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438" r:id="rId3"/>
    <p:sldId id="437" r:id="rId4"/>
    <p:sldId id="380" r:id="rId5"/>
    <p:sldId id="468" r:id="rId6"/>
    <p:sldId id="469" r:id="rId7"/>
    <p:sldId id="470" r:id="rId8"/>
    <p:sldId id="472" r:id="rId9"/>
    <p:sldId id="47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84" autoAdjust="0"/>
  </p:normalViewPr>
  <p:slideViewPr>
    <p:cSldViewPr>
      <p:cViewPr varScale="1">
        <p:scale>
          <a:sx n="85" d="100"/>
          <a:sy n="85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6/2/2015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</a:t>
            </a:r>
            <a:r>
              <a:rPr lang="en-US" dirty="0"/>
              <a:t>7</a:t>
            </a:r>
            <a:r>
              <a:rPr lang="en-US" dirty="0" smtClean="0"/>
              <a:t>. </a:t>
            </a:r>
            <a:r>
              <a:rPr lang="en-US" dirty="0" smtClean="0"/>
              <a:t>SECURITY: MEMBERSHIP AND AUTHORZATION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pPr marL="0" indent="0" fontAlgn="base">
              <a:buClr>
                <a:srgbClr val="FF0000"/>
              </a:buClr>
              <a:buNone/>
            </a:pPr>
            <a:endParaRPr lang="en-US" b="1" dirty="0" smtClean="0"/>
          </a:p>
          <a:p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dirty="0" smtClean="0"/>
              <a:t>Requiring login and Role with </a:t>
            </a:r>
            <a:r>
              <a:rPr lang="en-US" dirty="0"/>
              <a:t>the Authorize Attribute</a:t>
            </a:r>
          </a:p>
          <a:p>
            <a:r>
              <a:rPr lang="en-US" b="1" dirty="0"/>
              <a:t>Lesson </a:t>
            </a:r>
            <a:r>
              <a:rPr lang="en-US" b="1" dirty="0" smtClean="0"/>
              <a:t>2:   </a:t>
            </a:r>
            <a:r>
              <a:rPr lang="en-US" dirty="0" smtClean="0"/>
              <a:t>Using </a:t>
            </a:r>
            <a:r>
              <a:rPr lang="en-US" dirty="0"/>
              <a:t>security vectors in a web </a:t>
            </a:r>
            <a:r>
              <a:rPr lang="en-US" dirty="0" smtClean="0"/>
              <a:t>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CHAPTER 7. SECURITY: MEMBERSHIP AND </a:t>
            </a:r>
            <a:r>
              <a:rPr lang="en-US" dirty="0" smtClean="0"/>
              <a:t>AUTHORZATION	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SECURITY MEASURES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Authentication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Authorization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XSS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CSRF(Cross </a:t>
            </a:r>
            <a:r>
              <a:rPr lang="en-US" dirty="0" smtClean="0"/>
              <a:t>Site </a:t>
            </a:r>
            <a:r>
              <a:rPr lang="en-US" dirty="0"/>
              <a:t>Request </a:t>
            </a:r>
            <a:r>
              <a:rPr lang="en-US" dirty="0" smtClean="0"/>
              <a:t>Forgery)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dirty="0" smtClean="0"/>
          </a:p>
          <a:p>
            <a:pPr marL="457200" lvl="1" indent="0">
              <a:buClr>
                <a:srgbClr val="FF0000"/>
              </a:buClr>
              <a:buNone/>
            </a:pPr>
            <a:r>
              <a:rPr lang="en-US" dirty="0" smtClean="0"/>
              <a:t>There </a:t>
            </a:r>
            <a:r>
              <a:rPr lang="en-US" dirty="0"/>
              <a:t>are two authentication mechanisms in MVC : 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  </a:t>
            </a:r>
            <a:r>
              <a:rPr lang="en-US" b="1" dirty="0"/>
              <a:t> Forms Authentication </a:t>
            </a:r>
            <a:r>
              <a:rPr lang="en-US" dirty="0"/>
              <a:t> 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   </a:t>
            </a:r>
            <a:r>
              <a:rPr lang="en-US" b="1" dirty="0" smtClean="0"/>
              <a:t>Windows </a:t>
            </a:r>
            <a:r>
              <a:rPr lang="en-US" b="1" dirty="0"/>
              <a:t>Authentication</a:t>
            </a:r>
            <a:endParaRPr lang="en-US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1026" name="Picture 2" descr="http://mypinpad.com/wp-content/uploads/2015/05/internet-security-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19400"/>
            <a:ext cx="230469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/>
              <a:t>Requiring login with the Authorize </a:t>
            </a:r>
            <a:r>
              <a:rPr lang="en-US" dirty="0" smtClean="0"/>
              <a:t>Attribute.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050" name="Picture 2" descr="http://www.virtualsprout.com/wp-content/uploads/2014/06/network-secur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93824"/>
            <a:ext cx="5143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1: REQUIRING LOGIN WITH THE AUTHORIZE ATTRIBUTE.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b="1" dirty="0" smtClean="0"/>
              <a:t>FORMS AUTHENTICATION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dirty="0" smtClean="0"/>
              <a:t>The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AuthorizeAttribute</a:t>
            </a:r>
            <a:r>
              <a:rPr lang="en-US" dirty="0"/>
              <a:t> is the </a:t>
            </a:r>
            <a:r>
              <a:rPr lang="en-US" dirty="0" smtClean="0"/>
              <a:t>default authorization filter </a:t>
            </a:r>
            <a:r>
              <a:rPr lang="en-US" dirty="0"/>
              <a:t>included with ASP.NET MVC</a:t>
            </a:r>
            <a:r>
              <a:rPr lang="en-US" dirty="0" smtClean="0"/>
              <a:t>.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en-US" dirty="0" err="1"/>
              <a:t>F</a:t>
            </a:r>
            <a:r>
              <a:rPr lang="es-419" dirty="0" err="1" smtClean="0"/>
              <a:t>orbids</a:t>
            </a:r>
            <a:r>
              <a:rPr lang="es-419" dirty="0" smtClean="0"/>
              <a:t> </a:t>
            </a:r>
            <a:r>
              <a:rPr lang="es-419" dirty="0" err="1"/>
              <a:t>anonymous</a:t>
            </a:r>
            <a:r>
              <a:rPr lang="es-419" dirty="0"/>
              <a:t> </a:t>
            </a:r>
            <a:r>
              <a:rPr lang="es-419" dirty="0" err="1" smtClean="0"/>
              <a:t>access</a:t>
            </a:r>
            <a:r>
              <a:rPr lang="en-US" dirty="0" smtClean="0"/>
              <a:t>.</a:t>
            </a:r>
          </a:p>
          <a:p>
            <a:pPr>
              <a:buClr>
                <a:srgbClr val="FF0000"/>
              </a:buClr>
            </a:pPr>
            <a:r>
              <a:rPr lang="en-US" sz="2000" dirty="0" err="1" smtClean="0"/>
              <a:t>web.config</a:t>
            </a:r>
            <a:r>
              <a:rPr lang="en-US" sz="2000" dirty="0" smtClean="0"/>
              <a:t> file</a:t>
            </a:r>
          </a:p>
          <a:p>
            <a:pPr marL="914400" lvl="2" indent="0">
              <a:buClr>
                <a:srgbClr val="FF0000"/>
              </a:buClr>
              <a:buNone/>
            </a:pPr>
            <a:endParaRPr lang="en-US" dirty="0" smtClean="0"/>
          </a:p>
          <a:p>
            <a:pPr marL="914400" lvl="2" indent="0">
              <a:buClr>
                <a:srgbClr val="FF0000"/>
              </a:buClr>
              <a:buNone/>
            </a:pPr>
            <a:endParaRPr lang="en-US" sz="1400" dirty="0" smtClean="0"/>
          </a:p>
          <a:p>
            <a:pPr>
              <a:buClr>
                <a:srgbClr val="FF0000"/>
              </a:buClr>
            </a:pPr>
            <a:r>
              <a:rPr lang="en-US" sz="2200" dirty="0" smtClean="0"/>
              <a:t>Attribute where is needed</a:t>
            </a:r>
            <a:endParaRPr lang="en-US" sz="2200" dirty="0"/>
          </a:p>
          <a:p>
            <a:pPr marL="0" indent="0">
              <a:buNone/>
            </a:pPr>
            <a:r>
              <a:rPr lang="en-US" sz="12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2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2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Authorize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ActionResult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Buy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id)</a:t>
            </a:r>
          </a:p>
          <a:p>
            <a:pPr marL="0" indent="0">
              <a:buNone/>
            </a:pP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GetAlbums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().Single(a =&gt; </a:t>
            </a:r>
            <a:r>
              <a:rPr lang="es-419" sz="1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a.AlbumId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== id);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n-US" sz="1200" dirty="0">
                <a:solidFill>
                  <a:srgbClr val="008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//Charge the user and ship the album!!!</a:t>
            </a:r>
            <a:endParaRPr lang="en-US" sz="12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View(</a:t>
            </a:r>
            <a:r>
              <a:rPr lang="es-419" sz="1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}</a:t>
            </a:r>
            <a:endParaRPr lang="en-US" sz="1200" dirty="0" smtClean="0"/>
          </a:p>
        </p:txBody>
      </p:sp>
      <p:pic>
        <p:nvPicPr>
          <p:cNvPr id="5" name="Picture 2" descr="http://www.codeproject.com/KB/aspnet/654846/w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200400"/>
            <a:ext cx="6098769" cy="81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0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1: REQUIRING LOGIN WITH THE AUTHORIZE ATTRIBUTE.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 fontScale="92500" lnSpcReduction="10000"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3200" b="1" dirty="0" smtClean="0"/>
              <a:t>WINDOWS AUTHENTICATION</a:t>
            </a:r>
            <a:endParaRPr lang="en-US" sz="3200" b="1" dirty="0" smtClean="0"/>
          </a:p>
          <a:p>
            <a:pPr>
              <a:buClr>
                <a:srgbClr val="FF0000"/>
              </a:buClr>
            </a:pPr>
            <a:r>
              <a:rPr lang="en-US" sz="2000" dirty="0" err="1" smtClean="0"/>
              <a:t>web.config</a:t>
            </a:r>
            <a:r>
              <a:rPr lang="en-US" sz="2000" dirty="0" smtClean="0"/>
              <a:t> </a:t>
            </a:r>
            <a:r>
              <a:rPr lang="en-US" sz="2000" dirty="0"/>
              <a:t>file</a:t>
            </a:r>
          </a:p>
          <a:p>
            <a:pPr marL="914400" lvl="2" indent="0">
              <a:buClr>
                <a:srgbClr val="FF0000"/>
              </a:buClr>
              <a:buNone/>
            </a:pP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7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authentication</a:t>
            </a: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mode</a:t>
            </a: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Windows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/&gt;</a:t>
            </a:r>
            <a:endParaRPr lang="en-US" sz="1700" dirty="0" smtClean="0"/>
          </a:p>
          <a:p>
            <a:pPr>
              <a:buClr>
                <a:srgbClr val="FF0000"/>
              </a:buClr>
            </a:pPr>
            <a:r>
              <a:rPr lang="en-US" sz="2200" dirty="0" smtClean="0"/>
              <a:t>IIS	</a:t>
            </a:r>
          </a:p>
          <a:p>
            <a:pPr lvl="1">
              <a:buClr>
                <a:srgbClr val="FF0000"/>
              </a:buClr>
            </a:pPr>
            <a:r>
              <a:rPr lang="en-US" sz="1800" dirty="0" smtClean="0"/>
              <a:t>Configure IIS Manager</a:t>
            </a:r>
          </a:p>
          <a:p>
            <a:pPr lvl="1">
              <a:buClr>
                <a:srgbClr val="FF0000"/>
              </a:buClr>
            </a:pPr>
            <a:r>
              <a:rPr lang="en-US" sz="1800" dirty="0" smtClean="0"/>
              <a:t>Configure IIS Express</a:t>
            </a:r>
          </a:p>
          <a:p>
            <a:pPr>
              <a:buClr>
                <a:srgbClr val="FF0000"/>
              </a:buClr>
            </a:pPr>
            <a:r>
              <a:rPr lang="en-US" sz="2200" dirty="0" smtClean="0"/>
              <a:t>Secure where is needed</a:t>
            </a:r>
          </a:p>
          <a:p>
            <a:pPr lvl="1">
              <a:buClr>
                <a:srgbClr val="FF0000"/>
              </a:buClr>
            </a:pPr>
            <a:r>
              <a:rPr lang="en-US" sz="1800" dirty="0" smtClean="0"/>
              <a:t>Complete controller:</a:t>
            </a:r>
          </a:p>
          <a:p>
            <a:pPr marL="0" indent="0">
              <a:buNone/>
            </a:pPr>
            <a:r>
              <a:rPr lang="en-US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Authorize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CheckoutController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</a:t>
            </a:r>
            <a:endParaRPr lang="en-US" sz="1800" dirty="0" smtClean="0"/>
          </a:p>
          <a:p>
            <a:pPr lvl="1">
              <a:buClr>
                <a:srgbClr val="FF0000"/>
              </a:buClr>
            </a:pPr>
            <a:r>
              <a:rPr lang="en-US" sz="1800" dirty="0" smtClean="0">
                <a:highlight>
                  <a:srgbClr val="FFFFFF"/>
                </a:highlight>
              </a:rPr>
              <a:t>Entire Application: (</a:t>
            </a:r>
            <a:r>
              <a:rPr lang="en-US" sz="1800" dirty="0" err="1" smtClean="0">
                <a:highlight>
                  <a:srgbClr val="FFFFFF"/>
                </a:highlight>
              </a:rPr>
              <a:t>App_Start</a:t>
            </a:r>
            <a:r>
              <a:rPr lang="en-US" sz="1800" dirty="0" smtClean="0">
                <a:highlight>
                  <a:srgbClr val="FFFFFF"/>
                </a:highlight>
              </a:rPr>
              <a:t>, </a:t>
            </a:r>
            <a:r>
              <a:rPr lang="en-US" sz="1800" dirty="0" err="1" smtClean="0">
                <a:highlight>
                  <a:srgbClr val="FFFFFF"/>
                </a:highlight>
              </a:rPr>
              <a:t>FilterConfig.cs</a:t>
            </a:r>
            <a:r>
              <a:rPr lang="en-US" sz="1800" dirty="0" smtClean="0">
                <a:highlight>
                  <a:srgbClr val="FFFFFF"/>
                </a:highlight>
              </a:rPr>
              <a:t>)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s-419" sz="13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static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RegisterGlobalFilters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GlobalFilterCollection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filters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filters.Add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System.Web.Mvc.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AuthorizeAttribute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());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filters.Add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HandleErrorAttribute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());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67820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1: REQUIRING LOGIN WITH THE AUTHORIZE ATTRIBUTE.</a:t>
            </a:r>
            <a:endParaRPr lang="es-419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3200" b="1" dirty="0" smtClean="0"/>
              <a:t>AUTHORIZATION </a:t>
            </a:r>
            <a:endParaRPr lang="en-US" sz="3200" b="1" dirty="0" smtClean="0"/>
          </a:p>
          <a:p>
            <a:pPr marL="914400" lvl="3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 smtClean="0"/>
              <a:t>Sets </a:t>
            </a:r>
            <a:r>
              <a:rPr lang="en-US" sz="1600" dirty="0"/>
              <a:t>some parameters to enforce authorization rules </a:t>
            </a:r>
            <a:endParaRPr lang="en-US" sz="1600" dirty="0" smtClean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000" dirty="0" smtClean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000" dirty="0" smtClean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1600" dirty="0" smtClean="0"/>
          </a:p>
          <a:p>
            <a:pPr marL="914400" lvl="3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 smtClean="0"/>
              <a:t>S</a:t>
            </a:r>
            <a:r>
              <a:rPr lang="es-419" sz="1600" dirty="0" err="1" smtClean="0"/>
              <a:t>pecif</a:t>
            </a:r>
            <a:r>
              <a:rPr lang="en-US" sz="1600" dirty="0" err="1" smtClean="0"/>
              <a:t>ies</a:t>
            </a:r>
            <a:r>
              <a:rPr lang="es-419" sz="1600" dirty="0" smtClean="0"/>
              <a:t> </a:t>
            </a:r>
            <a:r>
              <a:rPr lang="es-419" sz="1600" dirty="0" err="1"/>
              <a:t>the</a:t>
            </a:r>
            <a:r>
              <a:rPr lang="es-419" sz="1600" dirty="0"/>
              <a:t> </a:t>
            </a:r>
            <a:r>
              <a:rPr lang="es-419" sz="1600" dirty="0" smtClean="0"/>
              <a:t>Roles</a:t>
            </a:r>
            <a:endParaRPr lang="en-US" sz="1600" dirty="0" smtClean="0"/>
          </a:p>
          <a:p>
            <a:pPr marL="0" indent="0">
              <a:buNone/>
            </a:pPr>
            <a:endParaRPr lang="en-US" sz="14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14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14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Authorize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(Roles=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UsersNamedScott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Users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Jon,Phil,Brad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TopSecretController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Controller</a:t>
            </a:r>
            <a:endParaRPr lang="en-US" sz="1600" dirty="0" smtClean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000" dirty="0" smtClean="0"/>
          </a:p>
        </p:txBody>
      </p:sp>
      <p:pic>
        <p:nvPicPr>
          <p:cNvPr id="4098" name="Picture 2" descr="http://www.codeproject.com/KB/aspnet/654846/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66" y="2488495"/>
            <a:ext cx="7083993" cy="133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codeproject.com/KB/aspnet/654846/1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0"/>
          <a:stretch/>
        </p:blipFill>
        <p:spPr bwMode="auto">
          <a:xfrm>
            <a:off x="1075266" y="4191001"/>
            <a:ext cx="6705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50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/>
              <a:t>Using security vectors in a web </a:t>
            </a:r>
            <a:r>
              <a:rPr lang="en-US" dirty="0" smtClean="0"/>
              <a:t>application.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050" name="Picture 2" descr="http://www.virtualsprout.com/wp-content/uploads/2014/06/network-secur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93824"/>
            <a:ext cx="5143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01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2: USING SECURITY VECTORS IN A WEB APPLICATION.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4495800"/>
          </a:xfrm>
        </p:spPr>
        <p:txBody>
          <a:bodyPr>
            <a:normAutofit/>
          </a:bodyPr>
          <a:lstStyle/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3200" b="1" dirty="0" smtClean="0"/>
              <a:t>EXTERNAL LOGIN PROVIDERS </a:t>
            </a:r>
            <a:endParaRPr lang="en-US" sz="3200" b="1" dirty="0" smtClean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b="1" dirty="0"/>
              <a:t>OAUTH </a:t>
            </a:r>
            <a:endParaRPr lang="en-US" sz="2000" b="1" dirty="0" smtClean="0"/>
          </a:p>
          <a:p>
            <a:pPr marL="914400" lvl="3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are configured in </a:t>
            </a:r>
            <a:r>
              <a:rPr lang="en-US" dirty="0" err="1"/>
              <a:t>App_Start</a:t>
            </a:r>
            <a:r>
              <a:rPr lang="en-US" dirty="0"/>
              <a:t>\</a:t>
            </a:r>
            <a:r>
              <a:rPr lang="en-US" dirty="0" err="1"/>
              <a:t>AuthConfig.cs</a:t>
            </a:r>
            <a:r>
              <a:rPr lang="en-US" dirty="0"/>
              <a:t>.</a:t>
            </a:r>
          </a:p>
          <a:p>
            <a:pPr marL="1371600" lvl="4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Facebook, Twitter, and Microsoft</a:t>
            </a:r>
            <a:endParaRPr lang="en-US" dirty="0"/>
          </a:p>
          <a:p>
            <a:pPr marL="457200"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b="1" dirty="0" smtClean="0"/>
              <a:t>OPENID</a:t>
            </a:r>
            <a:endParaRPr lang="en-US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s-419" sz="3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static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void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RegisterAuth</a:t>
            </a: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</a:t>
            </a:r>
          </a:p>
          <a:p>
            <a:pPr marL="0" indent="0">
              <a:buNone/>
            </a:pPr>
            <a:r>
              <a:rPr lang="es-419" sz="1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</a:t>
            </a:r>
            <a:r>
              <a:rPr lang="es-419" sz="12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2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OAuthWebSecurity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.RegisterGoogleClient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OAuthWebSecurity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.RegisterYahooClient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</a:t>
            </a:r>
            <a:r>
              <a:rPr lang="en-US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MyOpenIdClient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n-US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OpenIdClient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myopenid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WellKnownProviders.MyOpenId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</a:t>
            </a:r>
            <a:r>
              <a:rPr lang="es-419" sz="14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OAuthWebSecurity</a:t>
            </a:r>
            <a:r>
              <a:rPr lang="es-419" sz="1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.RegisterClient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MyOpenIdClient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myOpenID</a:t>
            </a:r>
            <a:r>
              <a:rPr lang="es-419" sz="1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null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}</a:t>
            </a:r>
            <a:endParaRPr lang="en-US" sz="14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667000"/>
            <a:ext cx="2858159" cy="208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1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22793</TotalTime>
  <Words>224</Words>
  <Application>Microsoft Office PowerPoint</Application>
  <PresentationFormat>On-screen Show (4:3)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Lucida Console</vt:lpstr>
      <vt:lpstr>Wingdings</vt:lpstr>
      <vt:lpstr>Office Theme</vt:lpstr>
      <vt:lpstr>ASP.NET 70-486</vt:lpstr>
      <vt:lpstr>CHAPTER 7. SECURITY: MEMBERSHIP AND AUTHORZATION</vt:lpstr>
      <vt:lpstr>CHAPTER 7. SECURITY: MEMBERSHIP AND AUTHORZATION </vt:lpstr>
      <vt:lpstr>Lesson 1: Requiring login with the Authorize Attribute.</vt:lpstr>
      <vt:lpstr>LESSON 1: REQUIRING LOGIN WITH THE AUTHORIZE ATTRIBUTE.</vt:lpstr>
      <vt:lpstr>LESSON 1: REQUIRING LOGIN WITH THE AUTHORIZE ATTRIBUTE.</vt:lpstr>
      <vt:lpstr>LESSON 1: REQUIRING LOGIN WITH THE AUTHORIZE ATTRIBUTE.</vt:lpstr>
      <vt:lpstr>Lesson 1: Using security vectors in a web application.</vt:lpstr>
      <vt:lpstr>LESSON 2: USING SECURITY VECTORS IN A WEB APPLICATION.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431</cp:revision>
  <dcterms:created xsi:type="dcterms:W3CDTF">2010-12-23T19:30:12Z</dcterms:created>
  <dcterms:modified xsi:type="dcterms:W3CDTF">2015-06-04T02:27:41Z</dcterms:modified>
</cp:coreProperties>
</file>