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0" r:id="rId4"/>
    <p:sldMasterId id="2147483779" r:id="rId5"/>
  </p:sldMasterIdLst>
  <p:notesMasterIdLst>
    <p:notesMasterId r:id="rId30"/>
  </p:notesMasterIdLst>
  <p:handoutMasterIdLst>
    <p:handoutMasterId r:id="rId31"/>
  </p:handoutMasterIdLst>
  <p:sldIdLst>
    <p:sldId id="296" r:id="rId6"/>
    <p:sldId id="293" r:id="rId7"/>
    <p:sldId id="257" r:id="rId8"/>
    <p:sldId id="297" r:id="rId9"/>
    <p:sldId id="303" r:id="rId10"/>
    <p:sldId id="304" r:id="rId11"/>
    <p:sldId id="305" r:id="rId12"/>
    <p:sldId id="263" r:id="rId13"/>
    <p:sldId id="298" r:id="rId14"/>
    <p:sldId id="299" r:id="rId15"/>
    <p:sldId id="306" r:id="rId16"/>
    <p:sldId id="268" r:id="rId17"/>
    <p:sldId id="300" r:id="rId18"/>
    <p:sldId id="302" r:id="rId19"/>
    <p:sldId id="269" r:id="rId20"/>
    <p:sldId id="307" r:id="rId21"/>
    <p:sldId id="308" r:id="rId22"/>
    <p:sldId id="309" r:id="rId23"/>
    <p:sldId id="317" r:id="rId24"/>
    <p:sldId id="318" r:id="rId25"/>
    <p:sldId id="291" r:id="rId26"/>
    <p:sldId id="292" r:id="rId27"/>
    <p:sldId id="314" r:id="rId28"/>
    <p:sldId id="316" r:id="rId29"/>
  </p:sldIdLst>
  <p:sldSz cx="12188825" cy="6858000"/>
  <p:notesSz cx="6858000" cy="9296400"/>
  <p:embeddedFontLst>
    <p:embeddedFont>
      <p:font typeface="Segoe UI Light" panose="020B0502040204020203" pitchFamily="34" charset="0"/>
      <p:regular r:id="rId32"/>
      <p:italic r:id="rId33"/>
    </p:embeddedFont>
    <p:embeddedFont>
      <p:font typeface="Segoe UI" panose="020B0502040204020203" pitchFamily="34" charset="0"/>
      <p:regular r:id="rId34"/>
      <p:bold r:id="rId35"/>
      <p:italic r:id="rId36"/>
      <p:boldItalic r:id="rId37"/>
    </p:embeddedFont>
    <p:embeddedFont>
      <p:font typeface="Consolas" panose="020B0609020204030204" pitchFamily="49" charset="0"/>
      <p:regular r:id="rId38"/>
      <p:bold r:id="rId39"/>
      <p:italic r:id="rId40"/>
      <p:boldItalic r:id="rId41"/>
    </p:embeddedFont>
    <p:embeddedFont>
      <p:font typeface="Segoe Light" panose="020B0604020202020204" charset="0"/>
      <p:regular r:id="rId42"/>
      <p:italic r:id="rId43"/>
    </p:embeddedFont>
  </p:embeddedFontLst>
  <p:custDataLst>
    <p:tags r:id="rId44"/>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5">
          <p15:clr>
            <a:srgbClr val="A4A3A4"/>
          </p15:clr>
        </p15:guide>
        <p15:guide id="2" orient="horz" pos="719">
          <p15:clr>
            <a:srgbClr val="A4A3A4"/>
          </p15:clr>
        </p15:guide>
        <p15:guide id="3" orient="horz" pos="4166">
          <p15:clr>
            <a:srgbClr val="A4A3A4"/>
          </p15:clr>
        </p15:guide>
        <p15:guide id="4" orient="horz" pos="3937">
          <p15:clr>
            <a:srgbClr val="A4A3A4"/>
          </p15:clr>
        </p15:guide>
        <p15:guide id="5" orient="horz" pos="1068">
          <p15:clr>
            <a:srgbClr val="A4A3A4"/>
          </p15:clr>
        </p15:guide>
        <p15:guide id="6" pos="326">
          <p15:clr>
            <a:srgbClr val="A4A3A4"/>
          </p15:clr>
        </p15:guide>
        <p15:guide id="7" pos="7355">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47" autoAdjust="0"/>
    <p:restoredTop sz="57755" autoAdjust="0"/>
  </p:normalViewPr>
  <p:slideViewPr>
    <p:cSldViewPr snapToGrid="0">
      <p:cViewPr varScale="1">
        <p:scale>
          <a:sx n="63" d="100"/>
          <a:sy n="63" d="100"/>
        </p:scale>
        <p:origin x="84" y="150"/>
      </p:cViewPr>
      <p:guideLst>
        <p:guide orient="horz" pos="895"/>
        <p:guide orient="horz" pos="719"/>
        <p:guide orient="horz" pos="4166"/>
        <p:guide orient="horz" pos="3937"/>
        <p:guide orient="horz" pos="1068"/>
        <p:guide pos="326"/>
        <p:guide pos="7355"/>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78" d="100"/>
          <a:sy n="78" d="100"/>
        </p:scale>
        <p:origin x="-2622"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5.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C18888-E6B3-4A3F-945F-46D62E3C85D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B0C4A85A-E702-4E8E-9447-5AC9E2688E93}">
      <dgm:prSet phldrT="[Text]"/>
      <dgm:spPr/>
      <dgm:t>
        <a:bodyPr/>
        <a:lstStyle/>
        <a:p>
          <a:r>
            <a:rPr lang="en-US" dirty="0" smtClean="0"/>
            <a:t>WCF</a:t>
          </a:r>
          <a:endParaRPr lang="en-US" dirty="0"/>
        </a:p>
      </dgm:t>
    </dgm:pt>
    <dgm:pt modelId="{4D41E08F-0657-44AC-983B-81671FD0F257}" type="parTrans" cxnId="{FD9CAA52-82D7-493B-9D9C-0E901BFC91FD}">
      <dgm:prSet/>
      <dgm:spPr/>
      <dgm:t>
        <a:bodyPr/>
        <a:lstStyle/>
        <a:p>
          <a:endParaRPr lang="en-US"/>
        </a:p>
      </dgm:t>
    </dgm:pt>
    <dgm:pt modelId="{79323907-8858-4F49-B7B4-5B051247075B}" type="sibTrans" cxnId="{FD9CAA52-82D7-493B-9D9C-0E901BFC91FD}">
      <dgm:prSet/>
      <dgm:spPr/>
      <dgm:t>
        <a:bodyPr/>
        <a:lstStyle/>
        <a:p>
          <a:endParaRPr lang="en-US"/>
        </a:p>
      </dgm:t>
    </dgm:pt>
    <dgm:pt modelId="{947EF703-BCB5-429B-A365-C1D3BBCB8891}">
      <dgm:prSet phldrT="[Text]"/>
      <dgm:spPr/>
      <dgm:t>
        <a:bodyPr/>
        <a:lstStyle/>
        <a:p>
          <a:r>
            <a:rPr lang="en-US" dirty="0" smtClean="0"/>
            <a:t>Back-end Services</a:t>
          </a:r>
          <a:endParaRPr lang="en-US" dirty="0"/>
        </a:p>
      </dgm:t>
    </dgm:pt>
    <dgm:pt modelId="{CE1224C9-71D3-42B3-8BB9-3DA65496B81D}" type="parTrans" cxnId="{77C542A1-BA68-4EFB-BAC4-9D70FF84BCAB}">
      <dgm:prSet/>
      <dgm:spPr/>
      <dgm:t>
        <a:bodyPr/>
        <a:lstStyle/>
        <a:p>
          <a:endParaRPr lang="en-US"/>
        </a:p>
      </dgm:t>
    </dgm:pt>
    <dgm:pt modelId="{C473EAB2-66C4-4030-9FD7-E8B3D2D3E022}" type="sibTrans" cxnId="{77C542A1-BA68-4EFB-BAC4-9D70FF84BCAB}">
      <dgm:prSet/>
      <dgm:spPr/>
      <dgm:t>
        <a:bodyPr/>
        <a:lstStyle/>
        <a:p>
          <a:endParaRPr lang="en-US"/>
        </a:p>
      </dgm:t>
    </dgm:pt>
    <dgm:pt modelId="{418E581D-4D33-4D1C-8617-3D39338A2D02}">
      <dgm:prSet phldrT="[Text]"/>
      <dgm:spPr/>
      <dgm:t>
        <a:bodyPr/>
        <a:lstStyle/>
        <a:p>
          <a:r>
            <a:rPr lang="en-US" dirty="0" smtClean="0"/>
            <a:t>SOAP, WS-*</a:t>
          </a:r>
          <a:endParaRPr lang="en-US" dirty="0"/>
        </a:p>
      </dgm:t>
    </dgm:pt>
    <dgm:pt modelId="{00FF94DD-E3B6-4DE2-B951-EC68F2BBDDBF}" type="parTrans" cxnId="{FC6E8F75-8D41-4652-802A-E6EA649A0538}">
      <dgm:prSet/>
      <dgm:spPr/>
      <dgm:t>
        <a:bodyPr/>
        <a:lstStyle/>
        <a:p>
          <a:endParaRPr lang="en-US"/>
        </a:p>
      </dgm:t>
    </dgm:pt>
    <dgm:pt modelId="{75882FDE-E0A6-40D5-8D7D-8A9958B97388}" type="sibTrans" cxnId="{FC6E8F75-8D41-4652-802A-E6EA649A0538}">
      <dgm:prSet/>
      <dgm:spPr/>
      <dgm:t>
        <a:bodyPr/>
        <a:lstStyle/>
        <a:p>
          <a:endParaRPr lang="en-US"/>
        </a:p>
      </dgm:t>
    </dgm:pt>
    <dgm:pt modelId="{91749CC0-3C52-4EF3-A6F1-13A55A766978}">
      <dgm:prSet phldrT="[Text]"/>
      <dgm:spPr/>
      <dgm:t>
        <a:bodyPr/>
        <a:lstStyle/>
        <a:p>
          <a:r>
            <a:rPr lang="en-US" dirty="0" smtClean="0"/>
            <a:t>ASP.NET Web API</a:t>
          </a:r>
          <a:endParaRPr lang="en-US" dirty="0"/>
        </a:p>
      </dgm:t>
    </dgm:pt>
    <dgm:pt modelId="{036D4F46-38B1-496E-9951-D70F7AA21544}" type="parTrans" cxnId="{AE08A043-CDE3-4289-9718-1F724EB0CD12}">
      <dgm:prSet/>
      <dgm:spPr/>
      <dgm:t>
        <a:bodyPr/>
        <a:lstStyle/>
        <a:p>
          <a:endParaRPr lang="en-US"/>
        </a:p>
      </dgm:t>
    </dgm:pt>
    <dgm:pt modelId="{FB9BA4AF-673A-4517-9444-4BCF97DB0F3F}" type="sibTrans" cxnId="{AE08A043-CDE3-4289-9718-1F724EB0CD12}">
      <dgm:prSet/>
      <dgm:spPr/>
      <dgm:t>
        <a:bodyPr/>
        <a:lstStyle/>
        <a:p>
          <a:endParaRPr lang="en-US"/>
        </a:p>
      </dgm:t>
    </dgm:pt>
    <dgm:pt modelId="{9F17B568-3C34-45ED-A463-5B7BAA9AC5B2}">
      <dgm:prSet phldrT="[Text]"/>
      <dgm:spPr/>
      <dgm:t>
        <a:bodyPr/>
        <a:lstStyle/>
        <a:p>
          <a:r>
            <a:rPr lang="en-US" dirty="0" smtClean="0"/>
            <a:t>Front-end Services</a:t>
          </a:r>
          <a:endParaRPr lang="en-US" dirty="0"/>
        </a:p>
      </dgm:t>
    </dgm:pt>
    <dgm:pt modelId="{CD39A284-CFAC-4D13-97E6-D48FD951B35E}" type="parTrans" cxnId="{9BDB124F-8D93-4EF6-87C1-8B865D70A1E4}">
      <dgm:prSet/>
      <dgm:spPr/>
      <dgm:t>
        <a:bodyPr/>
        <a:lstStyle/>
        <a:p>
          <a:endParaRPr lang="en-US"/>
        </a:p>
      </dgm:t>
    </dgm:pt>
    <dgm:pt modelId="{ED5F0BE5-F7B4-4A15-B1DB-FC304E290A33}" type="sibTrans" cxnId="{9BDB124F-8D93-4EF6-87C1-8B865D70A1E4}">
      <dgm:prSet/>
      <dgm:spPr/>
      <dgm:t>
        <a:bodyPr/>
        <a:lstStyle/>
        <a:p>
          <a:endParaRPr lang="en-US"/>
        </a:p>
      </dgm:t>
    </dgm:pt>
    <dgm:pt modelId="{1E308909-3458-4AFB-A2C7-D83858B4DFB6}">
      <dgm:prSet phldrT="[Text]"/>
      <dgm:spPr/>
      <dgm:t>
        <a:bodyPr/>
        <a:lstStyle/>
        <a:p>
          <a:r>
            <a:rPr lang="en-US" dirty="0" smtClean="0"/>
            <a:t>Media Types: JSON, XML, form-URL-encoded, custom</a:t>
          </a:r>
          <a:endParaRPr lang="en-US" dirty="0"/>
        </a:p>
      </dgm:t>
    </dgm:pt>
    <dgm:pt modelId="{6D85FC7D-F921-4876-ABB8-4EB0143E9F21}" type="parTrans" cxnId="{60B2724E-E73A-48A4-9B8E-3AD1E95D5271}">
      <dgm:prSet/>
      <dgm:spPr/>
      <dgm:t>
        <a:bodyPr/>
        <a:lstStyle/>
        <a:p>
          <a:endParaRPr lang="en-US"/>
        </a:p>
      </dgm:t>
    </dgm:pt>
    <dgm:pt modelId="{D2983B7B-5AF6-4B1E-B755-BF661F0FFF35}" type="sibTrans" cxnId="{60B2724E-E73A-48A4-9B8E-3AD1E95D5271}">
      <dgm:prSet/>
      <dgm:spPr/>
      <dgm:t>
        <a:bodyPr/>
        <a:lstStyle/>
        <a:p>
          <a:endParaRPr lang="en-US"/>
        </a:p>
      </dgm:t>
    </dgm:pt>
    <dgm:pt modelId="{0E2295DA-C222-4357-9DE0-3A4D5D69BB46}">
      <dgm:prSet phldrT="[Text]"/>
      <dgm:spPr/>
      <dgm:t>
        <a:bodyPr/>
        <a:lstStyle/>
        <a:p>
          <a:r>
            <a:rPr lang="en-US" dirty="0" smtClean="0"/>
            <a:t>Transports: HTTP, TCP, UDP, Queues, </a:t>
          </a:r>
          <a:r>
            <a:rPr lang="en-US" dirty="0" err="1" smtClean="0"/>
            <a:t>WebSockets</a:t>
          </a:r>
          <a:r>
            <a:rPr lang="en-US" dirty="0" smtClean="0"/>
            <a:t>, custom</a:t>
          </a:r>
          <a:endParaRPr lang="en-US" dirty="0"/>
        </a:p>
      </dgm:t>
    </dgm:pt>
    <dgm:pt modelId="{129FAEC2-A513-4C65-92EB-5461CB2BD132}" type="parTrans" cxnId="{0C52D2A6-4236-4F76-8196-2B9DAA5A46A4}">
      <dgm:prSet/>
      <dgm:spPr/>
      <dgm:t>
        <a:bodyPr/>
        <a:lstStyle/>
        <a:p>
          <a:endParaRPr lang="en-US"/>
        </a:p>
      </dgm:t>
    </dgm:pt>
    <dgm:pt modelId="{BD5E5961-1A95-44A0-AA01-5AB0EF2B9CFA}" type="sibTrans" cxnId="{0C52D2A6-4236-4F76-8196-2B9DAA5A46A4}">
      <dgm:prSet/>
      <dgm:spPr/>
      <dgm:t>
        <a:bodyPr/>
        <a:lstStyle/>
        <a:p>
          <a:endParaRPr lang="en-US"/>
        </a:p>
      </dgm:t>
    </dgm:pt>
    <dgm:pt modelId="{22428B5E-4E48-4035-AFCD-518E49C6A393}">
      <dgm:prSet phldrT="[Text]"/>
      <dgm:spPr/>
      <dgm:t>
        <a:bodyPr/>
        <a:lstStyle/>
        <a:p>
          <a:r>
            <a:rPr lang="en-US" dirty="0" smtClean="0"/>
            <a:t>Message patterns: request-reply, one-way, duplex</a:t>
          </a:r>
          <a:endParaRPr lang="en-US" dirty="0"/>
        </a:p>
      </dgm:t>
    </dgm:pt>
    <dgm:pt modelId="{543E335F-4F36-4A80-A3E8-009DC0C04C78}" type="parTrans" cxnId="{DECCA291-2F79-4239-A721-F8171422C5EC}">
      <dgm:prSet/>
      <dgm:spPr/>
      <dgm:t>
        <a:bodyPr/>
        <a:lstStyle/>
        <a:p>
          <a:endParaRPr lang="en-US"/>
        </a:p>
      </dgm:t>
    </dgm:pt>
    <dgm:pt modelId="{363C7E6F-AD7A-466A-8DFF-172FD6232AF6}" type="sibTrans" cxnId="{DECCA291-2F79-4239-A721-F8171422C5EC}">
      <dgm:prSet/>
      <dgm:spPr/>
      <dgm:t>
        <a:bodyPr/>
        <a:lstStyle/>
        <a:p>
          <a:endParaRPr lang="en-US"/>
        </a:p>
      </dgm:t>
    </dgm:pt>
    <dgm:pt modelId="{D6EDBDD1-686E-41B7-B79B-13D35C4D7776}">
      <dgm:prSet phldrT="[Text]"/>
      <dgm:spPr/>
      <dgm:t>
        <a:bodyPr/>
        <a:lstStyle/>
        <a:p>
          <a:r>
            <a:rPr lang="en-US" dirty="0" smtClean="0"/>
            <a:t>Use WCF Web HTTP to add HTTP endpoints to existing WCF services</a:t>
          </a:r>
          <a:endParaRPr lang="en-US" dirty="0"/>
        </a:p>
      </dgm:t>
    </dgm:pt>
    <dgm:pt modelId="{8630CBB8-F8A3-4EF1-A9E1-C96798F4CFE8}" type="parTrans" cxnId="{D8BED489-B8D9-4BEA-8B55-42A8BF514432}">
      <dgm:prSet/>
      <dgm:spPr/>
      <dgm:t>
        <a:bodyPr/>
        <a:lstStyle/>
        <a:p>
          <a:endParaRPr lang="en-US"/>
        </a:p>
      </dgm:t>
    </dgm:pt>
    <dgm:pt modelId="{13E80E52-65D4-473D-8D6D-7D1E42A6A95D}" type="sibTrans" cxnId="{D8BED489-B8D9-4BEA-8B55-42A8BF514432}">
      <dgm:prSet/>
      <dgm:spPr/>
      <dgm:t>
        <a:bodyPr/>
        <a:lstStyle/>
        <a:p>
          <a:endParaRPr lang="en-US"/>
        </a:p>
      </dgm:t>
    </dgm:pt>
    <dgm:pt modelId="{E1662A7E-04FF-42B4-A97C-CC5B741006FA}">
      <dgm:prSet phldrT="[Text]"/>
      <dgm:spPr/>
      <dgm:t>
        <a:bodyPr/>
        <a:lstStyle/>
        <a:p>
          <a:r>
            <a:rPr lang="en-US" dirty="0" smtClean="0"/>
            <a:t>Use WCF Data Services for full </a:t>
          </a:r>
          <a:r>
            <a:rPr lang="en-US" dirty="0" err="1" smtClean="0"/>
            <a:t>OData</a:t>
          </a:r>
          <a:r>
            <a:rPr lang="en-US" dirty="0" smtClean="0"/>
            <a:t> support</a:t>
          </a:r>
          <a:endParaRPr lang="en-US" dirty="0"/>
        </a:p>
      </dgm:t>
    </dgm:pt>
    <dgm:pt modelId="{41D0A000-A944-47DA-9E8D-A7693EAC4EA5}" type="parTrans" cxnId="{C358707F-B9E4-4E80-9324-C74C16E0C214}">
      <dgm:prSet/>
      <dgm:spPr/>
      <dgm:t>
        <a:bodyPr/>
        <a:lstStyle/>
        <a:p>
          <a:endParaRPr lang="en-US"/>
        </a:p>
      </dgm:t>
    </dgm:pt>
    <dgm:pt modelId="{8278A8A6-59EF-4F4C-A1B6-1120D1EC2E42}" type="sibTrans" cxnId="{C358707F-B9E4-4E80-9324-C74C16E0C214}">
      <dgm:prSet/>
      <dgm:spPr/>
      <dgm:t>
        <a:bodyPr/>
        <a:lstStyle/>
        <a:p>
          <a:endParaRPr lang="en-US"/>
        </a:p>
      </dgm:t>
    </dgm:pt>
    <dgm:pt modelId="{F016B6E0-7631-403F-994D-767520C00FF6}">
      <dgm:prSet phldrT="[Text]"/>
      <dgm:spPr/>
      <dgm:t>
        <a:bodyPr/>
        <a:lstStyle/>
        <a:p>
          <a:r>
            <a:rPr lang="en-US" dirty="0" smtClean="0"/>
            <a:t>HTTP only</a:t>
          </a:r>
          <a:endParaRPr lang="en-US" dirty="0"/>
        </a:p>
      </dgm:t>
    </dgm:pt>
    <dgm:pt modelId="{2D12CAE3-AFA4-4BCF-9C46-30A5159A50F3}" type="parTrans" cxnId="{4281BBA6-6DBC-4705-BC3A-99E1228A114B}">
      <dgm:prSet/>
      <dgm:spPr/>
      <dgm:t>
        <a:bodyPr/>
        <a:lstStyle/>
        <a:p>
          <a:endParaRPr lang="en-US"/>
        </a:p>
      </dgm:t>
    </dgm:pt>
    <dgm:pt modelId="{6026073D-37B9-4916-922A-142DD2670D9B}" type="sibTrans" cxnId="{4281BBA6-6DBC-4705-BC3A-99E1228A114B}">
      <dgm:prSet/>
      <dgm:spPr/>
      <dgm:t>
        <a:bodyPr/>
        <a:lstStyle/>
        <a:p>
          <a:endParaRPr lang="en-US"/>
        </a:p>
      </dgm:t>
    </dgm:pt>
    <dgm:pt modelId="{5BA3DD9C-73CD-49C5-81DE-88DE0C5B24C3}">
      <dgm:prSet phldrT="[Text]"/>
      <dgm:spPr/>
      <dgm:t>
        <a:bodyPr/>
        <a:lstStyle/>
        <a:p>
          <a:r>
            <a:rPr lang="en-US" dirty="0" smtClean="0"/>
            <a:t>Request-reply only</a:t>
          </a:r>
          <a:endParaRPr lang="en-US" dirty="0"/>
        </a:p>
      </dgm:t>
    </dgm:pt>
    <dgm:pt modelId="{6C7F887F-D91A-43D2-90FE-8C8F0805935D}" type="parTrans" cxnId="{A80F809C-57D2-4EB9-A448-2893662E89BF}">
      <dgm:prSet/>
      <dgm:spPr/>
      <dgm:t>
        <a:bodyPr/>
        <a:lstStyle/>
        <a:p>
          <a:endParaRPr lang="en-US"/>
        </a:p>
      </dgm:t>
    </dgm:pt>
    <dgm:pt modelId="{9292A80B-E2C2-4850-9473-855E6F8DDF6C}" type="sibTrans" cxnId="{A80F809C-57D2-4EB9-A448-2893662E89BF}">
      <dgm:prSet/>
      <dgm:spPr/>
      <dgm:t>
        <a:bodyPr/>
        <a:lstStyle/>
        <a:p>
          <a:endParaRPr lang="en-US"/>
        </a:p>
      </dgm:t>
    </dgm:pt>
    <dgm:pt modelId="{A616F9A7-C32B-4CA8-94D0-1A02A9016BF7}">
      <dgm:prSet phldrT="[Text]"/>
      <dgm:spPr/>
      <dgm:t>
        <a:bodyPr/>
        <a:lstStyle/>
        <a:p>
          <a:r>
            <a:rPr lang="en-US" dirty="0" smtClean="0"/>
            <a:t>REST, resource-centric</a:t>
          </a:r>
          <a:endParaRPr lang="en-US" dirty="0"/>
        </a:p>
      </dgm:t>
    </dgm:pt>
    <dgm:pt modelId="{1E731B29-67A7-4822-9229-E629DA6B0464}" type="parTrans" cxnId="{D938E3A1-AF94-4F4D-A225-AA10754688CD}">
      <dgm:prSet/>
      <dgm:spPr/>
      <dgm:t>
        <a:bodyPr/>
        <a:lstStyle/>
        <a:p>
          <a:endParaRPr lang="en-US"/>
        </a:p>
      </dgm:t>
    </dgm:pt>
    <dgm:pt modelId="{CE130D26-6856-4039-A6EE-90C66916BE64}" type="sibTrans" cxnId="{D938E3A1-AF94-4F4D-A225-AA10754688CD}">
      <dgm:prSet/>
      <dgm:spPr/>
      <dgm:t>
        <a:bodyPr/>
        <a:lstStyle/>
        <a:p>
          <a:endParaRPr lang="en-US"/>
        </a:p>
      </dgm:t>
    </dgm:pt>
    <dgm:pt modelId="{591EE327-CDCB-49F3-8AE5-1109FD1BB2DB}">
      <dgm:prSet phldrT="[Text]"/>
      <dgm:spPr/>
      <dgm:t>
        <a:bodyPr/>
        <a:lstStyle/>
        <a:p>
          <a:r>
            <a:rPr lang="en-US" dirty="0" smtClean="0"/>
            <a:t>Use </a:t>
          </a:r>
          <a:r>
            <a:rPr lang="en-US" dirty="0" err="1" smtClean="0"/>
            <a:t>SignalR</a:t>
          </a:r>
          <a:r>
            <a:rPr lang="en-US" dirty="0" smtClean="0"/>
            <a:t> for asynchronous signaling (polling, long-polling, </a:t>
          </a:r>
          <a:r>
            <a:rPr lang="en-US" dirty="0" err="1" smtClean="0"/>
            <a:t>WebSockets</a:t>
          </a:r>
          <a:r>
            <a:rPr lang="en-US" dirty="0" smtClean="0"/>
            <a:t>)</a:t>
          </a:r>
          <a:endParaRPr lang="en-US" dirty="0"/>
        </a:p>
      </dgm:t>
    </dgm:pt>
    <dgm:pt modelId="{2476335E-5328-4399-BFC2-3F573FB30030}" type="parTrans" cxnId="{31C384CB-4D22-40FB-95CD-0FBEDB2DC7B3}">
      <dgm:prSet/>
      <dgm:spPr/>
      <dgm:t>
        <a:bodyPr/>
        <a:lstStyle/>
        <a:p>
          <a:endParaRPr lang="en-US"/>
        </a:p>
      </dgm:t>
    </dgm:pt>
    <dgm:pt modelId="{761864A2-741A-4617-8D0D-C2E03C21BDC4}" type="sibTrans" cxnId="{31C384CB-4D22-40FB-95CD-0FBEDB2DC7B3}">
      <dgm:prSet/>
      <dgm:spPr/>
      <dgm:t>
        <a:bodyPr/>
        <a:lstStyle/>
        <a:p>
          <a:endParaRPr lang="en-US"/>
        </a:p>
      </dgm:t>
    </dgm:pt>
    <dgm:pt modelId="{80066836-629D-4447-BC9B-6290547F04C6}" type="pres">
      <dgm:prSet presAssocID="{36C18888-E6B3-4A3F-945F-46D62E3C85D0}" presName="Name0" presStyleCnt="0">
        <dgm:presLayoutVars>
          <dgm:dir/>
          <dgm:animLvl val="lvl"/>
          <dgm:resizeHandles val="exact"/>
        </dgm:presLayoutVars>
      </dgm:prSet>
      <dgm:spPr/>
      <dgm:t>
        <a:bodyPr/>
        <a:lstStyle/>
        <a:p>
          <a:endParaRPr lang="en-US"/>
        </a:p>
      </dgm:t>
    </dgm:pt>
    <dgm:pt modelId="{B0D32504-27CC-4C91-A891-ED0AF413ADD0}" type="pres">
      <dgm:prSet presAssocID="{B0C4A85A-E702-4E8E-9447-5AC9E2688E93}" presName="composite" presStyleCnt="0"/>
      <dgm:spPr/>
    </dgm:pt>
    <dgm:pt modelId="{F8789EDF-5455-4FD3-B800-A9981BAD921C}" type="pres">
      <dgm:prSet presAssocID="{B0C4A85A-E702-4E8E-9447-5AC9E2688E93}" presName="parTx" presStyleLbl="alignNode1" presStyleIdx="0" presStyleCnt="2">
        <dgm:presLayoutVars>
          <dgm:chMax val="0"/>
          <dgm:chPref val="0"/>
          <dgm:bulletEnabled val="1"/>
        </dgm:presLayoutVars>
      </dgm:prSet>
      <dgm:spPr/>
      <dgm:t>
        <a:bodyPr/>
        <a:lstStyle/>
        <a:p>
          <a:endParaRPr lang="en-US"/>
        </a:p>
      </dgm:t>
    </dgm:pt>
    <dgm:pt modelId="{565730E6-76D9-4992-B2E0-04BDA4E0175C}" type="pres">
      <dgm:prSet presAssocID="{B0C4A85A-E702-4E8E-9447-5AC9E2688E93}" presName="desTx" presStyleLbl="alignAccFollowNode1" presStyleIdx="0" presStyleCnt="2">
        <dgm:presLayoutVars>
          <dgm:bulletEnabled val="1"/>
        </dgm:presLayoutVars>
      </dgm:prSet>
      <dgm:spPr/>
      <dgm:t>
        <a:bodyPr/>
        <a:lstStyle/>
        <a:p>
          <a:endParaRPr lang="en-US"/>
        </a:p>
      </dgm:t>
    </dgm:pt>
    <dgm:pt modelId="{3A022004-51CA-4F97-A237-7ED1CCCE0B0D}" type="pres">
      <dgm:prSet presAssocID="{79323907-8858-4F49-B7B4-5B051247075B}" presName="space" presStyleCnt="0"/>
      <dgm:spPr/>
    </dgm:pt>
    <dgm:pt modelId="{B05C9545-89C1-4942-815E-A597570E7F7E}" type="pres">
      <dgm:prSet presAssocID="{91749CC0-3C52-4EF3-A6F1-13A55A766978}" presName="composite" presStyleCnt="0"/>
      <dgm:spPr/>
    </dgm:pt>
    <dgm:pt modelId="{ADB5FD3D-3BF3-46B4-95A4-25246B247C52}" type="pres">
      <dgm:prSet presAssocID="{91749CC0-3C52-4EF3-A6F1-13A55A766978}" presName="parTx" presStyleLbl="alignNode1" presStyleIdx="1" presStyleCnt="2">
        <dgm:presLayoutVars>
          <dgm:chMax val="0"/>
          <dgm:chPref val="0"/>
          <dgm:bulletEnabled val="1"/>
        </dgm:presLayoutVars>
      </dgm:prSet>
      <dgm:spPr/>
      <dgm:t>
        <a:bodyPr/>
        <a:lstStyle/>
        <a:p>
          <a:endParaRPr lang="en-US"/>
        </a:p>
      </dgm:t>
    </dgm:pt>
    <dgm:pt modelId="{3BBE0E96-597D-436E-85B6-BD788570DDC6}" type="pres">
      <dgm:prSet presAssocID="{91749CC0-3C52-4EF3-A6F1-13A55A766978}" presName="desTx" presStyleLbl="alignAccFollowNode1" presStyleIdx="1" presStyleCnt="2">
        <dgm:presLayoutVars>
          <dgm:bulletEnabled val="1"/>
        </dgm:presLayoutVars>
      </dgm:prSet>
      <dgm:spPr/>
      <dgm:t>
        <a:bodyPr/>
        <a:lstStyle/>
        <a:p>
          <a:endParaRPr lang="en-US"/>
        </a:p>
      </dgm:t>
    </dgm:pt>
  </dgm:ptLst>
  <dgm:cxnLst>
    <dgm:cxn modelId="{8757A0EB-880E-4CB2-AE47-4BD9472CA22A}" type="presOf" srcId="{22428B5E-4E48-4035-AFCD-518E49C6A393}" destId="{565730E6-76D9-4992-B2E0-04BDA4E0175C}" srcOrd="0" destOrd="3" presId="urn:microsoft.com/office/officeart/2005/8/layout/hList1"/>
    <dgm:cxn modelId="{D938E3A1-AF94-4F4D-A225-AA10754688CD}" srcId="{91749CC0-3C52-4EF3-A6F1-13A55A766978}" destId="{A616F9A7-C32B-4CA8-94D0-1A02A9016BF7}" srcOrd="4" destOrd="0" parTransId="{1E731B29-67A7-4822-9229-E629DA6B0464}" sibTransId="{CE130D26-6856-4039-A6EE-90C66916BE64}"/>
    <dgm:cxn modelId="{DA158D0D-1D97-4884-8F9E-B2AD44D0CA30}" type="presOf" srcId="{5BA3DD9C-73CD-49C5-81DE-88DE0C5B24C3}" destId="{3BBE0E96-597D-436E-85B6-BD788570DDC6}" srcOrd="0" destOrd="3" presId="urn:microsoft.com/office/officeart/2005/8/layout/hList1"/>
    <dgm:cxn modelId="{60B2724E-E73A-48A4-9B8E-3AD1E95D5271}" srcId="{91749CC0-3C52-4EF3-A6F1-13A55A766978}" destId="{1E308909-3458-4AFB-A2C7-D83858B4DFB6}" srcOrd="1" destOrd="0" parTransId="{6D85FC7D-F921-4876-ABB8-4EB0143E9F21}" sibTransId="{D2983B7B-5AF6-4B1E-B755-BF661F0FFF35}"/>
    <dgm:cxn modelId="{AAE2D74F-6FE5-4882-84B8-17B2334692BD}" type="presOf" srcId="{B0C4A85A-E702-4E8E-9447-5AC9E2688E93}" destId="{F8789EDF-5455-4FD3-B800-A9981BAD921C}" srcOrd="0" destOrd="0" presId="urn:microsoft.com/office/officeart/2005/8/layout/hList1"/>
    <dgm:cxn modelId="{0AD077E5-9937-40BF-A3FF-CA367CA0254C}" type="presOf" srcId="{F016B6E0-7631-403F-994D-767520C00FF6}" destId="{3BBE0E96-597D-436E-85B6-BD788570DDC6}" srcOrd="0" destOrd="2" presId="urn:microsoft.com/office/officeart/2005/8/layout/hList1"/>
    <dgm:cxn modelId="{925B7A20-3B62-45BE-BB6E-AEFB15A3B7AA}" type="presOf" srcId="{947EF703-BCB5-429B-A365-C1D3BBCB8891}" destId="{565730E6-76D9-4992-B2E0-04BDA4E0175C}" srcOrd="0" destOrd="0" presId="urn:microsoft.com/office/officeart/2005/8/layout/hList1"/>
    <dgm:cxn modelId="{BD0F863C-C562-489F-8EA1-C51912A50309}" type="presOf" srcId="{1E308909-3458-4AFB-A2C7-D83858B4DFB6}" destId="{3BBE0E96-597D-436E-85B6-BD788570DDC6}" srcOrd="0" destOrd="1" presId="urn:microsoft.com/office/officeart/2005/8/layout/hList1"/>
    <dgm:cxn modelId="{FC6E8F75-8D41-4652-802A-E6EA649A0538}" srcId="{B0C4A85A-E702-4E8E-9447-5AC9E2688E93}" destId="{418E581D-4D33-4D1C-8617-3D39338A2D02}" srcOrd="1" destOrd="0" parTransId="{00FF94DD-E3B6-4DE2-B951-EC68F2BBDDBF}" sibTransId="{75882FDE-E0A6-40D5-8D7D-8A9958B97388}"/>
    <dgm:cxn modelId="{E8F73402-67F4-426A-BF00-F0AD0E4C1C8A}" type="presOf" srcId="{A616F9A7-C32B-4CA8-94D0-1A02A9016BF7}" destId="{3BBE0E96-597D-436E-85B6-BD788570DDC6}" srcOrd="0" destOrd="4" presId="urn:microsoft.com/office/officeart/2005/8/layout/hList1"/>
    <dgm:cxn modelId="{FD9CAA52-82D7-493B-9D9C-0E901BFC91FD}" srcId="{36C18888-E6B3-4A3F-945F-46D62E3C85D0}" destId="{B0C4A85A-E702-4E8E-9447-5AC9E2688E93}" srcOrd="0" destOrd="0" parTransId="{4D41E08F-0657-44AC-983B-81671FD0F257}" sibTransId="{79323907-8858-4F49-B7B4-5B051247075B}"/>
    <dgm:cxn modelId="{0C52D2A6-4236-4F76-8196-2B9DAA5A46A4}" srcId="{B0C4A85A-E702-4E8E-9447-5AC9E2688E93}" destId="{0E2295DA-C222-4357-9DE0-3A4D5D69BB46}" srcOrd="2" destOrd="0" parTransId="{129FAEC2-A513-4C65-92EB-5461CB2BD132}" sibTransId="{BD5E5961-1A95-44A0-AA01-5AB0EF2B9CFA}"/>
    <dgm:cxn modelId="{D9A06823-0BFF-49F2-899F-EE56455DEB7F}" type="presOf" srcId="{0E2295DA-C222-4357-9DE0-3A4D5D69BB46}" destId="{565730E6-76D9-4992-B2E0-04BDA4E0175C}" srcOrd="0" destOrd="2" presId="urn:microsoft.com/office/officeart/2005/8/layout/hList1"/>
    <dgm:cxn modelId="{AE08A043-CDE3-4289-9718-1F724EB0CD12}" srcId="{36C18888-E6B3-4A3F-945F-46D62E3C85D0}" destId="{91749CC0-3C52-4EF3-A6F1-13A55A766978}" srcOrd="1" destOrd="0" parTransId="{036D4F46-38B1-496E-9951-D70F7AA21544}" sibTransId="{FB9BA4AF-673A-4517-9444-4BCF97DB0F3F}"/>
    <dgm:cxn modelId="{DECCA291-2F79-4239-A721-F8171422C5EC}" srcId="{B0C4A85A-E702-4E8E-9447-5AC9E2688E93}" destId="{22428B5E-4E48-4035-AFCD-518E49C6A393}" srcOrd="3" destOrd="0" parTransId="{543E335F-4F36-4A80-A3E8-009DC0C04C78}" sibTransId="{363C7E6F-AD7A-466A-8DFF-172FD6232AF6}"/>
    <dgm:cxn modelId="{9BDB124F-8D93-4EF6-87C1-8B865D70A1E4}" srcId="{91749CC0-3C52-4EF3-A6F1-13A55A766978}" destId="{9F17B568-3C34-45ED-A463-5B7BAA9AC5B2}" srcOrd="0" destOrd="0" parTransId="{CD39A284-CFAC-4D13-97E6-D48FD951B35E}" sibTransId="{ED5F0BE5-F7B4-4A15-B1DB-FC304E290A33}"/>
    <dgm:cxn modelId="{12BF631F-40D8-4FF3-A3C3-889E101D40AB}" type="presOf" srcId="{418E581D-4D33-4D1C-8617-3D39338A2D02}" destId="{565730E6-76D9-4992-B2E0-04BDA4E0175C}" srcOrd="0" destOrd="1" presId="urn:microsoft.com/office/officeart/2005/8/layout/hList1"/>
    <dgm:cxn modelId="{975AE904-35F1-4EE4-A7B8-736375C02897}" type="presOf" srcId="{E1662A7E-04FF-42B4-A97C-CC5B741006FA}" destId="{565730E6-76D9-4992-B2E0-04BDA4E0175C}" srcOrd="0" destOrd="5" presId="urn:microsoft.com/office/officeart/2005/8/layout/hList1"/>
    <dgm:cxn modelId="{31C384CB-4D22-40FB-95CD-0FBEDB2DC7B3}" srcId="{91749CC0-3C52-4EF3-A6F1-13A55A766978}" destId="{591EE327-CDCB-49F3-8AE5-1109FD1BB2DB}" srcOrd="5" destOrd="0" parTransId="{2476335E-5328-4399-BFC2-3F573FB30030}" sibTransId="{761864A2-741A-4617-8D0D-C2E03C21BDC4}"/>
    <dgm:cxn modelId="{F32D62B4-F8FE-4608-AD7E-DA4E07857AED}" type="presOf" srcId="{D6EDBDD1-686E-41B7-B79B-13D35C4D7776}" destId="{565730E6-76D9-4992-B2E0-04BDA4E0175C}" srcOrd="0" destOrd="4" presId="urn:microsoft.com/office/officeart/2005/8/layout/hList1"/>
    <dgm:cxn modelId="{C358707F-B9E4-4E80-9324-C74C16E0C214}" srcId="{B0C4A85A-E702-4E8E-9447-5AC9E2688E93}" destId="{E1662A7E-04FF-42B4-A97C-CC5B741006FA}" srcOrd="5" destOrd="0" parTransId="{41D0A000-A944-47DA-9E8D-A7693EAC4EA5}" sibTransId="{8278A8A6-59EF-4F4C-A1B6-1120D1EC2E42}"/>
    <dgm:cxn modelId="{5F820396-A2A5-4E4E-87C2-331F7734344D}" type="presOf" srcId="{36C18888-E6B3-4A3F-945F-46D62E3C85D0}" destId="{80066836-629D-4447-BC9B-6290547F04C6}" srcOrd="0" destOrd="0" presId="urn:microsoft.com/office/officeart/2005/8/layout/hList1"/>
    <dgm:cxn modelId="{A80F809C-57D2-4EB9-A448-2893662E89BF}" srcId="{91749CC0-3C52-4EF3-A6F1-13A55A766978}" destId="{5BA3DD9C-73CD-49C5-81DE-88DE0C5B24C3}" srcOrd="3" destOrd="0" parTransId="{6C7F887F-D91A-43D2-90FE-8C8F0805935D}" sibTransId="{9292A80B-E2C2-4850-9473-855E6F8DDF6C}"/>
    <dgm:cxn modelId="{D8BED489-B8D9-4BEA-8B55-42A8BF514432}" srcId="{B0C4A85A-E702-4E8E-9447-5AC9E2688E93}" destId="{D6EDBDD1-686E-41B7-B79B-13D35C4D7776}" srcOrd="4" destOrd="0" parTransId="{8630CBB8-F8A3-4EF1-A9E1-C96798F4CFE8}" sibTransId="{13E80E52-65D4-473D-8D6D-7D1E42A6A95D}"/>
    <dgm:cxn modelId="{14EE950F-2F4D-43FF-9002-F429C3DDFA02}" type="presOf" srcId="{9F17B568-3C34-45ED-A463-5B7BAA9AC5B2}" destId="{3BBE0E96-597D-436E-85B6-BD788570DDC6}" srcOrd="0" destOrd="0" presId="urn:microsoft.com/office/officeart/2005/8/layout/hList1"/>
    <dgm:cxn modelId="{4DD41568-B056-4E1B-8665-C8701181A3DD}" type="presOf" srcId="{591EE327-CDCB-49F3-8AE5-1109FD1BB2DB}" destId="{3BBE0E96-597D-436E-85B6-BD788570DDC6}" srcOrd="0" destOrd="5" presId="urn:microsoft.com/office/officeart/2005/8/layout/hList1"/>
    <dgm:cxn modelId="{77C542A1-BA68-4EFB-BAC4-9D70FF84BCAB}" srcId="{B0C4A85A-E702-4E8E-9447-5AC9E2688E93}" destId="{947EF703-BCB5-429B-A365-C1D3BBCB8891}" srcOrd="0" destOrd="0" parTransId="{CE1224C9-71D3-42B3-8BB9-3DA65496B81D}" sibTransId="{C473EAB2-66C4-4030-9FD7-E8B3D2D3E022}"/>
    <dgm:cxn modelId="{4281BBA6-6DBC-4705-BC3A-99E1228A114B}" srcId="{91749CC0-3C52-4EF3-A6F1-13A55A766978}" destId="{F016B6E0-7631-403F-994D-767520C00FF6}" srcOrd="2" destOrd="0" parTransId="{2D12CAE3-AFA4-4BCF-9C46-30A5159A50F3}" sibTransId="{6026073D-37B9-4916-922A-142DD2670D9B}"/>
    <dgm:cxn modelId="{4D3B1D05-B35F-4C60-A0BC-4D4ED12790D9}" type="presOf" srcId="{91749CC0-3C52-4EF3-A6F1-13A55A766978}" destId="{ADB5FD3D-3BF3-46B4-95A4-25246B247C52}" srcOrd="0" destOrd="0" presId="urn:microsoft.com/office/officeart/2005/8/layout/hList1"/>
    <dgm:cxn modelId="{650DCB81-A08B-4CFD-AE8E-C9C6190A8EB5}" type="presParOf" srcId="{80066836-629D-4447-BC9B-6290547F04C6}" destId="{B0D32504-27CC-4C91-A891-ED0AF413ADD0}" srcOrd="0" destOrd="0" presId="urn:microsoft.com/office/officeart/2005/8/layout/hList1"/>
    <dgm:cxn modelId="{BF377347-9EC7-4522-882B-1E6B190F2405}" type="presParOf" srcId="{B0D32504-27CC-4C91-A891-ED0AF413ADD0}" destId="{F8789EDF-5455-4FD3-B800-A9981BAD921C}" srcOrd="0" destOrd="0" presId="urn:microsoft.com/office/officeart/2005/8/layout/hList1"/>
    <dgm:cxn modelId="{11399DFB-BDC4-450E-87FD-76B28F53EF13}" type="presParOf" srcId="{B0D32504-27CC-4C91-A891-ED0AF413ADD0}" destId="{565730E6-76D9-4992-B2E0-04BDA4E0175C}" srcOrd="1" destOrd="0" presId="urn:microsoft.com/office/officeart/2005/8/layout/hList1"/>
    <dgm:cxn modelId="{FFC818DB-02E0-432B-BF62-4C17070A2844}" type="presParOf" srcId="{80066836-629D-4447-BC9B-6290547F04C6}" destId="{3A022004-51CA-4F97-A237-7ED1CCCE0B0D}" srcOrd="1" destOrd="0" presId="urn:microsoft.com/office/officeart/2005/8/layout/hList1"/>
    <dgm:cxn modelId="{E01DE1F4-EB85-4CA5-8844-E3C4B353DD76}" type="presParOf" srcId="{80066836-629D-4447-BC9B-6290547F04C6}" destId="{B05C9545-89C1-4942-815E-A597570E7F7E}" srcOrd="2" destOrd="0" presId="urn:microsoft.com/office/officeart/2005/8/layout/hList1"/>
    <dgm:cxn modelId="{063EA6B1-9563-4D45-83CF-A825AD83923A}" type="presParOf" srcId="{B05C9545-89C1-4942-815E-A597570E7F7E}" destId="{ADB5FD3D-3BF3-46B4-95A4-25246B247C52}" srcOrd="0" destOrd="0" presId="urn:microsoft.com/office/officeart/2005/8/layout/hList1"/>
    <dgm:cxn modelId="{987C75DE-14C5-4A12-AB72-803C473369AF}" type="presParOf" srcId="{B05C9545-89C1-4942-815E-A597570E7F7E}" destId="{3BBE0E96-597D-436E-85B6-BD788570DDC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789EDF-5455-4FD3-B800-A9981BAD921C}">
      <dsp:nvSpPr>
        <dsp:cNvPr id="0" name=""/>
        <dsp:cNvSpPr/>
      </dsp:nvSpPr>
      <dsp:spPr>
        <a:xfrm>
          <a:off x="39" y="170233"/>
          <a:ext cx="3797104" cy="576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t>WCF</a:t>
          </a:r>
          <a:endParaRPr lang="en-US" sz="2000" kern="1200" dirty="0"/>
        </a:p>
      </dsp:txBody>
      <dsp:txXfrm>
        <a:off x="39" y="170233"/>
        <a:ext cx="3797104" cy="576000"/>
      </dsp:txXfrm>
    </dsp:sp>
    <dsp:sp modelId="{565730E6-76D9-4992-B2E0-04BDA4E0175C}">
      <dsp:nvSpPr>
        <dsp:cNvPr id="0" name=""/>
        <dsp:cNvSpPr/>
      </dsp:nvSpPr>
      <dsp:spPr>
        <a:xfrm>
          <a:off x="39" y="746233"/>
          <a:ext cx="3797104" cy="395279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Back-end Services</a:t>
          </a:r>
          <a:endParaRPr lang="en-US" sz="2000" kern="1200" dirty="0"/>
        </a:p>
        <a:p>
          <a:pPr marL="228600" lvl="1" indent="-228600" algn="l" defTabSz="889000">
            <a:lnSpc>
              <a:spcPct val="90000"/>
            </a:lnSpc>
            <a:spcBef>
              <a:spcPct val="0"/>
            </a:spcBef>
            <a:spcAft>
              <a:spcPct val="15000"/>
            </a:spcAft>
            <a:buChar char="••"/>
          </a:pPr>
          <a:r>
            <a:rPr lang="en-US" sz="2000" kern="1200" dirty="0" smtClean="0"/>
            <a:t>SOAP, WS-*</a:t>
          </a:r>
          <a:endParaRPr lang="en-US" sz="2000" kern="1200" dirty="0"/>
        </a:p>
        <a:p>
          <a:pPr marL="228600" lvl="1" indent="-228600" algn="l" defTabSz="889000">
            <a:lnSpc>
              <a:spcPct val="90000"/>
            </a:lnSpc>
            <a:spcBef>
              <a:spcPct val="0"/>
            </a:spcBef>
            <a:spcAft>
              <a:spcPct val="15000"/>
            </a:spcAft>
            <a:buChar char="••"/>
          </a:pPr>
          <a:r>
            <a:rPr lang="en-US" sz="2000" kern="1200" dirty="0" smtClean="0"/>
            <a:t>Transports: HTTP, TCP, UDP, Queues, </a:t>
          </a:r>
          <a:r>
            <a:rPr lang="en-US" sz="2000" kern="1200" dirty="0" err="1" smtClean="0"/>
            <a:t>WebSockets</a:t>
          </a:r>
          <a:r>
            <a:rPr lang="en-US" sz="2000" kern="1200" dirty="0" smtClean="0"/>
            <a:t>, custom</a:t>
          </a:r>
          <a:endParaRPr lang="en-US" sz="2000" kern="1200" dirty="0"/>
        </a:p>
        <a:p>
          <a:pPr marL="228600" lvl="1" indent="-228600" algn="l" defTabSz="889000">
            <a:lnSpc>
              <a:spcPct val="90000"/>
            </a:lnSpc>
            <a:spcBef>
              <a:spcPct val="0"/>
            </a:spcBef>
            <a:spcAft>
              <a:spcPct val="15000"/>
            </a:spcAft>
            <a:buChar char="••"/>
          </a:pPr>
          <a:r>
            <a:rPr lang="en-US" sz="2000" kern="1200" dirty="0" smtClean="0"/>
            <a:t>Message patterns: request-reply, one-way, duplex</a:t>
          </a:r>
          <a:endParaRPr lang="en-US" sz="2000" kern="1200" dirty="0"/>
        </a:p>
        <a:p>
          <a:pPr marL="228600" lvl="1" indent="-228600" algn="l" defTabSz="889000">
            <a:lnSpc>
              <a:spcPct val="90000"/>
            </a:lnSpc>
            <a:spcBef>
              <a:spcPct val="0"/>
            </a:spcBef>
            <a:spcAft>
              <a:spcPct val="15000"/>
            </a:spcAft>
            <a:buChar char="••"/>
          </a:pPr>
          <a:r>
            <a:rPr lang="en-US" sz="2000" kern="1200" dirty="0" smtClean="0"/>
            <a:t>Use WCF Web HTTP to add HTTP endpoints to existing WCF services</a:t>
          </a:r>
          <a:endParaRPr lang="en-US" sz="2000" kern="1200" dirty="0"/>
        </a:p>
        <a:p>
          <a:pPr marL="228600" lvl="1" indent="-228600" algn="l" defTabSz="889000">
            <a:lnSpc>
              <a:spcPct val="90000"/>
            </a:lnSpc>
            <a:spcBef>
              <a:spcPct val="0"/>
            </a:spcBef>
            <a:spcAft>
              <a:spcPct val="15000"/>
            </a:spcAft>
            <a:buChar char="••"/>
          </a:pPr>
          <a:r>
            <a:rPr lang="en-US" sz="2000" kern="1200" dirty="0" smtClean="0"/>
            <a:t>Use WCF Data Services for full </a:t>
          </a:r>
          <a:r>
            <a:rPr lang="en-US" sz="2000" kern="1200" dirty="0" err="1" smtClean="0"/>
            <a:t>OData</a:t>
          </a:r>
          <a:r>
            <a:rPr lang="en-US" sz="2000" kern="1200" dirty="0" smtClean="0"/>
            <a:t> support</a:t>
          </a:r>
          <a:endParaRPr lang="en-US" sz="2000" kern="1200" dirty="0"/>
        </a:p>
      </dsp:txBody>
      <dsp:txXfrm>
        <a:off x="39" y="746233"/>
        <a:ext cx="3797104" cy="3952799"/>
      </dsp:txXfrm>
    </dsp:sp>
    <dsp:sp modelId="{ADB5FD3D-3BF3-46B4-95A4-25246B247C52}">
      <dsp:nvSpPr>
        <dsp:cNvPr id="0" name=""/>
        <dsp:cNvSpPr/>
      </dsp:nvSpPr>
      <dsp:spPr>
        <a:xfrm>
          <a:off x="4328738" y="170233"/>
          <a:ext cx="3797104" cy="576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t>ASP.NET Web API</a:t>
          </a:r>
          <a:endParaRPr lang="en-US" sz="2000" kern="1200" dirty="0"/>
        </a:p>
      </dsp:txBody>
      <dsp:txXfrm>
        <a:off x="4328738" y="170233"/>
        <a:ext cx="3797104" cy="576000"/>
      </dsp:txXfrm>
    </dsp:sp>
    <dsp:sp modelId="{3BBE0E96-597D-436E-85B6-BD788570DDC6}">
      <dsp:nvSpPr>
        <dsp:cNvPr id="0" name=""/>
        <dsp:cNvSpPr/>
      </dsp:nvSpPr>
      <dsp:spPr>
        <a:xfrm>
          <a:off x="4328738" y="746233"/>
          <a:ext cx="3797104" cy="395279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Front-end Services</a:t>
          </a:r>
          <a:endParaRPr lang="en-US" sz="2000" kern="1200" dirty="0"/>
        </a:p>
        <a:p>
          <a:pPr marL="228600" lvl="1" indent="-228600" algn="l" defTabSz="889000">
            <a:lnSpc>
              <a:spcPct val="90000"/>
            </a:lnSpc>
            <a:spcBef>
              <a:spcPct val="0"/>
            </a:spcBef>
            <a:spcAft>
              <a:spcPct val="15000"/>
            </a:spcAft>
            <a:buChar char="••"/>
          </a:pPr>
          <a:r>
            <a:rPr lang="en-US" sz="2000" kern="1200" dirty="0" smtClean="0"/>
            <a:t>Media Types: JSON, XML, form-URL-encoded, custom</a:t>
          </a:r>
          <a:endParaRPr lang="en-US" sz="2000" kern="1200" dirty="0"/>
        </a:p>
        <a:p>
          <a:pPr marL="228600" lvl="1" indent="-228600" algn="l" defTabSz="889000">
            <a:lnSpc>
              <a:spcPct val="90000"/>
            </a:lnSpc>
            <a:spcBef>
              <a:spcPct val="0"/>
            </a:spcBef>
            <a:spcAft>
              <a:spcPct val="15000"/>
            </a:spcAft>
            <a:buChar char="••"/>
          </a:pPr>
          <a:r>
            <a:rPr lang="en-US" sz="2000" kern="1200" dirty="0" smtClean="0"/>
            <a:t>HTTP only</a:t>
          </a:r>
          <a:endParaRPr lang="en-US" sz="2000" kern="1200" dirty="0"/>
        </a:p>
        <a:p>
          <a:pPr marL="228600" lvl="1" indent="-228600" algn="l" defTabSz="889000">
            <a:lnSpc>
              <a:spcPct val="90000"/>
            </a:lnSpc>
            <a:spcBef>
              <a:spcPct val="0"/>
            </a:spcBef>
            <a:spcAft>
              <a:spcPct val="15000"/>
            </a:spcAft>
            <a:buChar char="••"/>
          </a:pPr>
          <a:r>
            <a:rPr lang="en-US" sz="2000" kern="1200" dirty="0" smtClean="0"/>
            <a:t>Request-reply only</a:t>
          </a:r>
          <a:endParaRPr lang="en-US" sz="2000" kern="1200" dirty="0"/>
        </a:p>
        <a:p>
          <a:pPr marL="228600" lvl="1" indent="-228600" algn="l" defTabSz="889000">
            <a:lnSpc>
              <a:spcPct val="90000"/>
            </a:lnSpc>
            <a:spcBef>
              <a:spcPct val="0"/>
            </a:spcBef>
            <a:spcAft>
              <a:spcPct val="15000"/>
            </a:spcAft>
            <a:buChar char="••"/>
          </a:pPr>
          <a:r>
            <a:rPr lang="en-US" sz="2000" kern="1200" dirty="0" smtClean="0"/>
            <a:t>REST, resource-centric</a:t>
          </a:r>
          <a:endParaRPr lang="en-US" sz="2000" kern="1200" dirty="0"/>
        </a:p>
        <a:p>
          <a:pPr marL="228600" lvl="1" indent="-228600" algn="l" defTabSz="889000">
            <a:lnSpc>
              <a:spcPct val="90000"/>
            </a:lnSpc>
            <a:spcBef>
              <a:spcPct val="0"/>
            </a:spcBef>
            <a:spcAft>
              <a:spcPct val="15000"/>
            </a:spcAft>
            <a:buChar char="••"/>
          </a:pPr>
          <a:r>
            <a:rPr lang="en-US" sz="2000" kern="1200" dirty="0" smtClean="0"/>
            <a:t>Use </a:t>
          </a:r>
          <a:r>
            <a:rPr lang="en-US" sz="2000" kern="1200" dirty="0" err="1" smtClean="0"/>
            <a:t>SignalR</a:t>
          </a:r>
          <a:r>
            <a:rPr lang="en-US" sz="2000" kern="1200" dirty="0" smtClean="0"/>
            <a:t> for asynchronous signaling (polling, long-polling, </a:t>
          </a:r>
          <a:r>
            <a:rPr lang="en-US" sz="2000" kern="1200" dirty="0" err="1" smtClean="0"/>
            <a:t>WebSockets</a:t>
          </a:r>
          <a:r>
            <a:rPr lang="en-US" sz="2000" kern="1200" dirty="0" smtClean="0"/>
            <a:t>)</a:t>
          </a:r>
          <a:endParaRPr lang="en-US" sz="2000" kern="1200" dirty="0"/>
        </a:p>
      </dsp:txBody>
      <dsp:txXfrm>
        <a:off x="4328738" y="746233"/>
        <a:ext cx="3797104" cy="3952799"/>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12/20/2012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12/20/2012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grpSp>
        <p:nvGrpSpPr>
          <p:cNvPr id="5" name="Group 4"/>
          <p:cNvGrpSpPr/>
          <p:nvPr userDrawn="1"/>
        </p:nvGrpSpPr>
        <p:grpSpPr>
          <a:xfrm>
            <a:off x="519113" y="241940"/>
            <a:ext cx="2411374" cy="387798"/>
            <a:chOff x="517525" y="5956427"/>
            <a:chExt cx="1489796" cy="775597"/>
          </a:xfrm>
        </p:grpSpPr>
        <p:sp>
          <p:nvSpPr>
            <p:cNvPr id="6" name="TextBox 5"/>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8" name="Rectangle 7"/>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21634834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2130852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43398239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57641709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1767610"/>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grpSp>
        <p:nvGrpSpPr>
          <p:cNvPr id="4" name="Group 3"/>
          <p:cNvGrpSpPr/>
          <p:nvPr userDrawn="1"/>
        </p:nvGrpSpPr>
        <p:grpSpPr>
          <a:xfrm>
            <a:off x="9264689" y="6225727"/>
            <a:ext cx="2411374" cy="387798"/>
            <a:chOff x="517525" y="5956427"/>
            <a:chExt cx="1489796" cy="775597"/>
          </a:xfrm>
        </p:grpSpPr>
        <p:sp>
          <p:nvSpPr>
            <p:cNvPr id="5" name="TextBox 4"/>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6" name="Rectangle 5"/>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9005361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482902" y="3072036"/>
            <a:ext cx="3223021" cy="690417"/>
          </a:xfrm>
          <a:prstGeom prst="rect">
            <a:avLst/>
          </a:prstGeom>
        </p:spPr>
      </p:pic>
    </p:spTree>
    <p:extLst>
      <p:ext uri="{BB962C8B-B14F-4D97-AF65-F5344CB8AC3E}">
        <p14:creationId xmlns:p14="http://schemas.microsoft.com/office/powerpoint/2010/main" val="25499226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grpSp>
        <p:nvGrpSpPr>
          <p:cNvPr id="6" name="Group 5"/>
          <p:cNvGrpSpPr/>
          <p:nvPr userDrawn="1"/>
        </p:nvGrpSpPr>
        <p:grpSpPr>
          <a:xfrm>
            <a:off x="519113" y="241940"/>
            <a:ext cx="2411374" cy="387798"/>
            <a:chOff x="517525" y="5956427"/>
            <a:chExt cx="1489796" cy="775597"/>
          </a:xfrm>
        </p:grpSpPr>
        <p:sp>
          <p:nvSpPr>
            <p:cNvPr id="8" name="TextBox 7"/>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9" name="Rectangle 8"/>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51778063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392964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89672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899733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50502823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0064851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9763912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grpSp>
        <p:nvGrpSpPr>
          <p:cNvPr id="8" name="Group 7"/>
          <p:cNvGrpSpPr/>
          <p:nvPr userDrawn="1"/>
        </p:nvGrpSpPr>
        <p:grpSpPr>
          <a:xfrm>
            <a:off x="517525" y="6335971"/>
            <a:ext cx="1768475" cy="276999"/>
            <a:chOff x="517525" y="5956427"/>
            <a:chExt cx="1768475" cy="276999"/>
          </a:xfrm>
        </p:grpSpPr>
        <p:sp>
          <p:nvSpPr>
            <p:cNvPr id="9" name="TextBox 8"/>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10" name="Rectangle 9"/>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5975950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grpSp>
        <p:nvGrpSpPr>
          <p:cNvPr id="4" name="Group 3"/>
          <p:cNvGrpSpPr/>
          <p:nvPr userDrawn="1"/>
        </p:nvGrpSpPr>
        <p:grpSpPr>
          <a:xfrm>
            <a:off x="517525" y="6335971"/>
            <a:ext cx="1768475" cy="276999"/>
            <a:chOff x="517525" y="5956427"/>
            <a:chExt cx="1768475" cy="276999"/>
          </a:xfrm>
        </p:grpSpPr>
        <p:sp>
          <p:nvSpPr>
            <p:cNvPr id="5" name="TextBox 4"/>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6" name="Rectangle 5"/>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18338701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3" name="Group 2"/>
          <p:cNvGrpSpPr/>
          <p:nvPr userDrawn="1"/>
        </p:nvGrpSpPr>
        <p:grpSpPr>
          <a:xfrm>
            <a:off x="517525" y="6335971"/>
            <a:ext cx="1768475" cy="276999"/>
            <a:chOff x="517525" y="5956427"/>
            <a:chExt cx="1768475" cy="276999"/>
          </a:xfrm>
        </p:grpSpPr>
        <p:sp>
          <p:nvSpPr>
            <p:cNvPr id="4" name="TextBox 3"/>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5" name="Rectangle 4"/>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42308982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6" name="Freeform 11"/>
          <p:cNvSpPr>
            <a:spLocks noEditPoints="1"/>
          </p:cNvSpPr>
          <p:nvPr userDrawn="1"/>
        </p:nvSpPr>
        <p:spPr bwMode="black">
          <a:xfrm>
            <a:off x="906082" y="2883795"/>
            <a:ext cx="2453963" cy="2309611"/>
          </a:xfrm>
          <a:custGeom>
            <a:avLst/>
            <a:gdLst>
              <a:gd name="T0" fmla="*/ 1137 w 1313"/>
              <a:gd name="T1" fmla="*/ 396 h 1238"/>
              <a:gd name="T2" fmla="*/ 1185 w 1313"/>
              <a:gd name="T3" fmla="*/ 553 h 1238"/>
              <a:gd name="T4" fmla="*/ 1069 w 1313"/>
              <a:gd name="T5" fmla="*/ 567 h 1238"/>
              <a:gd name="T6" fmla="*/ 960 w 1313"/>
              <a:gd name="T7" fmla="*/ 445 h 1238"/>
              <a:gd name="T8" fmla="*/ 960 w 1313"/>
              <a:gd name="T9" fmla="*/ 284 h 1238"/>
              <a:gd name="T10" fmla="*/ 1144 w 1313"/>
              <a:gd name="T11" fmla="*/ 219 h 1238"/>
              <a:gd name="T12" fmla="*/ 1245 w 1313"/>
              <a:gd name="T13" fmla="*/ 346 h 1238"/>
              <a:gd name="T14" fmla="*/ 1258 w 1313"/>
              <a:gd name="T15" fmla="*/ 463 h 1238"/>
              <a:gd name="T16" fmla="*/ 1198 w 1313"/>
              <a:gd name="T17" fmla="*/ 341 h 1238"/>
              <a:gd name="T18" fmla="*/ 800 w 1313"/>
              <a:gd name="T19" fmla="*/ 175 h 1238"/>
              <a:gd name="T20" fmla="*/ 834 w 1313"/>
              <a:gd name="T21" fmla="*/ 405 h 1238"/>
              <a:gd name="T22" fmla="*/ 659 w 1313"/>
              <a:gd name="T23" fmla="*/ 320 h 1238"/>
              <a:gd name="T24" fmla="*/ 677 w 1313"/>
              <a:gd name="T25" fmla="*/ 159 h 1238"/>
              <a:gd name="T26" fmla="*/ 798 w 1313"/>
              <a:gd name="T27" fmla="*/ 52 h 1238"/>
              <a:gd name="T28" fmla="*/ 958 w 1313"/>
              <a:gd name="T29" fmla="*/ 52 h 1238"/>
              <a:gd name="T30" fmla="*/ 1024 w 1313"/>
              <a:gd name="T31" fmla="*/ 236 h 1238"/>
              <a:gd name="T32" fmla="*/ 941 w 1313"/>
              <a:gd name="T33" fmla="*/ 366 h 1238"/>
              <a:gd name="T34" fmla="*/ 912 w 1313"/>
              <a:gd name="T35" fmla="*/ 123 h 1238"/>
              <a:gd name="T36" fmla="*/ 0 w 1313"/>
              <a:gd name="T37" fmla="*/ 451 h 1238"/>
              <a:gd name="T38" fmla="*/ 179 w 1313"/>
              <a:gd name="T39" fmla="*/ 451 h 1238"/>
              <a:gd name="T40" fmla="*/ 264 w 1313"/>
              <a:gd name="T41" fmla="*/ 451 h 1238"/>
              <a:gd name="T42" fmla="*/ 349 w 1313"/>
              <a:gd name="T43" fmla="*/ 451 h 1238"/>
              <a:gd name="T44" fmla="*/ 434 w 1313"/>
              <a:gd name="T45" fmla="*/ 451 h 1238"/>
              <a:gd name="T46" fmla="*/ 519 w 1313"/>
              <a:gd name="T47" fmla="*/ 451 h 1238"/>
              <a:gd name="T48" fmla="*/ 604 w 1313"/>
              <a:gd name="T49" fmla="*/ 451 h 1238"/>
              <a:gd name="T50" fmla="*/ 690 w 1313"/>
              <a:gd name="T51" fmla="*/ 451 h 1238"/>
              <a:gd name="T52" fmla="*/ 775 w 1313"/>
              <a:gd name="T53" fmla="*/ 451 h 1238"/>
              <a:gd name="T54" fmla="*/ 682 w 1313"/>
              <a:gd name="T55" fmla="*/ 949 h 1238"/>
              <a:gd name="T56" fmla="*/ 703 w 1313"/>
              <a:gd name="T57" fmla="*/ 1069 h 1238"/>
              <a:gd name="T58" fmla="*/ 377 w 1313"/>
              <a:gd name="T59" fmla="*/ 1196 h 1238"/>
              <a:gd name="T60" fmla="*/ 357 w 1313"/>
              <a:gd name="T61" fmla="*/ 1090 h 1238"/>
              <a:gd name="T62" fmla="*/ 540 w 1313"/>
              <a:gd name="T63" fmla="*/ 1196 h 1238"/>
              <a:gd name="T64" fmla="*/ 519 w 1313"/>
              <a:gd name="T65" fmla="*/ 949 h 1238"/>
              <a:gd name="T66" fmla="*/ 357 w 1313"/>
              <a:gd name="T67" fmla="*/ 949 h 1238"/>
              <a:gd name="T68" fmla="*/ 194 w 1313"/>
              <a:gd name="T69" fmla="*/ 949 h 1238"/>
              <a:gd name="T70" fmla="*/ 52 w 1313"/>
              <a:gd name="T71" fmla="*/ 1090 h 1238"/>
              <a:gd name="T72" fmla="*/ 845 w 1313"/>
              <a:gd name="T73" fmla="*/ 1196 h 1238"/>
              <a:gd name="T74" fmla="*/ 845 w 1313"/>
              <a:gd name="T75" fmla="*/ 808 h 1238"/>
              <a:gd name="T76" fmla="*/ 682 w 1313"/>
              <a:gd name="T77" fmla="*/ 808 h 1238"/>
              <a:gd name="T78" fmla="*/ 519 w 1313"/>
              <a:gd name="T79" fmla="*/ 808 h 1238"/>
              <a:gd name="T80" fmla="*/ 357 w 1313"/>
              <a:gd name="T81" fmla="*/ 808 h 1238"/>
              <a:gd name="T82" fmla="*/ 194 w 1313"/>
              <a:gd name="T83" fmla="*/ 808 h 1238"/>
              <a:gd name="T84" fmla="*/ 845 w 1313"/>
              <a:gd name="T85" fmla="*/ 668 h 1238"/>
              <a:gd name="T86" fmla="*/ 682 w 1313"/>
              <a:gd name="T87" fmla="*/ 668 h 1238"/>
              <a:gd name="T88" fmla="*/ 519 w 1313"/>
              <a:gd name="T89" fmla="*/ 668 h 1238"/>
              <a:gd name="T90" fmla="*/ 357 w 1313"/>
              <a:gd name="T91" fmla="*/ 668 h 1238"/>
              <a:gd name="T92" fmla="*/ 194 w 1313"/>
              <a:gd name="T93" fmla="*/ 668 h 1238"/>
              <a:gd name="T94" fmla="*/ 718 w 1313"/>
              <a:gd name="T95" fmla="*/ 493 h 1238"/>
              <a:gd name="T96" fmla="*/ 633 w 1313"/>
              <a:gd name="T97" fmla="*/ 493 h 1238"/>
              <a:gd name="T98" fmla="*/ 548 w 1313"/>
              <a:gd name="T99" fmla="*/ 493 h 1238"/>
              <a:gd name="T100" fmla="*/ 463 w 1313"/>
              <a:gd name="T101" fmla="*/ 493 h 1238"/>
              <a:gd name="T102" fmla="*/ 378 w 1313"/>
              <a:gd name="T103" fmla="*/ 493 h 1238"/>
              <a:gd name="T104" fmla="*/ 292 w 1313"/>
              <a:gd name="T105" fmla="*/ 493 h 1238"/>
              <a:gd name="T106" fmla="*/ 207 w 1313"/>
              <a:gd name="T107" fmla="*/ 493 h 1238"/>
              <a:gd name="T108" fmla="*/ 122 w 1313"/>
              <a:gd name="T109" fmla="*/ 493 h 1238"/>
              <a:gd name="T110" fmla="*/ 775 w 1313"/>
              <a:gd name="T111" fmla="*/ 493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3" h="1238">
                <a:moveTo>
                  <a:pt x="1137" y="396"/>
                </a:moveTo>
                <a:cubicBezTo>
                  <a:pt x="1150" y="411"/>
                  <a:pt x="1150" y="433"/>
                  <a:pt x="1136" y="447"/>
                </a:cubicBezTo>
                <a:cubicBezTo>
                  <a:pt x="1120" y="461"/>
                  <a:pt x="1097" y="459"/>
                  <a:pt x="1084" y="444"/>
                </a:cubicBezTo>
                <a:cubicBezTo>
                  <a:pt x="1071" y="429"/>
                  <a:pt x="1071" y="407"/>
                  <a:pt x="1087" y="393"/>
                </a:cubicBezTo>
                <a:cubicBezTo>
                  <a:pt x="1102" y="379"/>
                  <a:pt x="1124" y="382"/>
                  <a:pt x="1137" y="396"/>
                </a:cubicBezTo>
                <a:close/>
                <a:moveTo>
                  <a:pt x="1258" y="463"/>
                </a:moveTo>
                <a:cubicBezTo>
                  <a:pt x="1255" y="475"/>
                  <a:pt x="1246" y="494"/>
                  <a:pt x="1234" y="509"/>
                </a:cubicBezTo>
                <a:cubicBezTo>
                  <a:pt x="1260" y="555"/>
                  <a:pt x="1260" y="555"/>
                  <a:pt x="1260" y="555"/>
                </a:cubicBezTo>
                <a:cubicBezTo>
                  <a:pt x="1254" y="560"/>
                  <a:pt x="1228" y="584"/>
                  <a:pt x="1228" y="584"/>
                </a:cubicBezTo>
                <a:cubicBezTo>
                  <a:pt x="1185" y="553"/>
                  <a:pt x="1185" y="553"/>
                  <a:pt x="1185" y="553"/>
                </a:cubicBezTo>
                <a:cubicBezTo>
                  <a:pt x="1184" y="555"/>
                  <a:pt x="1184" y="555"/>
                  <a:pt x="1184" y="555"/>
                </a:cubicBezTo>
                <a:cubicBezTo>
                  <a:pt x="1174" y="561"/>
                  <a:pt x="1154" y="568"/>
                  <a:pt x="1136" y="571"/>
                </a:cubicBezTo>
                <a:cubicBezTo>
                  <a:pt x="1121" y="623"/>
                  <a:pt x="1121" y="623"/>
                  <a:pt x="1121" y="623"/>
                </a:cubicBezTo>
                <a:cubicBezTo>
                  <a:pt x="1113" y="621"/>
                  <a:pt x="1078" y="619"/>
                  <a:pt x="1078" y="619"/>
                </a:cubicBezTo>
                <a:cubicBezTo>
                  <a:pt x="1069" y="567"/>
                  <a:pt x="1069" y="567"/>
                  <a:pt x="1069" y="567"/>
                </a:cubicBezTo>
                <a:cubicBezTo>
                  <a:pt x="1057" y="564"/>
                  <a:pt x="1036" y="556"/>
                  <a:pt x="1022" y="545"/>
                </a:cubicBezTo>
                <a:cubicBezTo>
                  <a:pt x="975" y="570"/>
                  <a:pt x="975" y="570"/>
                  <a:pt x="975" y="570"/>
                </a:cubicBezTo>
                <a:cubicBezTo>
                  <a:pt x="970" y="565"/>
                  <a:pt x="946" y="538"/>
                  <a:pt x="946" y="538"/>
                </a:cubicBezTo>
                <a:cubicBezTo>
                  <a:pt x="976" y="495"/>
                  <a:pt x="976" y="495"/>
                  <a:pt x="976" y="495"/>
                </a:cubicBezTo>
                <a:cubicBezTo>
                  <a:pt x="971" y="484"/>
                  <a:pt x="961" y="464"/>
                  <a:pt x="960" y="445"/>
                </a:cubicBezTo>
                <a:cubicBezTo>
                  <a:pt x="909" y="430"/>
                  <a:pt x="909" y="430"/>
                  <a:pt x="909" y="430"/>
                </a:cubicBezTo>
                <a:cubicBezTo>
                  <a:pt x="908" y="422"/>
                  <a:pt x="910" y="387"/>
                  <a:pt x="910" y="387"/>
                </a:cubicBezTo>
                <a:cubicBezTo>
                  <a:pt x="963" y="377"/>
                  <a:pt x="963" y="377"/>
                  <a:pt x="963" y="377"/>
                </a:cubicBezTo>
                <a:cubicBezTo>
                  <a:pt x="971" y="350"/>
                  <a:pt x="972" y="349"/>
                  <a:pt x="986" y="330"/>
                </a:cubicBezTo>
                <a:cubicBezTo>
                  <a:pt x="960" y="284"/>
                  <a:pt x="960" y="284"/>
                  <a:pt x="960" y="284"/>
                </a:cubicBezTo>
                <a:cubicBezTo>
                  <a:pt x="966" y="279"/>
                  <a:pt x="992" y="255"/>
                  <a:pt x="992" y="255"/>
                </a:cubicBezTo>
                <a:cubicBezTo>
                  <a:pt x="1036" y="285"/>
                  <a:pt x="1036" y="285"/>
                  <a:pt x="1036" y="285"/>
                </a:cubicBezTo>
                <a:cubicBezTo>
                  <a:pt x="1047" y="279"/>
                  <a:pt x="1066" y="271"/>
                  <a:pt x="1085" y="270"/>
                </a:cubicBezTo>
                <a:cubicBezTo>
                  <a:pt x="1100" y="218"/>
                  <a:pt x="1100" y="218"/>
                  <a:pt x="1100" y="218"/>
                </a:cubicBezTo>
                <a:cubicBezTo>
                  <a:pt x="1107" y="218"/>
                  <a:pt x="1144" y="219"/>
                  <a:pt x="1144" y="219"/>
                </a:cubicBezTo>
                <a:cubicBezTo>
                  <a:pt x="1153" y="273"/>
                  <a:pt x="1153" y="273"/>
                  <a:pt x="1153" y="273"/>
                </a:cubicBezTo>
                <a:cubicBezTo>
                  <a:pt x="1180" y="281"/>
                  <a:pt x="1182" y="280"/>
                  <a:pt x="1199" y="295"/>
                </a:cubicBezTo>
                <a:cubicBezTo>
                  <a:pt x="1245" y="270"/>
                  <a:pt x="1245" y="270"/>
                  <a:pt x="1245" y="270"/>
                </a:cubicBezTo>
                <a:cubicBezTo>
                  <a:pt x="1251" y="276"/>
                  <a:pt x="1274" y="301"/>
                  <a:pt x="1274" y="301"/>
                </a:cubicBezTo>
                <a:cubicBezTo>
                  <a:pt x="1245" y="346"/>
                  <a:pt x="1245" y="346"/>
                  <a:pt x="1245" y="346"/>
                </a:cubicBezTo>
                <a:cubicBezTo>
                  <a:pt x="1251" y="355"/>
                  <a:pt x="1259" y="376"/>
                  <a:pt x="1262" y="395"/>
                </a:cubicBezTo>
                <a:cubicBezTo>
                  <a:pt x="1313" y="409"/>
                  <a:pt x="1313" y="409"/>
                  <a:pt x="1313" y="409"/>
                </a:cubicBezTo>
                <a:cubicBezTo>
                  <a:pt x="1312" y="417"/>
                  <a:pt x="1311" y="453"/>
                  <a:pt x="1311" y="453"/>
                </a:cubicBezTo>
                <a:cubicBezTo>
                  <a:pt x="1259" y="462"/>
                  <a:pt x="1259" y="462"/>
                  <a:pt x="1259" y="462"/>
                </a:cubicBezTo>
                <a:lnTo>
                  <a:pt x="1258" y="463"/>
                </a:lnTo>
                <a:close/>
                <a:moveTo>
                  <a:pt x="1198" y="341"/>
                </a:moveTo>
                <a:cubicBezTo>
                  <a:pt x="1154" y="292"/>
                  <a:pt x="1079" y="288"/>
                  <a:pt x="1031" y="331"/>
                </a:cubicBezTo>
                <a:cubicBezTo>
                  <a:pt x="982" y="376"/>
                  <a:pt x="978" y="450"/>
                  <a:pt x="1023" y="499"/>
                </a:cubicBezTo>
                <a:cubicBezTo>
                  <a:pt x="1066" y="547"/>
                  <a:pt x="1141" y="551"/>
                  <a:pt x="1190" y="507"/>
                </a:cubicBezTo>
                <a:cubicBezTo>
                  <a:pt x="1238" y="464"/>
                  <a:pt x="1242" y="389"/>
                  <a:pt x="1198" y="341"/>
                </a:cubicBezTo>
                <a:close/>
                <a:moveTo>
                  <a:pt x="800" y="175"/>
                </a:moveTo>
                <a:cubicBezTo>
                  <a:pt x="784" y="190"/>
                  <a:pt x="784" y="212"/>
                  <a:pt x="797" y="227"/>
                </a:cubicBezTo>
                <a:cubicBezTo>
                  <a:pt x="811" y="241"/>
                  <a:pt x="833" y="244"/>
                  <a:pt x="849" y="229"/>
                </a:cubicBezTo>
                <a:cubicBezTo>
                  <a:pt x="863" y="216"/>
                  <a:pt x="863" y="194"/>
                  <a:pt x="850" y="179"/>
                </a:cubicBezTo>
                <a:cubicBezTo>
                  <a:pt x="837" y="164"/>
                  <a:pt x="815" y="162"/>
                  <a:pt x="800" y="175"/>
                </a:cubicBezTo>
                <a:close/>
                <a:moveTo>
                  <a:pt x="941" y="366"/>
                </a:moveTo>
                <a:cubicBezTo>
                  <a:pt x="898" y="336"/>
                  <a:pt x="898" y="336"/>
                  <a:pt x="898" y="336"/>
                </a:cubicBezTo>
                <a:cubicBezTo>
                  <a:pt x="897" y="337"/>
                  <a:pt x="897" y="337"/>
                  <a:pt x="897" y="337"/>
                </a:cubicBezTo>
                <a:cubicBezTo>
                  <a:pt x="887" y="344"/>
                  <a:pt x="867" y="351"/>
                  <a:pt x="849" y="353"/>
                </a:cubicBezTo>
                <a:cubicBezTo>
                  <a:pt x="834" y="405"/>
                  <a:pt x="834" y="405"/>
                  <a:pt x="834" y="405"/>
                </a:cubicBezTo>
                <a:cubicBezTo>
                  <a:pt x="826" y="404"/>
                  <a:pt x="791" y="402"/>
                  <a:pt x="791" y="402"/>
                </a:cubicBezTo>
                <a:cubicBezTo>
                  <a:pt x="782" y="350"/>
                  <a:pt x="782" y="350"/>
                  <a:pt x="782" y="350"/>
                </a:cubicBezTo>
                <a:cubicBezTo>
                  <a:pt x="770" y="347"/>
                  <a:pt x="749" y="339"/>
                  <a:pt x="735" y="328"/>
                </a:cubicBezTo>
                <a:cubicBezTo>
                  <a:pt x="688" y="352"/>
                  <a:pt x="688" y="352"/>
                  <a:pt x="688" y="352"/>
                </a:cubicBezTo>
                <a:cubicBezTo>
                  <a:pt x="683" y="347"/>
                  <a:pt x="659" y="320"/>
                  <a:pt x="659" y="320"/>
                </a:cubicBezTo>
                <a:cubicBezTo>
                  <a:pt x="689" y="277"/>
                  <a:pt x="689" y="277"/>
                  <a:pt x="689" y="277"/>
                </a:cubicBezTo>
                <a:cubicBezTo>
                  <a:pt x="684" y="266"/>
                  <a:pt x="675" y="246"/>
                  <a:pt x="673" y="227"/>
                </a:cubicBezTo>
                <a:cubicBezTo>
                  <a:pt x="622" y="213"/>
                  <a:pt x="622" y="213"/>
                  <a:pt x="622" y="213"/>
                </a:cubicBezTo>
                <a:cubicBezTo>
                  <a:pt x="622" y="205"/>
                  <a:pt x="623" y="170"/>
                  <a:pt x="623" y="170"/>
                </a:cubicBezTo>
                <a:cubicBezTo>
                  <a:pt x="677" y="159"/>
                  <a:pt x="677" y="159"/>
                  <a:pt x="677" y="159"/>
                </a:cubicBezTo>
                <a:cubicBezTo>
                  <a:pt x="684" y="133"/>
                  <a:pt x="685" y="132"/>
                  <a:pt x="699" y="113"/>
                </a:cubicBezTo>
                <a:cubicBezTo>
                  <a:pt x="673" y="67"/>
                  <a:pt x="673" y="67"/>
                  <a:pt x="673" y="67"/>
                </a:cubicBezTo>
                <a:cubicBezTo>
                  <a:pt x="679" y="61"/>
                  <a:pt x="705" y="38"/>
                  <a:pt x="705" y="38"/>
                </a:cubicBezTo>
                <a:cubicBezTo>
                  <a:pt x="749" y="67"/>
                  <a:pt x="749" y="67"/>
                  <a:pt x="749" y="67"/>
                </a:cubicBezTo>
                <a:cubicBezTo>
                  <a:pt x="760" y="62"/>
                  <a:pt x="779" y="53"/>
                  <a:pt x="798" y="52"/>
                </a:cubicBezTo>
                <a:cubicBezTo>
                  <a:pt x="814" y="0"/>
                  <a:pt x="814" y="0"/>
                  <a:pt x="814" y="0"/>
                </a:cubicBezTo>
                <a:cubicBezTo>
                  <a:pt x="821" y="1"/>
                  <a:pt x="857" y="1"/>
                  <a:pt x="857" y="1"/>
                </a:cubicBezTo>
                <a:cubicBezTo>
                  <a:pt x="866" y="56"/>
                  <a:pt x="866" y="56"/>
                  <a:pt x="866" y="56"/>
                </a:cubicBezTo>
                <a:cubicBezTo>
                  <a:pt x="893" y="64"/>
                  <a:pt x="895" y="63"/>
                  <a:pt x="913" y="78"/>
                </a:cubicBezTo>
                <a:cubicBezTo>
                  <a:pt x="958" y="52"/>
                  <a:pt x="958" y="52"/>
                  <a:pt x="958" y="52"/>
                </a:cubicBezTo>
                <a:cubicBezTo>
                  <a:pt x="964" y="58"/>
                  <a:pt x="987" y="84"/>
                  <a:pt x="987" y="84"/>
                </a:cubicBezTo>
                <a:cubicBezTo>
                  <a:pt x="958" y="128"/>
                  <a:pt x="958" y="128"/>
                  <a:pt x="958" y="128"/>
                </a:cubicBezTo>
                <a:cubicBezTo>
                  <a:pt x="965" y="138"/>
                  <a:pt x="972" y="158"/>
                  <a:pt x="976" y="177"/>
                </a:cubicBezTo>
                <a:cubicBezTo>
                  <a:pt x="1026" y="191"/>
                  <a:pt x="1026" y="191"/>
                  <a:pt x="1026" y="191"/>
                </a:cubicBezTo>
                <a:cubicBezTo>
                  <a:pt x="1025" y="199"/>
                  <a:pt x="1024" y="236"/>
                  <a:pt x="1024" y="236"/>
                </a:cubicBezTo>
                <a:cubicBezTo>
                  <a:pt x="972" y="245"/>
                  <a:pt x="972" y="245"/>
                  <a:pt x="972" y="245"/>
                </a:cubicBezTo>
                <a:cubicBezTo>
                  <a:pt x="971" y="246"/>
                  <a:pt x="971" y="246"/>
                  <a:pt x="971" y="246"/>
                </a:cubicBezTo>
                <a:cubicBezTo>
                  <a:pt x="968" y="257"/>
                  <a:pt x="959" y="277"/>
                  <a:pt x="947" y="292"/>
                </a:cubicBezTo>
                <a:cubicBezTo>
                  <a:pt x="973" y="337"/>
                  <a:pt x="973" y="337"/>
                  <a:pt x="973" y="337"/>
                </a:cubicBezTo>
                <a:cubicBezTo>
                  <a:pt x="967" y="343"/>
                  <a:pt x="941" y="366"/>
                  <a:pt x="941" y="366"/>
                </a:cubicBezTo>
                <a:close/>
                <a:moveTo>
                  <a:pt x="912" y="123"/>
                </a:moveTo>
                <a:cubicBezTo>
                  <a:pt x="867" y="74"/>
                  <a:pt x="792" y="71"/>
                  <a:pt x="745" y="114"/>
                </a:cubicBezTo>
                <a:cubicBezTo>
                  <a:pt x="695" y="158"/>
                  <a:pt x="692" y="233"/>
                  <a:pt x="736" y="282"/>
                </a:cubicBezTo>
                <a:cubicBezTo>
                  <a:pt x="779" y="330"/>
                  <a:pt x="854" y="334"/>
                  <a:pt x="903" y="289"/>
                </a:cubicBezTo>
                <a:cubicBezTo>
                  <a:pt x="951" y="246"/>
                  <a:pt x="955" y="171"/>
                  <a:pt x="912" y="123"/>
                </a:cubicBezTo>
                <a:close/>
                <a:moveTo>
                  <a:pt x="775" y="451"/>
                </a:moveTo>
                <a:cubicBezTo>
                  <a:pt x="897" y="451"/>
                  <a:pt x="897" y="451"/>
                  <a:pt x="897" y="451"/>
                </a:cubicBezTo>
                <a:cubicBezTo>
                  <a:pt x="897" y="1238"/>
                  <a:pt x="897" y="1238"/>
                  <a:pt x="897" y="1238"/>
                </a:cubicBezTo>
                <a:cubicBezTo>
                  <a:pt x="0" y="1238"/>
                  <a:pt x="0" y="1238"/>
                  <a:pt x="0" y="1238"/>
                </a:cubicBezTo>
                <a:cubicBezTo>
                  <a:pt x="0" y="451"/>
                  <a:pt x="0" y="451"/>
                  <a:pt x="0" y="451"/>
                </a:cubicBezTo>
                <a:cubicBezTo>
                  <a:pt x="122" y="451"/>
                  <a:pt x="122" y="451"/>
                  <a:pt x="122" y="451"/>
                </a:cubicBezTo>
                <a:cubicBezTo>
                  <a:pt x="122" y="441"/>
                  <a:pt x="122" y="441"/>
                  <a:pt x="122" y="441"/>
                </a:cubicBezTo>
                <a:cubicBezTo>
                  <a:pt x="122" y="425"/>
                  <a:pt x="135" y="412"/>
                  <a:pt x="150" y="412"/>
                </a:cubicBezTo>
                <a:cubicBezTo>
                  <a:pt x="166" y="412"/>
                  <a:pt x="179" y="425"/>
                  <a:pt x="179" y="441"/>
                </a:cubicBezTo>
                <a:cubicBezTo>
                  <a:pt x="179" y="451"/>
                  <a:pt x="179" y="451"/>
                  <a:pt x="179" y="451"/>
                </a:cubicBezTo>
                <a:cubicBezTo>
                  <a:pt x="207" y="451"/>
                  <a:pt x="207" y="451"/>
                  <a:pt x="207" y="451"/>
                </a:cubicBezTo>
                <a:cubicBezTo>
                  <a:pt x="207" y="441"/>
                  <a:pt x="207" y="441"/>
                  <a:pt x="207" y="441"/>
                </a:cubicBezTo>
                <a:cubicBezTo>
                  <a:pt x="207" y="425"/>
                  <a:pt x="220" y="412"/>
                  <a:pt x="235" y="412"/>
                </a:cubicBezTo>
                <a:cubicBezTo>
                  <a:pt x="251" y="412"/>
                  <a:pt x="264" y="425"/>
                  <a:pt x="264" y="441"/>
                </a:cubicBezTo>
                <a:cubicBezTo>
                  <a:pt x="264" y="451"/>
                  <a:pt x="264" y="451"/>
                  <a:pt x="264" y="451"/>
                </a:cubicBezTo>
                <a:cubicBezTo>
                  <a:pt x="292" y="451"/>
                  <a:pt x="292" y="451"/>
                  <a:pt x="292" y="451"/>
                </a:cubicBezTo>
                <a:cubicBezTo>
                  <a:pt x="292" y="441"/>
                  <a:pt x="292" y="441"/>
                  <a:pt x="292" y="441"/>
                </a:cubicBezTo>
                <a:cubicBezTo>
                  <a:pt x="292" y="425"/>
                  <a:pt x="305" y="412"/>
                  <a:pt x="321" y="412"/>
                </a:cubicBezTo>
                <a:cubicBezTo>
                  <a:pt x="336" y="412"/>
                  <a:pt x="349" y="425"/>
                  <a:pt x="349" y="441"/>
                </a:cubicBezTo>
                <a:cubicBezTo>
                  <a:pt x="349" y="451"/>
                  <a:pt x="349" y="451"/>
                  <a:pt x="349" y="451"/>
                </a:cubicBezTo>
                <a:cubicBezTo>
                  <a:pt x="378" y="451"/>
                  <a:pt x="378" y="451"/>
                  <a:pt x="378" y="451"/>
                </a:cubicBezTo>
                <a:cubicBezTo>
                  <a:pt x="378" y="441"/>
                  <a:pt x="378" y="441"/>
                  <a:pt x="378" y="441"/>
                </a:cubicBezTo>
                <a:cubicBezTo>
                  <a:pt x="378" y="425"/>
                  <a:pt x="390" y="412"/>
                  <a:pt x="406" y="412"/>
                </a:cubicBezTo>
                <a:cubicBezTo>
                  <a:pt x="421" y="412"/>
                  <a:pt x="434" y="425"/>
                  <a:pt x="434" y="441"/>
                </a:cubicBezTo>
                <a:cubicBezTo>
                  <a:pt x="434" y="451"/>
                  <a:pt x="434" y="451"/>
                  <a:pt x="434" y="451"/>
                </a:cubicBezTo>
                <a:cubicBezTo>
                  <a:pt x="463" y="451"/>
                  <a:pt x="463" y="451"/>
                  <a:pt x="463" y="451"/>
                </a:cubicBezTo>
                <a:cubicBezTo>
                  <a:pt x="463" y="441"/>
                  <a:pt x="463" y="441"/>
                  <a:pt x="463" y="441"/>
                </a:cubicBezTo>
                <a:cubicBezTo>
                  <a:pt x="463" y="425"/>
                  <a:pt x="475" y="412"/>
                  <a:pt x="491" y="412"/>
                </a:cubicBezTo>
                <a:cubicBezTo>
                  <a:pt x="507" y="412"/>
                  <a:pt x="519" y="425"/>
                  <a:pt x="519" y="441"/>
                </a:cubicBezTo>
                <a:cubicBezTo>
                  <a:pt x="519" y="451"/>
                  <a:pt x="519" y="451"/>
                  <a:pt x="519" y="451"/>
                </a:cubicBezTo>
                <a:cubicBezTo>
                  <a:pt x="548" y="451"/>
                  <a:pt x="548" y="451"/>
                  <a:pt x="548" y="451"/>
                </a:cubicBezTo>
                <a:cubicBezTo>
                  <a:pt x="548" y="441"/>
                  <a:pt x="548" y="441"/>
                  <a:pt x="548" y="441"/>
                </a:cubicBezTo>
                <a:cubicBezTo>
                  <a:pt x="548" y="425"/>
                  <a:pt x="561" y="412"/>
                  <a:pt x="576" y="412"/>
                </a:cubicBezTo>
                <a:cubicBezTo>
                  <a:pt x="592" y="412"/>
                  <a:pt x="604" y="425"/>
                  <a:pt x="604" y="441"/>
                </a:cubicBezTo>
                <a:cubicBezTo>
                  <a:pt x="604" y="451"/>
                  <a:pt x="604" y="451"/>
                  <a:pt x="604" y="451"/>
                </a:cubicBezTo>
                <a:cubicBezTo>
                  <a:pt x="633" y="451"/>
                  <a:pt x="633" y="451"/>
                  <a:pt x="633" y="451"/>
                </a:cubicBezTo>
                <a:cubicBezTo>
                  <a:pt x="633" y="441"/>
                  <a:pt x="633" y="441"/>
                  <a:pt x="633" y="441"/>
                </a:cubicBezTo>
                <a:cubicBezTo>
                  <a:pt x="633" y="425"/>
                  <a:pt x="646" y="412"/>
                  <a:pt x="661" y="412"/>
                </a:cubicBezTo>
                <a:cubicBezTo>
                  <a:pt x="677" y="412"/>
                  <a:pt x="690" y="425"/>
                  <a:pt x="690" y="441"/>
                </a:cubicBezTo>
                <a:cubicBezTo>
                  <a:pt x="690" y="451"/>
                  <a:pt x="690" y="451"/>
                  <a:pt x="690" y="451"/>
                </a:cubicBezTo>
                <a:cubicBezTo>
                  <a:pt x="718" y="451"/>
                  <a:pt x="718" y="451"/>
                  <a:pt x="718" y="451"/>
                </a:cubicBezTo>
                <a:cubicBezTo>
                  <a:pt x="718" y="441"/>
                  <a:pt x="718" y="441"/>
                  <a:pt x="718" y="441"/>
                </a:cubicBezTo>
                <a:cubicBezTo>
                  <a:pt x="718" y="425"/>
                  <a:pt x="731" y="412"/>
                  <a:pt x="747" y="412"/>
                </a:cubicBezTo>
                <a:cubicBezTo>
                  <a:pt x="762" y="412"/>
                  <a:pt x="775" y="425"/>
                  <a:pt x="775" y="441"/>
                </a:cubicBezTo>
                <a:lnTo>
                  <a:pt x="775" y="451"/>
                </a:lnTo>
                <a:close/>
                <a:moveTo>
                  <a:pt x="682" y="949"/>
                </a:moveTo>
                <a:cubicBezTo>
                  <a:pt x="540" y="949"/>
                  <a:pt x="540" y="949"/>
                  <a:pt x="540" y="949"/>
                </a:cubicBezTo>
                <a:cubicBezTo>
                  <a:pt x="540" y="1069"/>
                  <a:pt x="540" y="1069"/>
                  <a:pt x="540" y="1069"/>
                </a:cubicBezTo>
                <a:cubicBezTo>
                  <a:pt x="682" y="1069"/>
                  <a:pt x="682" y="1069"/>
                  <a:pt x="682" y="1069"/>
                </a:cubicBezTo>
                <a:lnTo>
                  <a:pt x="682" y="949"/>
                </a:lnTo>
                <a:close/>
                <a:moveTo>
                  <a:pt x="703" y="1069"/>
                </a:moveTo>
                <a:cubicBezTo>
                  <a:pt x="845" y="1069"/>
                  <a:pt x="845" y="1069"/>
                  <a:pt x="845" y="1069"/>
                </a:cubicBezTo>
                <a:cubicBezTo>
                  <a:pt x="845" y="949"/>
                  <a:pt x="845" y="949"/>
                  <a:pt x="845" y="949"/>
                </a:cubicBezTo>
                <a:cubicBezTo>
                  <a:pt x="703" y="949"/>
                  <a:pt x="703" y="949"/>
                  <a:pt x="703" y="949"/>
                </a:cubicBezTo>
                <a:lnTo>
                  <a:pt x="703" y="1069"/>
                </a:lnTo>
                <a:close/>
                <a:moveTo>
                  <a:pt x="377" y="1196"/>
                </a:moveTo>
                <a:cubicBezTo>
                  <a:pt x="519" y="1196"/>
                  <a:pt x="519" y="1196"/>
                  <a:pt x="519" y="1196"/>
                </a:cubicBezTo>
                <a:cubicBezTo>
                  <a:pt x="519" y="1090"/>
                  <a:pt x="519" y="1090"/>
                  <a:pt x="519" y="1090"/>
                </a:cubicBezTo>
                <a:cubicBezTo>
                  <a:pt x="377" y="1090"/>
                  <a:pt x="377" y="1090"/>
                  <a:pt x="377" y="1090"/>
                </a:cubicBezTo>
                <a:lnTo>
                  <a:pt x="377" y="1196"/>
                </a:lnTo>
                <a:close/>
                <a:moveTo>
                  <a:pt x="357" y="1090"/>
                </a:moveTo>
                <a:cubicBezTo>
                  <a:pt x="215" y="1090"/>
                  <a:pt x="215" y="1090"/>
                  <a:pt x="215" y="1090"/>
                </a:cubicBezTo>
                <a:cubicBezTo>
                  <a:pt x="215" y="1196"/>
                  <a:pt x="215" y="1196"/>
                  <a:pt x="215" y="1196"/>
                </a:cubicBezTo>
                <a:cubicBezTo>
                  <a:pt x="357" y="1196"/>
                  <a:pt x="357" y="1196"/>
                  <a:pt x="357" y="1196"/>
                </a:cubicBezTo>
                <a:lnTo>
                  <a:pt x="357" y="1090"/>
                </a:lnTo>
                <a:close/>
                <a:moveTo>
                  <a:pt x="540" y="1196"/>
                </a:moveTo>
                <a:cubicBezTo>
                  <a:pt x="682" y="1196"/>
                  <a:pt x="682" y="1196"/>
                  <a:pt x="682" y="1196"/>
                </a:cubicBezTo>
                <a:cubicBezTo>
                  <a:pt x="682" y="1090"/>
                  <a:pt x="682" y="1090"/>
                  <a:pt x="682" y="1090"/>
                </a:cubicBezTo>
                <a:cubicBezTo>
                  <a:pt x="540" y="1090"/>
                  <a:pt x="540" y="1090"/>
                  <a:pt x="540" y="1090"/>
                </a:cubicBezTo>
                <a:lnTo>
                  <a:pt x="540" y="1196"/>
                </a:lnTo>
                <a:close/>
                <a:moveTo>
                  <a:pt x="519" y="949"/>
                </a:moveTo>
                <a:cubicBezTo>
                  <a:pt x="377" y="949"/>
                  <a:pt x="377" y="949"/>
                  <a:pt x="377" y="949"/>
                </a:cubicBezTo>
                <a:cubicBezTo>
                  <a:pt x="377" y="1069"/>
                  <a:pt x="377" y="1069"/>
                  <a:pt x="377" y="1069"/>
                </a:cubicBezTo>
                <a:cubicBezTo>
                  <a:pt x="519" y="1069"/>
                  <a:pt x="519" y="1069"/>
                  <a:pt x="519" y="1069"/>
                </a:cubicBezTo>
                <a:lnTo>
                  <a:pt x="519" y="949"/>
                </a:lnTo>
                <a:close/>
                <a:moveTo>
                  <a:pt x="357" y="949"/>
                </a:moveTo>
                <a:cubicBezTo>
                  <a:pt x="215" y="949"/>
                  <a:pt x="215" y="949"/>
                  <a:pt x="215" y="949"/>
                </a:cubicBezTo>
                <a:cubicBezTo>
                  <a:pt x="215" y="1069"/>
                  <a:pt x="215" y="1069"/>
                  <a:pt x="215" y="1069"/>
                </a:cubicBezTo>
                <a:cubicBezTo>
                  <a:pt x="357" y="1069"/>
                  <a:pt x="357" y="1069"/>
                  <a:pt x="357" y="1069"/>
                </a:cubicBezTo>
                <a:lnTo>
                  <a:pt x="357" y="949"/>
                </a:lnTo>
                <a:close/>
                <a:moveTo>
                  <a:pt x="194" y="949"/>
                </a:moveTo>
                <a:cubicBezTo>
                  <a:pt x="52" y="949"/>
                  <a:pt x="52" y="949"/>
                  <a:pt x="52" y="949"/>
                </a:cubicBezTo>
                <a:cubicBezTo>
                  <a:pt x="52" y="1069"/>
                  <a:pt x="52" y="1069"/>
                  <a:pt x="52" y="1069"/>
                </a:cubicBezTo>
                <a:cubicBezTo>
                  <a:pt x="194" y="1069"/>
                  <a:pt x="194" y="1069"/>
                  <a:pt x="194" y="1069"/>
                </a:cubicBezTo>
                <a:lnTo>
                  <a:pt x="194" y="949"/>
                </a:lnTo>
                <a:close/>
                <a:moveTo>
                  <a:pt x="52" y="1090"/>
                </a:moveTo>
                <a:cubicBezTo>
                  <a:pt x="52" y="1196"/>
                  <a:pt x="52" y="1196"/>
                  <a:pt x="52" y="1196"/>
                </a:cubicBezTo>
                <a:cubicBezTo>
                  <a:pt x="194" y="1196"/>
                  <a:pt x="194" y="1196"/>
                  <a:pt x="194" y="1196"/>
                </a:cubicBezTo>
                <a:cubicBezTo>
                  <a:pt x="194" y="1090"/>
                  <a:pt x="194" y="1090"/>
                  <a:pt x="194" y="1090"/>
                </a:cubicBezTo>
                <a:lnTo>
                  <a:pt x="52" y="1090"/>
                </a:lnTo>
                <a:close/>
                <a:moveTo>
                  <a:pt x="845" y="1196"/>
                </a:moveTo>
                <a:cubicBezTo>
                  <a:pt x="845" y="1090"/>
                  <a:pt x="845" y="1090"/>
                  <a:pt x="845" y="1090"/>
                </a:cubicBezTo>
                <a:cubicBezTo>
                  <a:pt x="703" y="1090"/>
                  <a:pt x="703" y="1090"/>
                  <a:pt x="703" y="1090"/>
                </a:cubicBezTo>
                <a:cubicBezTo>
                  <a:pt x="703" y="1196"/>
                  <a:pt x="703" y="1196"/>
                  <a:pt x="703" y="1196"/>
                </a:cubicBezTo>
                <a:lnTo>
                  <a:pt x="845" y="1196"/>
                </a:lnTo>
                <a:close/>
                <a:moveTo>
                  <a:pt x="845" y="808"/>
                </a:moveTo>
                <a:cubicBezTo>
                  <a:pt x="703" y="808"/>
                  <a:pt x="703" y="808"/>
                  <a:pt x="703" y="808"/>
                </a:cubicBezTo>
                <a:cubicBezTo>
                  <a:pt x="703" y="928"/>
                  <a:pt x="703" y="928"/>
                  <a:pt x="703" y="928"/>
                </a:cubicBezTo>
                <a:cubicBezTo>
                  <a:pt x="845" y="928"/>
                  <a:pt x="845" y="928"/>
                  <a:pt x="845" y="928"/>
                </a:cubicBezTo>
                <a:lnTo>
                  <a:pt x="845" y="808"/>
                </a:lnTo>
                <a:close/>
                <a:moveTo>
                  <a:pt x="682" y="808"/>
                </a:moveTo>
                <a:cubicBezTo>
                  <a:pt x="540" y="808"/>
                  <a:pt x="540" y="808"/>
                  <a:pt x="540" y="808"/>
                </a:cubicBezTo>
                <a:cubicBezTo>
                  <a:pt x="540" y="928"/>
                  <a:pt x="540" y="928"/>
                  <a:pt x="540" y="928"/>
                </a:cubicBezTo>
                <a:cubicBezTo>
                  <a:pt x="682" y="928"/>
                  <a:pt x="682" y="928"/>
                  <a:pt x="682" y="928"/>
                </a:cubicBezTo>
                <a:lnTo>
                  <a:pt x="682" y="808"/>
                </a:lnTo>
                <a:close/>
                <a:moveTo>
                  <a:pt x="519" y="808"/>
                </a:moveTo>
                <a:cubicBezTo>
                  <a:pt x="377" y="808"/>
                  <a:pt x="377" y="808"/>
                  <a:pt x="377" y="808"/>
                </a:cubicBezTo>
                <a:cubicBezTo>
                  <a:pt x="377" y="928"/>
                  <a:pt x="377" y="928"/>
                  <a:pt x="377" y="928"/>
                </a:cubicBezTo>
                <a:cubicBezTo>
                  <a:pt x="519" y="928"/>
                  <a:pt x="519" y="928"/>
                  <a:pt x="519" y="928"/>
                </a:cubicBezTo>
                <a:lnTo>
                  <a:pt x="519" y="808"/>
                </a:lnTo>
                <a:close/>
                <a:moveTo>
                  <a:pt x="357" y="808"/>
                </a:moveTo>
                <a:cubicBezTo>
                  <a:pt x="215" y="808"/>
                  <a:pt x="215" y="808"/>
                  <a:pt x="215" y="808"/>
                </a:cubicBezTo>
                <a:cubicBezTo>
                  <a:pt x="215" y="928"/>
                  <a:pt x="215" y="928"/>
                  <a:pt x="215" y="928"/>
                </a:cubicBezTo>
                <a:cubicBezTo>
                  <a:pt x="357" y="928"/>
                  <a:pt x="357" y="928"/>
                  <a:pt x="357" y="928"/>
                </a:cubicBezTo>
                <a:lnTo>
                  <a:pt x="357" y="808"/>
                </a:lnTo>
                <a:close/>
                <a:moveTo>
                  <a:pt x="194" y="808"/>
                </a:moveTo>
                <a:cubicBezTo>
                  <a:pt x="52" y="808"/>
                  <a:pt x="52" y="808"/>
                  <a:pt x="52" y="808"/>
                </a:cubicBezTo>
                <a:cubicBezTo>
                  <a:pt x="52" y="928"/>
                  <a:pt x="52" y="928"/>
                  <a:pt x="52" y="928"/>
                </a:cubicBezTo>
                <a:cubicBezTo>
                  <a:pt x="194" y="928"/>
                  <a:pt x="194" y="928"/>
                  <a:pt x="194" y="928"/>
                </a:cubicBezTo>
                <a:lnTo>
                  <a:pt x="194" y="808"/>
                </a:lnTo>
                <a:close/>
                <a:moveTo>
                  <a:pt x="845" y="668"/>
                </a:moveTo>
                <a:cubicBezTo>
                  <a:pt x="703" y="668"/>
                  <a:pt x="703" y="668"/>
                  <a:pt x="703" y="668"/>
                </a:cubicBezTo>
                <a:cubicBezTo>
                  <a:pt x="703" y="787"/>
                  <a:pt x="703" y="787"/>
                  <a:pt x="703" y="787"/>
                </a:cubicBezTo>
                <a:cubicBezTo>
                  <a:pt x="845" y="787"/>
                  <a:pt x="845" y="787"/>
                  <a:pt x="845" y="787"/>
                </a:cubicBezTo>
                <a:lnTo>
                  <a:pt x="845" y="668"/>
                </a:lnTo>
                <a:close/>
                <a:moveTo>
                  <a:pt x="682" y="668"/>
                </a:moveTo>
                <a:cubicBezTo>
                  <a:pt x="540" y="668"/>
                  <a:pt x="540" y="668"/>
                  <a:pt x="540" y="668"/>
                </a:cubicBezTo>
                <a:cubicBezTo>
                  <a:pt x="540" y="787"/>
                  <a:pt x="540" y="787"/>
                  <a:pt x="540" y="787"/>
                </a:cubicBezTo>
                <a:cubicBezTo>
                  <a:pt x="682" y="787"/>
                  <a:pt x="682" y="787"/>
                  <a:pt x="682" y="787"/>
                </a:cubicBezTo>
                <a:lnTo>
                  <a:pt x="682" y="668"/>
                </a:lnTo>
                <a:close/>
                <a:moveTo>
                  <a:pt x="519" y="668"/>
                </a:moveTo>
                <a:cubicBezTo>
                  <a:pt x="377" y="668"/>
                  <a:pt x="377" y="668"/>
                  <a:pt x="377" y="668"/>
                </a:cubicBezTo>
                <a:cubicBezTo>
                  <a:pt x="377" y="787"/>
                  <a:pt x="377" y="787"/>
                  <a:pt x="377" y="787"/>
                </a:cubicBezTo>
                <a:cubicBezTo>
                  <a:pt x="519" y="787"/>
                  <a:pt x="519" y="787"/>
                  <a:pt x="519" y="787"/>
                </a:cubicBezTo>
                <a:lnTo>
                  <a:pt x="519" y="668"/>
                </a:lnTo>
                <a:close/>
                <a:moveTo>
                  <a:pt x="357" y="668"/>
                </a:moveTo>
                <a:cubicBezTo>
                  <a:pt x="215" y="668"/>
                  <a:pt x="215" y="668"/>
                  <a:pt x="215" y="668"/>
                </a:cubicBezTo>
                <a:cubicBezTo>
                  <a:pt x="215" y="787"/>
                  <a:pt x="215" y="787"/>
                  <a:pt x="215" y="787"/>
                </a:cubicBezTo>
                <a:cubicBezTo>
                  <a:pt x="357" y="787"/>
                  <a:pt x="357" y="787"/>
                  <a:pt x="357" y="787"/>
                </a:cubicBezTo>
                <a:lnTo>
                  <a:pt x="357" y="668"/>
                </a:lnTo>
                <a:close/>
                <a:moveTo>
                  <a:pt x="194" y="668"/>
                </a:moveTo>
                <a:cubicBezTo>
                  <a:pt x="52" y="668"/>
                  <a:pt x="52" y="668"/>
                  <a:pt x="52" y="668"/>
                </a:cubicBezTo>
                <a:cubicBezTo>
                  <a:pt x="52" y="787"/>
                  <a:pt x="52" y="787"/>
                  <a:pt x="52" y="787"/>
                </a:cubicBezTo>
                <a:cubicBezTo>
                  <a:pt x="194" y="787"/>
                  <a:pt x="194" y="787"/>
                  <a:pt x="194" y="787"/>
                </a:cubicBezTo>
                <a:lnTo>
                  <a:pt x="194" y="668"/>
                </a:lnTo>
                <a:close/>
                <a:moveTo>
                  <a:pt x="775" y="493"/>
                </a:moveTo>
                <a:cubicBezTo>
                  <a:pt x="775" y="511"/>
                  <a:pt x="775" y="511"/>
                  <a:pt x="775" y="511"/>
                </a:cubicBezTo>
                <a:cubicBezTo>
                  <a:pt x="775" y="527"/>
                  <a:pt x="762" y="540"/>
                  <a:pt x="747" y="540"/>
                </a:cubicBezTo>
                <a:cubicBezTo>
                  <a:pt x="731" y="540"/>
                  <a:pt x="718" y="527"/>
                  <a:pt x="718" y="511"/>
                </a:cubicBezTo>
                <a:cubicBezTo>
                  <a:pt x="718" y="493"/>
                  <a:pt x="718" y="493"/>
                  <a:pt x="718" y="493"/>
                </a:cubicBezTo>
                <a:cubicBezTo>
                  <a:pt x="690" y="493"/>
                  <a:pt x="690" y="493"/>
                  <a:pt x="690" y="493"/>
                </a:cubicBezTo>
                <a:cubicBezTo>
                  <a:pt x="690" y="511"/>
                  <a:pt x="690" y="511"/>
                  <a:pt x="690" y="511"/>
                </a:cubicBezTo>
                <a:cubicBezTo>
                  <a:pt x="690" y="527"/>
                  <a:pt x="677" y="540"/>
                  <a:pt x="661" y="540"/>
                </a:cubicBezTo>
                <a:cubicBezTo>
                  <a:pt x="646" y="540"/>
                  <a:pt x="633" y="527"/>
                  <a:pt x="633" y="511"/>
                </a:cubicBezTo>
                <a:cubicBezTo>
                  <a:pt x="633" y="493"/>
                  <a:pt x="633" y="493"/>
                  <a:pt x="633" y="493"/>
                </a:cubicBezTo>
                <a:cubicBezTo>
                  <a:pt x="604" y="493"/>
                  <a:pt x="604" y="493"/>
                  <a:pt x="604" y="493"/>
                </a:cubicBezTo>
                <a:cubicBezTo>
                  <a:pt x="604" y="511"/>
                  <a:pt x="604" y="511"/>
                  <a:pt x="604" y="511"/>
                </a:cubicBezTo>
                <a:cubicBezTo>
                  <a:pt x="604" y="527"/>
                  <a:pt x="592" y="540"/>
                  <a:pt x="576" y="540"/>
                </a:cubicBezTo>
                <a:cubicBezTo>
                  <a:pt x="561" y="540"/>
                  <a:pt x="548" y="527"/>
                  <a:pt x="548" y="511"/>
                </a:cubicBezTo>
                <a:cubicBezTo>
                  <a:pt x="548" y="493"/>
                  <a:pt x="548" y="493"/>
                  <a:pt x="548" y="493"/>
                </a:cubicBezTo>
                <a:cubicBezTo>
                  <a:pt x="519" y="493"/>
                  <a:pt x="519" y="493"/>
                  <a:pt x="519" y="493"/>
                </a:cubicBezTo>
                <a:cubicBezTo>
                  <a:pt x="519" y="511"/>
                  <a:pt x="519" y="511"/>
                  <a:pt x="519" y="511"/>
                </a:cubicBezTo>
                <a:cubicBezTo>
                  <a:pt x="519" y="527"/>
                  <a:pt x="507" y="540"/>
                  <a:pt x="491" y="540"/>
                </a:cubicBezTo>
                <a:cubicBezTo>
                  <a:pt x="475" y="540"/>
                  <a:pt x="463" y="527"/>
                  <a:pt x="463" y="511"/>
                </a:cubicBezTo>
                <a:cubicBezTo>
                  <a:pt x="463" y="493"/>
                  <a:pt x="463" y="493"/>
                  <a:pt x="463" y="493"/>
                </a:cubicBezTo>
                <a:cubicBezTo>
                  <a:pt x="434" y="493"/>
                  <a:pt x="434" y="493"/>
                  <a:pt x="434" y="493"/>
                </a:cubicBezTo>
                <a:cubicBezTo>
                  <a:pt x="434" y="511"/>
                  <a:pt x="434" y="511"/>
                  <a:pt x="434" y="511"/>
                </a:cubicBezTo>
                <a:cubicBezTo>
                  <a:pt x="434" y="527"/>
                  <a:pt x="421" y="540"/>
                  <a:pt x="406" y="540"/>
                </a:cubicBezTo>
                <a:cubicBezTo>
                  <a:pt x="390" y="540"/>
                  <a:pt x="378" y="527"/>
                  <a:pt x="378" y="511"/>
                </a:cubicBezTo>
                <a:cubicBezTo>
                  <a:pt x="378" y="493"/>
                  <a:pt x="378" y="493"/>
                  <a:pt x="378" y="493"/>
                </a:cubicBezTo>
                <a:cubicBezTo>
                  <a:pt x="349" y="493"/>
                  <a:pt x="349" y="493"/>
                  <a:pt x="349" y="493"/>
                </a:cubicBezTo>
                <a:cubicBezTo>
                  <a:pt x="349" y="511"/>
                  <a:pt x="349" y="511"/>
                  <a:pt x="349" y="511"/>
                </a:cubicBezTo>
                <a:cubicBezTo>
                  <a:pt x="349" y="527"/>
                  <a:pt x="336" y="540"/>
                  <a:pt x="321" y="540"/>
                </a:cubicBezTo>
                <a:cubicBezTo>
                  <a:pt x="305" y="540"/>
                  <a:pt x="292" y="527"/>
                  <a:pt x="292" y="511"/>
                </a:cubicBezTo>
                <a:cubicBezTo>
                  <a:pt x="292" y="493"/>
                  <a:pt x="292" y="493"/>
                  <a:pt x="292" y="493"/>
                </a:cubicBezTo>
                <a:cubicBezTo>
                  <a:pt x="264" y="493"/>
                  <a:pt x="264" y="493"/>
                  <a:pt x="264" y="493"/>
                </a:cubicBezTo>
                <a:cubicBezTo>
                  <a:pt x="264" y="511"/>
                  <a:pt x="264" y="511"/>
                  <a:pt x="264" y="511"/>
                </a:cubicBezTo>
                <a:cubicBezTo>
                  <a:pt x="264" y="527"/>
                  <a:pt x="251" y="540"/>
                  <a:pt x="235" y="540"/>
                </a:cubicBezTo>
                <a:cubicBezTo>
                  <a:pt x="220" y="540"/>
                  <a:pt x="207" y="527"/>
                  <a:pt x="207" y="511"/>
                </a:cubicBezTo>
                <a:cubicBezTo>
                  <a:pt x="207" y="493"/>
                  <a:pt x="207" y="493"/>
                  <a:pt x="207" y="493"/>
                </a:cubicBezTo>
                <a:cubicBezTo>
                  <a:pt x="179" y="493"/>
                  <a:pt x="179" y="493"/>
                  <a:pt x="179" y="493"/>
                </a:cubicBezTo>
                <a:cubicBezTo>
                  <a:pt x="179" y="511"/>
                  <a:pt x="179" y="511"/>
                  <a:pt x="179" y="511"/>
                </a:cubicBezTo>
                <a:cubicBezTo>
                  <a:pt x="179" y="527"/>
                  <a:pt x="166" y="540"/>
                  <a:pt x="150" y="540"/>
                </a:cubicBezTo>
                <a:cubicBezTo>
                  <a:pt x="135" y="540"/>
                  <a:pt x="122" y="527"/>
                  <a:pt x="122" y="511"/>
                </a:cubicBezTo>
                <a:cubicBezTo>
                  <a:pt x="122" y="493"/>
                  <a:pt x="122" y="493"/>
                  <a:pt x="122" y="493"/>
                </a:cubicBezTo>
                <a:cubicBezTo>
                  <a:pt x="42" y="493"/>
                  <a:pt x="42" y="493"/>
                  <a:pt x="42" y="493"/>
                </a:cubicBezTo>
                <a:cubicBezTo>
                  <a:pt x="42" y="647"/>
                  <a:pt x="42" y="647"/>
                  <a:pt x="42" y="647"/>
                </a:cubicBezTo>
                <a:cubicBezTo>
                  <a:pt x="855" y="647"/>
                  <a:pt x="855" y="647"/>
                  <a:pt x="855" y="647"/>
                </a:cubicBezTo>
                <a:cubicBezTo>
                  <a:pt x="855" y="493"/>
                  <a:pt x="855" y="493"/>
                  <a:pt x="855" y="493"/>
                </a:cubicBezTo>
                <a:lnTo>
                  <a:pt x="775" y="49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9057786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1605382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35554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5640138"/>
      </p:ext>
    </p:extLst>
  </p:cSld>
  <p:clrMap bg1="lt1" tx1="dk1" bg2="lt2" tx2="dk2" accent1="accent1" accent2="accent2" accent3="accent3" accent4="accent4" accent5="accent5" accent6="accent6" hlink="hlink" folHlink="folHlink"/>
  <p:sldLayoutIdLst>
    <p:sldLayoutId id="214748378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Relationships xmlns="http://schemas.openxmlformats.org/package/2006/relationships"><Relationship Type="http://schemas.openxmlformats.org/officeDocument/2006/relationships/image" Target="../media/image7.png" Id="rId3" /><Relationship Type="http://schemas.openxmlformats.org/officeDocument/2006/relationships/slideLayout" Target="../slideLayouts/slideLayout6.xml" Id="rId1" /><Relationship Type="http://schemas.openxmlformats.org/officeDocument/2006/relationships/image" Target="../media/image8.png" Id="rId4"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9.emf"/><Relationship Id="rId2" Type="http://schemas.openxmlformats.org/officeDocument/2006/relationships/tags" Target="../tags/tag16.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Layout" Target="../slideLayouts/slideLayout3.xml"/><Relationship Id="rId4" Type="http://schemas.openxmlformats.org/officeDocument/2006/relationships/tags" Target="../tags/tag18.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9.emf"/><Relationship Id="rId2" Type="http://schemas.openxmlformats.org/officeDocument/2006/relationships/tags" Target="../tags/tag21.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slideLayout" Target="../slideLayouts/slideLayout3.xml"/><Relationship Id="rId4" Type="http://schemas.openxmlformats.org/officeDocument/2006/relationships/tags" Target="../tags/tag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8.xml.rels>&#65279;<?xml version="1.0" encoding="utf-8"?><Relationships xmlns="http://schemas.openxmlformats.org/package/2006/relationships"><Relationship Type="http://schemas.openxmlformats.org/officeDocument/2006/relationships/tags" Target="../tags/tag25.xml" Id="rId3" /><Relationship Type="http://schemas.openxmlformats.org/officeDocument/2006/relationships/image" Target="../media/image9.emf" Id="rId7" /><Relationship Type="http://schemas.openxmlformats.org/officeDocument/2006/relationships/tags" Target="../tags/tag24.xml" Id="rId2" /><Relationship Type="http://schemas.openxmlformats.org/officeDocument/2006/relationships/vmlDrawing" Target="../drawings/vmlDrawing9.vml" Id="rId1" /><Relationship Type="http://schemas.openxmlformats.org/officeDocument/2006/relationships/oleObject" Target="../embeddings/oleObject9.bin" Id="rId6" /><Relationship Type="http://schemas.openxmlformats.org/officeDocument/2006/relationships/slideLayout" Target="../slideLayouts/slideLayout10.xml" Id="rId4" /></Relationships>
</file>

<file path=ppt/slides/_rels/slide19.xml.rels>&#65279;<?xml version="1.0" encoding="utf-8"?><Relationships xmlns="http://schemas.openxmlformats.org/package/2006/relationships"><Relationship Type="http://schemas.openxmlformats.org/officeDocument/2006/relationships/slideLayout" Target="../slideLayouts/slideLayout11.xml" Id="rId1" /></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20.xml.rels>&#65279;<?xml version="1.0" encoding="utf-8"?><Relationships xmlns="http://schemas.openxmlformats.org/package/2006/relationships"><Relationship Type="http://schemas.openxmlformats.org/officeDocument/2006/relationships/slideLayout" Target="../slideLayouts/slideLayout12.xml" Id="rId1" /></Relationships>
</file>

<file path=ppt/slides/_rels/slide21.xml.rels><?xml version="1.0" encoding="UTF-8" standalone="yes"?>
<Relationships xmlns="http://schemas.openxmlformats.org/package/2006/relationships"><Relationship Id="rId8" Type="http://schemas.openxmlformats.org/officeDocument/2006/relationships/hyperlink" Target="http://bldw.in/SessionFeedback" TargetMode="External"/><Relationship Id="rId3" Type="http://schemas.openxmlformats.org/officeDocument/2006/relationships/tags" Target="../tags/tag27.xml"/><Relationship Id="rId7" Type="http://schemas.openxmlformats.org/officeDocument/2006/relationships/hyperlink" Target="http://forums.dev.windows.com/" TargetMode="External"/><Relationship Id="rId2" Type="http://schemas.openxmlformats.org/officeDocument/2006/relationships/tags" Target="../tags/tag26.xml"/><Relationship Id="rId1" Type="http://schemas.openxmlformats.org/officeDocument/2006/relationships/vmlDrawing" Target="../drawings/vmlDrawing10.vml"/><Relationship Id="rId6" Type="http://schemas.openxmlformats.org/officeDocument/2006/relationships/image" Target="../media/image9.emf"/><Relationship Id="rId5" Type="http://schemas.openxmlformats.org/officeDocument/2006/relationships/oleObject" Target="../embeddings/oleObject10.bin"/><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8.xml"/><Relationship Id="rId1" Type="http://schemas.openxmlformats.org/officeDocument/2006/relationships/vmlDrawing" Target="../drawings/vmlDrawing11.vml"/><Relationship Id="rId5" Type="http://schemas.openxmlformats.org/officeDocument/2006/relationships/image" Target="../media/image9.emf"/><Relationship Id="rId4" Type="http://schemas.openxmlformats.org/officeDocument/2006/relationships/oleObject" Target="../embeddings/oleObject11.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9.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Layout" Target="../slideLayouts/slideLayout8.xml"/><Relationship Id="rId4" Type="http://schemas.openxmlformats.org/officeDocument/2006/relationships/tags" Target="../tags/tag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10.png"/><Relationship Id="rId2" Type="http://schemas.openxmlformats.org/officeDocument/2006/relationships/tags" Target="../tags/tag7.xml"/><Relationship Id="rId1" Type="http://schemas.openxmlformats.org/officeDocument/2006/relationships/vmlDrawing" Target="../drawings/vmlDrawing4.vml"/><Relationship Id="rId6" Type="http://schemas.openxmlformats.org/officeDocument/2006/relationships/image" Target="../media/image9.emf"/><Relationship Id="rId5" Type="http://schemas.openxmlformats.org/officeDocument/2006/relationships/oleObject" Target="../embeddings/oleObject4.bin"/><Relationship Id="rId4"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0.xml"/><Relationship Id="rId7" Type="http://schemas.openxmlformats.org/officeDocument/2006/relationships/oleObject" Target="../embeddings/oleObject5.bin"/><Relationship Id="rId2" Type="http://schemas.openxmlformats.org/officeDocument/2006/relationships/tags" Target="../tags/tag9.xml"/><Relationship Id="rId1" Type="http://schemas.openxmlformats.org/officeDocument/2006/relationships/vmlDrawing" Target="../drawings/vmlDrawing5.vml"/><Relationship Id="rId6" Type="http://schemas.openxmlformats.org/officeDocument/2006/relationships/slideLayout" Target="../slideLayouts/slideLayout6.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9.emf"/><Relationship Id="rId2" Type="http://schemas.openxmlformats.org/officeDocument/2006/relationships/tags" Target="../tags/tag13.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Layout" Target="../slideLayouts/slideLayout3.xml"/><Relationship Id="rId4" Type="http://schemas.openxmlformats.org/officeDocument/2006/relationships/tags" Target="../tags/tag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WebCamps</a:t>
            </a:r>
            <a:r>
              <a:rPr lang="en-US" dirty="0"/>
              <a:t> Online</a:t>
            </a:r>
          </a:p>
        </p:txBody>
      </p:sp>
      <p:grpSp>
        <p:nvGrpSpPr>
          <p:cNvPr id="16" name="Group 15"/>
          <p:cNvGrpSpPr/>
          <p:nvPr/>
        </p:nvGrpSpPr>
        <p:grpSpPr>
          <a:xfrm>
            <a:off x="-1" y="1141412"/>
            <a:ext cx="11676064" cy="1645920"/>
            <a:chOff x="-1" y="1141412"/>
            <a:chExt cx="11676064" cy="1645920"/>
          </a:xfrm>
        </p:grpSpPr>
        <p:sp>
          <p:nvSpPr>
            <p:cNvPr id="4" name="Rectangle 3"/>
            <p:cNvSpPr/>
            <p:nvPr/>
          </p:nvSpPr>
          <p:spPr bwMode="auto">
            <a:xfrm>
              <a:off x="-1" y="1141412"/>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a:xfrm>
              <a:off x="3651849" y="1141412"/>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Twitter: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Follow @</a:t>
              </a:r>
              <a:r>
                <a:rPr lang="en-US" sz="2600" spc="-100" dirty="0" err="1">
                  <a:gradFill>
                    <a:gsLst>
                      <a:gs pos="0">
                        <a:srgbClr val="595959"/>
                      </a:gs>
                      <a:gs pos="86000">
                        <a:srgbClr val="595959"/>
                      </a:gs>
                    </a:gsLst>
                    <a:lin ang="5400000" scaled="0"/>
                  </a:gradFill>
                  <a:latin typeface="Segoe UI Light" pitchFamily="34" charset="0"/>
                </a:rPr>
                <a:t>webcamps</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Hashtag </a:t>
              </a: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err="1" smtClean="0">
                  <a:gradFill>
                    <a:gsLst>
                      <a:gs pos="0">
                        <a:srgbClr val="595959"/>
                      </a:gs>
                      <a:gs pos="86000">
                        <a:srgbClr val="595959"/>
                      </a:gs>
                    </a:gsLst>
                    <a:lin ang="5400000" scaled="0"/>
                  </a:gradFill>
                  <a:latin typeface="Segoe UI Light" pitchFamily="34" charset="0"/>
                </a:rPr>
                <a:t>devcamps</a:t>
              </a:r>
              <a:endParaRPr lang="en-US" sz="2600" spc="-100" dirty="0">
                <a:gradFill>
                  <a:gsLst>
                    <a:gs pos="0">
                      <a:srgbClr val="595959"/>
                    </a:gs>
                    <a:gs pos="86000">
                      <a:srgbClr val="595959"/>
                    </a:gs>
                  </a:gsLst>
                  <a:lin ang="5400000" scaled="0"/>
                </a:gradFill>
                <a:latin typeface="Segoe UI Light" pitchFamily="34" charset="0"/>
              </a:endParaRPr>
            </a:p>
            <a:p>
              <a:pPr marL="3175" lvl="0" defTabSz="914363">
                <a:lnSpc>
                  <a:spcPct val="90000"/>
                </a:lnSpc>
                <a:spcBef>
                  <a:spcPts val="600"/>
                </a:spcBef>
                <a:buSzPct val="80000"/>
              </a:pPr>
              <a:r>
                <a:rPr lang="en-US" sz="2600" spc="-100" dirty="0" smtClean="0">
                  <a:gradFill>
                    <a:gsLst>
                      <a:gs pos="0">
                        <a:srgbClr val="595959"/>
                      </a:gs>
                      <a:gs pos="86000">
                        <a:srgbClr val="595959"/>
                      </a:gs>
                    </a:gsLst>
                    <a:lin ang="5400000" scaled="0"/>
                  </a:gradFill>
                  <a:latin typeface="Segoe UI Light" pitchFamily="34" charset="0"/>
                </a:rPr>
                <a:t>[Speaker] / [Twitter]</a:t>
              </a:r>
              <a:endParaRPr lang="en-US" sz="2600" spc="-100" dirty="0">
                <a:gradFill>
                  <a:gsLst>
                    <a:gs pos="0">
                      <a:srgbClr val="595959"/>
                    </a:gs>
                    <a:gs pos="86000">
                      <a:srgbClr val="595959"/>
                    </a:gs>
                  </a:gsLst>
                  <a:lin ang="5400000" scaled="0"/>
                </a:gradFill>
                <a:latin typeface="Segoe UI Light" pitchFamily="34" charset="0"/>
              </a:endParaRPr>
            </a:p>
          </p:txBody>
        </p:sp>
        <p:sp>
          <p:nvSpPr>
            <p:cNvPr id="9" name="Freeform 13"/>
            <p:cNvSpPr>
              <a:spLocks noEditPoints="1"/>
            </p:cNvSpPr>
            <p:nvPr/>
          </p:nvSpPr>
          <p:spPr bwMode="black">
            <a:xfrm>
              <a:off x="1198380" y="1141414"/>
              <a:ext cx="1933123" cy="1645918"/>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grpSp>
        <p:nvGrpSpPr>
          <p:cNvPr id="17" name="Group 16"/>
          <p:cNvGrpSpPr/>
          <p:nvPr/>
        </p:nvGrpSpPr>
        <p:grpSpPr>
          <a:xfrm>
            <a:off x="-1" y="2872740"/>
            <a:ext cx="11681814" cy="1645920"/>
            <a:chOff x="-1" y="2872740"/>
            <a:chExt cx="11681814" cy="1645920"/>
          </a:xfrm>
        </p:grpSpPr>
        <p:sp>
          <p:nvSpPr>
            <p:cNvPr id="5" name="Rectangle 4"/>
            <p:cNvSpPr/>
            <p:nvPr/>
          </p:nvSpPr>
          <p:spPr bwMode="auto">
            <a:xfrm>
              <a:off x="-1" y="2872740"/>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Freeform 166"/>
            <p:cNvSpPr>
              <a:spLocks noEditPoints="1"/>
            </p:cNvSpPr>
            <p:nvPr/>
          </p:nvSpPr>
          <p:spPr bwMode="black">
            <a:xfrm>
              <a:off x="1307544" y="2996848"/>
              <a:ext cx="1434068" cy="1388936"/>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0"/>
            <p:cNvSpPr/>
            <p:nvPr/>
          </p:nvSpPr>
          <p:spPr>
            <a:xfrm>
              <a:off x="3643911" y="2872740"/>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Website: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http://www.devcamps.ms/web</a:t>
              </a:r>
            </a:p>
          </p:txBody>
        </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361067" y="2872740"/>
              <a:ext cx="2320746" cy="164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17"/>
          <p:cNvGrpSpPr/>
          <p:nvPr/>
        </p:nvGrpSpPr>
        <p:grpSpPr>
          <a:xfrm>
            <a:off x="-1" y="4604068"/>
            <a:ext cx="11681814" cy="1645920"/>
            <a:chOff x="-1" y="4604068"/>
            <a:chExt cx="11681814" cy="1645920"/>
          </a:xfrm>
        </p:grpSpPr>
        <p:sp>
          <p:nvSpPr>
            <p:cNvPr id="6" name="Rectangle 5"/>
            <p:cNvSpPr/>
            <p:nvPr/>
          </p:nvSpPr>
          <p:spPr bwMode="auto">
            <a:xfrm>
              <a:off x="-1" y="4604068"/>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a:xfrm>
              <a:off x="3657599" y="4604068"/>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What are web camps?</a:t>
              </a:r>
            </a:p>
            <a:p>
              <a:pPr marL="3175" lvl="0" defTabSz="914363">
                <a:lnSpc>
                  <a:spcPct val="90000"/>
                </a:lnSpc>
                <a:spcBef>
                  <a:spcPts val="600"/>
                </a:spcBef>
                <a:buSzPct val="80000"/>
              </a:pPr>
              <a:r>
                <a:rPr lang="en-US" sz="2000" spc="-100" dirty="0">
                  <a:gradFill>
                    <a:gsLst>
                      <a:gs pos="0">
                        <a:srgbClr val="595959"/>
                      </a:gs>
                      <a:gs pos="86000">
                        <a:srgbClr val="595959"/>
                      </a:gs>
                    </a:gsLst>
                    <a:lin ang="5400000" scaled="0"/>
                  </a:gradFill>
                  <a:latin typeface="Segoe UI Light" pitchFamily="34" charset="0"/>
                </a:rPr>
                <a:t>Web Developer Camps are free, fun, no-fluff events for developers,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by </a:t>
              </a:r>
              <a:r>
                <a:rPr lang="en-US" sz="2000" spc="-100" dirty="0">
                  <a:gradFill>
                    <a:gsLst>
                      <a:gs pos="0">
                        <a:srgbClr val="595959"/>
                      </a:gs>
                      <a:gs pos="86000">
                        <a:srgbClr val="595959"/>
                      </a:gs>
                    </a:gsLst>
                    <a:lin ang="5400000" scaled="0"/>
                  </a:gradFill>
                  <a:latin typeface="Segoe UI Light" pitchFamily="34" charset="0"/>
                </a:rPr>
                <a:t>developers. You learn from experts in a low-key, interactive way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and </a:t>
              </a:r>
              <a:r>
                <a:rPr lang="en-US" sz="2000" spc="-100" dirty="0">
                  <a:gradFill>
                    <a:gsLst>
                      <a:gs pos="0">
                        <a:srgbClr val="595959"/>
                      </a:gs>
                      <a:gs pos="86000">
                        <a:srgbClr val="595959"/>
                      </a:gs>
                    </a:gsLst>
                    <a:lin ang="5400000" scaled="0"/>
                  </a:gradFill>
                  <a:latin typeface="Segoe UI Light" pitchFamily="34" charset="0"/>
                </a:rPr>
                <a:t>then get hands-on time to apply what you’ve learned.</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201" y="5161048"/>
              <a:ext cx="2491812" cy="531960"/>
            </a:xfrm>
            <a:prstGeom prst="rect">
              <a:avLst/>
            </a:prstGeom>
          </p:spPr>
        </p:pic>
      </p:grpSp>
    </p:spTree>
    <p:extLst>
      <p:ext uri="{BB962C8B-B14F-4D97-AF65-F5344CB8AC3E}">
        <p14:creationId xmlns:p14="http://schemas.microsoft.com/office/powerpoint/2010/main" val="26431288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1" y="2547610"/>
            <a:ext cx="12188825" cy="1169551"/>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 name="Rectangle 13"/>
          <p:cNvSpPr/>
          <p:nvPr/>
        </p:nvSpPr>
        <p:spPr bwMode="auto">
          <a:xfrm>
            <a:off x="0" y="1241466"/>
            <a:ext cx="12188825" cy="1166331"/>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a:xfrm>
            <a:off x="519112" y="228600"/>
            <a:ext cx="11149013" cy="664797"/>
          </a:xfrm>
        </p:spPr>
        <p:txBody>
          <a:bodyPr/>
          <a:lstStyle/>
          <a:p>
            <a:r>
              <a:rPr lang="en-US" sz="4800" dirty="0" smtClean="0"/>
              <a:t>Read-only Controller Actions to return data</a:t>
            </a:r>
            <a:endParaRPr lang="en-US" sz="4800" dirty="0"/>
          </a:p>
        </p:txBody>
      </p:sp>
      <p:sp>
        <p:nvSpPr>
          <p:cNvPr id="5" name="TextBox 4"/>
          <p:cNvSpPr txBox="1"/>
          <p:nvPr/>
        </p:nvSpPr>
        <p:spPr>
          <a:xfrm>
            <a:off x="5130025" y="1238246"/>
            <a:ext cx="5901497" cy="1169551"/>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 GET /</a:t>
            </a:r>
            <a:r>
              <a:rPr lang="en-US" sz="1400" dirty="0" err="1">
                <a:solidFill>
                  <a:schemeClr val="lt1">
                    <a:alpha val="99000"/>
                  </a:schemeClr>
                </a:solidFill>
                <a:latin typeface="Consolas" pitchFamily="49" charset="0"/>
                <a:cs typeface="Consolas" pitchFamily="49" charset="0"/>
              </a:rPr>
              <a:t>api</a:t>
            </a:r>
            <a:r>
              <a:rPr lang="en-US" sz="1400" dirty="0">
                <a:solidFill>
                  <a:schemeClr val="lt1">
                    <a:alpha val="99000"/>
                  </a:schemeClr>
                </a:solidFill>
                <a:latin typeface="Consolas" pitchFamily="49" charset="0"/>
                <a:cs typeface="Consolas" pitchFamily="49" charset="0"/>
              </a:rPr>
              <a:t>/person</a:t>
            </a:r>
          </a:p>
          <a:p>
            <a:r>
              <a:rPr lang="en-US" sz="1400" dirty="0">
                <a:solidFill>
                  <a:schemeClr val="lt1">
                    <a:alpha val="99000"/>
                  </a:schemeClr>
                </a:solidFill>
                <a:latin typeface="Consolas" pitchFamily="49" charset="0"/>
                <a:cs typeface="Consolas" pitchFamily="49" charset="0"/>
              </a:rPr>
              <a:t>public </a:t>
            </a:r>
            <a:r>
              <a:rPr lang="en-US" sz="1400" dirty="0" err="1">
                <a:solidFill>
                  <a:schemeClr val="lt1">
                    <a:alpha val="99000"/>
                  </a:schemeClr>
                </a:solidFill>
                <a:latin typeface="Consolas" pitchFamily="49" charset="0"/>
                <a:cs typeface="Consolas" pitchFamily="49" charset="0"/>
              </a:rPr>
              <a:t>IEnumerable</a:t>
            </a:r>
            <a:r>
              <a:rPr lang="en-US" sz="1400" dirty="0">
                <a:solidFill>
                  <a:schemeClr val="lt1">
                    <a:alpha val="99000"/>
                  </a:schemeClr>
                </a:solidFill>
                <a:latin typeface="Consolas" pitchFamily="49" charset="0"/>
                <a:cs typeface="Consolas" pitchFamily="49" charset="0"/>
              </a:rPr>
              <a:t>&lt;</a:t>
            </a:r>
            <a:r>
              <a:rPr lang="en-US" sz="1400" dirty="0">
                <a:solidFill>
                  <a:schemeClr val="accent4">
                    <a:lumMod val="40000"/>
                    <a:lumOff val="60000"/>
                    <a:alpha val="99000"/>
                  </a:schemeClr>
                </a:solidFill>
                <a:latin typeface="Consolas" pitchFamily="49" charset="0"/>
                <a:cs typeface="Consolas" pitchFamily="49" charset="0"/>
              </a:rPr>
              <a:t>Person</a:t>
            </a:r>
            <a:r>
              <a:rPr lang="en-US" sz="1400" dirty="0">
                <a:solidFill>
                  <a:schemeClr val="lt1">
                    <a:alpha val="99000"/>
                  </a:schemeClr>
                </a:solidFill>
                <a:latin typeface="Consolas" pitchFamily="49" charset="0"/>
                <a:cs typeface="Consolas" pitchFamily="49" charset="0"/>
              </a:rPr>
              <a:t>&gt; Get()</a:t>
            </a:r>
          </a:p>
          <a:p>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return _people;</a:t>
            </a:r>
          </a:p>
          <a:p>
            <a:r>
              <a:rPr lang="en-US" sz="1400" dirty="0">
                <a:solidFill>
                  <a:schemeClr val="lt1">
                    <a:alpha val="99000"/>
                  </a:schemeClr>
                </a:solidFill>
                <a:latin typeface="Consolas" pitchFamily="49" charset="0"/>
                <a:cs typeface="Consolas" pitchFamily="49" charset="0"/>
              </a:rPr>
              <a:t>}</a:t>
            </a:r>
            <a:endParaRPr lang="en-US" sz="1400" dirty="0" smtClean="0">
              <a:solidFill>
                <a:schemeClr val="lt1">
                  <a:alpha val="99000"/>
                </a:schemeClr>
              </a:solidFill>
              <a:latin typeface="Consolas" pitchFamily="49" charset="0"/>
              <a:cs typeface="Consolas" pitchFamily="49" charset="0"/>
            </a:endParaRPr>
          </a:p>
        </p:txBody>
      </p:sp>
      <p:sp>
        <p:nvSpPr>
          <p:cNvPr id="8" name="Rectangle 7"/>
          <p:cNvSpPr/>
          <p:nvPr/>
        </p:nvSpPr>
        <p:spPr>
          <a:xfrm>
            <a:off x="433839" y="1241466"/>
            <a:ext cx="2485232" cy="1077218"/>
          </a:xfrm>
          <a:prstGeom prst="rect">
            <a:avLst/>
          </a:prstGeom>
        </p:spPr>
        <p:txBody>
          <a:bodyPr wrap="none">
            <a:spAutoFit/>
          </a:bodyPr>
          <a:lstStyle/>
          <a:p>
            <a:r>
              <a:rPr lang="en-US" sz="4000" dirty="0" smtClean="0">
                <a:solidFill>
                  <a:schemeClr val="accent2">
                    <a:alpha val="99000"/>
                  </a:schemeClr>
                </a:solidFill>
                <a:latin typeface="Segoe UI Light" pitchFamily="34" charset="0"/>
              </a:rPr>
              <a:t>Step 3:</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Return everything</a:t>
            </a:r>
            <a:endParaRPr lang="en-US" dirty="0">
              <a:solidFill>
                <a:schemeClr val="tx2">
                  <a:alpha val="99000"/>
                </a:schemeClr>
              </a:solidFill>
              <a:latin typeface="Segoe UI Light" pitchFamily="34" charset="0"/>
            </a:endParaRPr>
          </a:p>
        </p:txBody>
      </p:sp>
      <p:sp>
        <p:nvSpPr>
          <p:cNvPr id="9" name="TextBox 8"/>
          <p:cNvSpPr txBox="1"/>
          <p:nvPr/>
        </p:nvSpPr>
        <p:spPr>
          <a:xfrm>
            <a:off x="5130023" y="2547610"/>
            <a:ext cx="5901499" cy="1169551"/>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 GET /</a:t>
            </a:r>
            <a:r>
              <a:rPr lang="en-US" sz="1400" dirty="0" err="1">
                <a:solidFill>
                  <a:schemeClr val="lt1">
                    <a:alpha val="99000"/>
                  </a:schemeClr>
                </a:solidFill>
                <a:latin typeface="Consolas" pitchFamily="49" charset="0"/>
                <a:cs typeface="Consolas" pitchFamily="49" charset="0"/>
              </a:rPr>
              <a:t>api</a:t>
            </a:r>
            <a:r>
              <a:rPr lang="en-US" sz="1400" dirty="0">
                <a:solidFill>
                  <a:schemeClr val="lt1">
                    <a:alpha val="99000"/>
                  </a:schemeClr>
                </a:solidFill>
                <a:latin typeface="Consolas" pitchFamily="49" charset="0"/>
                <a:cs typeface="Consolas" pitchFamily="49" charset="0"/>
              </a:rPr>
              <a:t>/person/5</a:t>
            </a:r>
          </a:p>
          <a:p>
            <a:r>
              <a:rPr lang="en-US" sz="1400" dirty="0">
                <a:solidFill>
                  <a:schemeClr val="lt1">
                    <a:alpha val="99000"/>
                  </a:schemeClr>
                </a:solidFill>
                <a:latin typeface="Consolas" pitchFamily="49" charset="0"/>
                <a:cs typeface="Consolas" pitchFamily="49" charset="0"/>
              </a:rPr>
              <a:t>public </a:t>
            </a:r>
            <a:r>
              <a:rPr lang="en-US" sz="1400" dirty="0" smtClean="0">
                <a:solidFill>
                  <a:schemeClr val="accent4">
                    <a:lumMod val="40000"/>
                    <a:lumOff val="60000"/>
                    <a:alpha val="99000"/>
                  </a:schemeClr>
                </a:solidFill>
                <a:latin typeface="Consolas" pitchFamily="49" charset="0"/>
                <a:cs typeface="Consolas" pitchFamily="49" charset="0"/>
              </a:rPr>
              <a:t>Person</a:t>
            </a:r>
            <a:r>
              <a:rPr lang="en-US" sz="1400" dirty="0" smtClean="0">
                <a:solidFill>
                  <a:schemeClr val="lt1">
                    <a:alpha val="99000"/>
                  </a:schemeClr>
                </a:solidFill>
                <a:latin typeface="Consolas" pitchFamily="49" charset="0"/>
                <a:cs typeface="Consolas" pitchFamily="49" charset="0"/>
              </a:rPr>
              <a:t> Get(</a:t>
            </a:r>
            <a:r>
              <a:rPr lang="en-US" sz="1400" dirty="0" err="1" smtClean="0">
                <a:solidFill>
                  <a:schemeClr val="lt1">
                    <a:alpha val="99000"/>
                  </a:schemeClr>
                </a:solidFill>
                <a:latin typeface="Consolas" pitchFamily="49" charset="0"/>
                <a:cs typeface="Consolas" pitchFamily="49" charset="0"/>
              </a:rPr>
              <a:t>int</a:t>
            </a:r>
            <a:r>
              <a:rPr lang="en-US" sz="1400" dirty="0" smtClean="0">
                <a:solidFill>
                  <a:schemeClr val="lt1">
                    <a:alpha val="99000"/>
                  </a:schemeClr>
                </a:solidFill>
                <a:latin typeface="Consolas" pitchFamily="49" charset="0"/>
                <a:cs typeface="Consolas" pitchFamily="49" charset="0"/>
              </a:rPr>
              <a:t> </a:t>
            </a:r>
            <a:r>
              <a:rPr lang="en-US" sz="1400" dirty="0">
                <a:solidFill>
                  <a:schemeClr val="lt1">
                    <a:alpha val="99000"/>
                  </a:schemeClr>
                </a:solidFill>
                <a:latin typeface="Consolas" pitchFamily="49" charset="0"/>
                <a:cs typeface="Consolas" pitchFamily="49" charset="0"/>
              </a:rPr>
              <a:t>id)</a:t>
            </a:r>
          </a:p>
          <a:p>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return _</a:t>
            </a:r>
            <a:r>
              <a:rPr lang="en-US" sz="1400" dirty="0" err="1">
                <a:solidFill>
                  <a:schemeClr val="lt1">
                    <a:alpha val="99000"/>
                  </a:schemeClr>
                </a:solidFill>
                <a:latin typeface="Consolas" pitchFamily="49" charset="0"/>
                <a:cs typeface="Consolas" pitchFamily="49" charset="0"/>
              </a:rPr>
              <a:t>people.First</a:t>
            </a:r>
            <a:r>
              <a:rPr lang="en-US" sz="1400" dirty="0">
                <a:solidFill>
                  <a:schemeClr val="lt1">
                    <a:alpha val="99000"/>
                  </a:schemeClr>
                </a:solidFill>
                <a:latin typeface="Consolas" pitchFamily="49" charset="0"/>
                <a:cs typeface="Consolas" pitchFamily="49" charset="0"/>
              </a:rPr>
              <a:t>(x =&gt; </a:t>
            </a:r>
            <a:r>
              <a:rPr lang="en-US" sz="1400" dirty="0" err="1">
                <a:solidFill>
                  <a:schemeClr val="lt1">
                    <a:alpha val="99000"/>
                  </a:schemeClr>
                </a:solidFill>
                <a:latin typeface="Consolas" pitchFamily="49" charset="0"/>
                <a:cs typeface="Consolas" pitchFamily="49" charset="0"/>
              </a:rPr>
              <a:t>x.Id</a:t>
            </a:r>
            <a:r>
              <a:rPr lang="en-US" sz="1400" dirty="0">
                <a:solidFill>
                  <a:schemeClr val="lt1">
                    <a:alpha val="99000"/>
                  </a:schemeClr>
                </a:solidFill>
                <a:latin typeface="Consolas" pitchFamily="49" charset="0"/>
                <a:cs typeface="Consolas" pitchFamily="49" charset="0"/>
              </a:rPr>
              <a:t> == id);</a:t>
            </a:r>
          </a:p>
          <a:p>
            <a:r>
              <a:rPr lang="en-US" sz="1400" dirty="0">
                <a:solidFill>
                  <a:schemeClr val="lt1">
                    <a:alpha val="99000"/>
                  </a:schemeClr>
                </a:solidFill>
                <a:latin typeface="Consolas" pitchFamily="49" charset="0"/>
                <a:cs typeface="Consolas" pitchFamily="49" charset="0"/>
              </a:rPr>
              <a:t>}</a:t>
            </a:r>
            <a:endParaRPr lang="en-US" sz="1400" dirty="0" smtClean="0">
              <a:solidFill>
                <a:schemeClr val="lt1">
                  <a:alpha val="99000"/>
                </a:schemeClr>
              </a:solidFill>
              <a:latin typeface="Consolas" pitchFamily="49" charset="0"/>
              <a:cs typeface="Consolas" pitchFamily="49" charset="0"/>
            </a:endParaRPr>
          </a:p>
        </p:txBody>
      </p:sp>
      <p:sp>
        <p:nvSpPr>
          <p:cNvPr id="10" name="Rectangle 9"/>
          <p:cNvSpPr/>
          <p:nvPr/>
        </p:nvSpPr>
        <p:spPr>
          <a:xfrm>
            <a:off x="433838" y="2547610"/>
            <a:ext cx="2259658" cy="1077218"/>
          </a:xfrm>
          <a:prstGeom prst="rect">
            <a:avLst/>
          </a:prstGeom>
        </p:spPr>
        <p:txBody>
          <a:bodyPr wrap="none">
            <a:spAutoFit/>
          </a:bodyPr>
          <a:lstStyle/>
          <a:p>
            <a:r>
              <a:rPr lang="en-US" sz="4000" dirty="0" smtClean="0">
                <a:solidFill>
                  <a:schemeClr val="accent2">
                    <a:alpha val="99000"/>
                  </a:schemeClr>
                </a:solidFill>
                <a:latin typeface="Segoe UI Light" pitchFamily="34" charset="0"/>
              </a:rPr>
              <a:t>Step 4:</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Return one item</a:t>
            </a:r>
            <a:endParaRPr lang="en-US" dirty="0">
              <a:solidFill>
                <a:schemeClr val="tx2">
                  <a:alpha val="99000"/>
                </a:schemeClr>
              </a:solidFill>
              <a:latin typeface="Segoe UI Light" pitchFamily="34" charset="0"/>
            </a:endParaRPr>
          </a:p>
        </p:txBody>
      </p:sp>
    </p:spTree>
    <p:extLst>
      <p:ext uri="{BB962C8B-B14F-4D97-AF65-F5344CB8AC3E}">
        <p14:creationId xmlns:p14="http://schemas.microsoft.com/office/powerpoint/2010/main" val="370837749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0" y="1397332"/>
            <a:ext cx="12188825" cy="1812662"/>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a:xfrm>
            <a:off x="519112" y="228600"/>
            <a:ext cx="11149013" cy="664797"/>
          </a:xfrm>
        </p:spPr>
        <p:txBody>
          <a:bodyPr/>
          <a:lstStyle/>
          <a:p>
            <a:r>
              <a:rPr lang="en-US" sz="4800" dirty="0" smtClean="0"/>
              <a:t>Routing a Web API Using </a:t>
            </a:r>
            <a:r>
              <a:rPr lang="en-US" sz="4800" dirty="0" err="1" smtClean="0"/>
              <a:t>Global.asax.cs</a:t>
            </a:r>
            <a:endParaRPr lang="en-US" sz="4800" dirty="0"/>
          </a:p>
        </p:txBody>
      </p:sp>
      <p:sp>
        <p:nvSpPr>
          <p:cNvPr id="5" name="TextBox 4"/>
          <p:cNvSpPr txBox="1"/>
          <p:nvPr/>
        </p:nvSpPr>
        <p:spPr>
          <a:xfrm>
            <a:off x="5130025" y="1394111"/>
            <a:ext cx="6211891" cy="1815882"/>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public static void </a:t>
            </a:r>
            <a:r>
              <a:rPr lang="en-US" sz="1400" dirty="0" err="1">
                <a:solidFill>
                  <a:schemeClr val="lt1">
                    <a:alpha val="99000"/>
                  </a:schemeClr>
                </a:solidFill>
                <a:latin typeface="Consolas" pitchFamily="49" charset="0"/>
                <a:cs typeface="Consolas" pitchFamily="49" charset="0"/>
              </a:rPr>
              <a:t>RegisterRoutes</a:t>
            </a:r>
            <a:r>
              <a:rPr lang="en-US" sz="1400" dirty="0">
                <a:solidFill>
                  <a:schemeClr val="lt1">
                    <a:alpha val="99000"/>
                  </a:schemeClr>
                </a:solidFill>
                <a:latin typeface="Consolas" pitchFamily="49" charset="0"/>
                <a:cs typeface="Consolas" pitchFamily="49" charset="0"/>
              </a:rPr>
              <a:t>(</a:t>
            </a:r>
            <a:r>
              <a:rPr lang="en-US" sz="1400" dirty="0" err="1">
                <a:solidFill>
                  <a:schemeClr val="lt1">
                    <a:alpha val="99000"/>
                  </a:schemeClr>
                </a:solidFill>
                <a:latin typeface="Consolas" pitchFamily="49" charset="0"/>
                <a:cs typeface="Consolas" pitchFamily="49" charset="0"/>
              </a:rPr>
              <a:t>RouteCollection</a:t>
            </a:r>
            <a:r>
              <a:rPr lang="en-US" sz="1400" dirty="0">
                <a:solidFill>
                  <a:schemeClr val="lt1">
                    <a:alpha val="99000"/>
                  </a:schemeClr>
                </a:solidFill>
                <a:latin typeface="Consolas" pitchFamily="49" charset="0"/>
                <a:cs typeface="Consolas" pitchFamily="49" charset="0"/>
              </a:rPr>
              <a:t> routes)</a:t>
            </a:r>
          </a:p>
          <a:p>
            <a:r>
              <a:rPr lang="en-US" sz="1400" dirty="0" smtClean="0">
                <a:solidFill>
                  <a:schemeClr val="lt1">
                    <a:alpha val="99000"/>
                  </a:schemeClr>
                </a:solidFill>
                <a:latin typeface="Consolas" pitchFamily="49" charset="0"/>
                <a:cs typeface="Consolas" pitchFamily="49" charset="0"/>
              </a:rPr>
              <a:t>{    </a:t>
            </a:r>
          </a:p>
          <a:p>
            <a:r>
              <a:rPr lang="en-US" sz="1400" dirty="0" smtClean="0">
                <a:solidFill>
                  <a:schemeClr val="lt1">
                    <a:alpha val="99000"/>
                  </a:schemeClr>
                </a:solidFill>
                <a:latin typeface="Consolas" pitchFamily="49" charset="0"/>
                <a:cs typeface="Consolas" pitchFamily="49" charset="0"/>
              </a:rPr>
              <a:t>    </a:t>
            </a:r>
            <a:r>
              <a:rPr lang="en-US" sz="1400" dirty="0" err="1" smtClean="0">
                <a:solidFill>
                  <a:schemeClr val="lt1">
                    <a:alpha val="99000"/>
                  </a:schemeClr>
                </a:solidFill>
                <a:latin typeface="Consolas" pitchFamily="49" charset="0"/>
                <a:cs typeface="Consolas" pitchFamily="49" charset="0"/>
              </a:rPr>
              <a:t>routes.MapHttpRoute</a:t>
            </a:r>
            <a:r>
              <a:rPr lang="en-US" sz="1400" dirty="0" smtClean="0">
                <a:solidFill>
                  <a:schemeClr val="lt1">
                    <a:alpha val="99000"/>
                  </a:schemeClr>
                </a:solidFill>
                <a:latin typeface="Consolas" pitchFamily="49" charset="0"/>
                <a:cs typeface="Consolas" pitchFamily="49" charset="0"/>
              </a:rPr>
              <a:t>(</a:t>
            </a:r>
          </a:p>
          <a:p>
            <a:r>
              <a:rPr lang="en-US" sz="1400" dirty="0" smtClean="0">
                <a:solidFill>
                  <a:schemeClr val="lt1">
                    <a:alpha val="99000"/>
                  </a:schemeClr>
                </a:solidFill>
                <a:latin typeface="Consolas" pitchFamily="49" charset="0"/>
                <a:cs typeface="Consolas" pitchFamily="49" charset="0"/>
              </a:rPr>
              <a:t>        </a:t>
            </a:r>
            <a:r>
              <a:rPr lang="en-US" sz="1400" dirty="0">
                <a:solidFill>
                  <a:schemeClr val="lt1">
                    <a:alpha val="99000"/>
                  </a:schemeClr>
                </a:solidFill>
                <a:latin typeface="Consolas" pitchFamily="49" charset="0"/>
                <a:cs typeface="Consolas" pitchFamily="49" charset="0"/>
              </a:rPr>
              <a:t>name: "</a:t>
            </a:r>
            <a:r>
              <a:rPr lang="en-US" sz="1400" dirty="0" err="1">
                <a:solidFill>
                  <a:schemeClr val="lt1">
                    <a:alpha val="99000"/>
                  </a:schemeClr>
                </a:solidFill>
                <a:latin typeface="Consolas" pitchFamily="49" charset="0"/>
                <a:cs typeface="Consolas" pitchFamily="49" charset="0"/>
              </a:rPr>
              <a:t>DefaultApi</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r>
              <a:rPr lang="en-US" sz="1400" dirty="0" err="1">
                <a:solidFill>
                  <a:schemeClr val="lt1">
                    <a:alpha val="99000"/>
                  </a:schemeClr>
                </a:solidFill>
                <a:latin typeface="Consolas" pitchFamily="49" charset="0"/>
                <a:cs typeface="Consolas" pitchFamily="49" charset="0"/>
              </a:rPr>
              <a:t>routeTemplate</a:t>
            </a:r>
            <a:r>
              <a:rPr lang="en-US" sz="1400" dirty="0">
                <a:solidFill>
                  <a:schemeClr val="lt1">
                    <a:alpha val="99000"/>
                  </a:schemeClr>
                </a:solidFill>
                <a:latin typeface="Consolas" pitchFamily="49" charset="0"/>
                <a:cs typeface="Consolas" pitchFamily="49" charset="0"/>
              </a:rPr>
              <a:t>: "</a:t>
            </a:r>
            <a:r>
              <a:rPr lang="en-US" sz="1400" dirty="0" err="1">
                <a:solidFill>
                  <a:schemeClr val="accent4">
                    <a:lumMod val="60000"/>
                    <a:lumOff val="40000"/>
                    <a:alpha val="99000"/>
                  </a:schemeClr>
                </a:solidFill>
                <a:latin typeface="Consolas" pitchFamily="49" charset="0"/>
                <a:cs typeface="Consolas" pitchFamily="49" charset="0"/>
              </a:rPr>
              <a:t>api</a:t>
            </a:r>
            <a:r>
              <a:rPr lang="en-US" sz="1400" dirty="0">
                <a:solidFill>
                  <a:schemeClr val="accent4">
                    <a:lumMod val="60000"/>
                    <a:lumOff val="40000"/>
                    <a:alpha val="99000"/>
                  </a:schemeClr>
                </a:solidFill>
                <a:latin typeface="Consolas" pitchFamily="49" charset="0"/>
                <a:cs typeface="Consolas" pitchFamily="49" charset="0"/>
              </a:rPr>
              <a:t>/{controller}/{id}</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defaults: new { id = </a:t>
            </a:r>
            <a:r>
              <a:rPr lang="en-US" sz="1400" dirty="0" err="1">
                <a:solidFill>
                  <a:schemeClr val="lt1">
                    <a:alpha val="99000"/>
                  </a:schemeClr>
                </a:solidFill>
                <a:latin typeface="Consolas" pitchFamily="49" charset="0"/>
                <a:cs typeface="Consolas" pitchFamily="49" charset="0"/>
              </a:rPr>
              <a:t>RouteParameter.Optional</a:t>
            </a:r>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a:t>
            </a:r>
            <a:endParaRPr lang="en-US" sz="1400" dirty="0" smtClean="0">
              <a:solidFill>
                <a:schemeClr val="lt1">
                  <a:alpha val="99000"/>
                </a:schemeClr>
              </a:solidFill>
              <a:latin typeface="Consolas" pitchFamily="49" charset="0"/>
              <a:cs typeface="Consolas" pitchFamily="49" charset="0"/>
            </a:endParaRPr>
          </a:p>
        </p:txBody>
      </p:sp>
      <p:sp>
        <p:nvSpPr>
          <p:cNvPr id="8" name="Rectangle 7"/>
          <p:cNvSpPr/>
          <p:nvPr/>
        </p:nvSpPr>
        <p:spPr>
          <a:xfrm>
            <a:off x="433839" y="1397331"/>
            <a:ext cx="3131242" cy="1446550"/>
          </a:xfrm>
          <a:prstGeom prst="rect">
            <a:avLst/>
          </a:prstGeom>
        </p:spPr>
        <p:txBody>
          <a:bodyPr wrap="none">
            <a:spAutoFit/>
          </a:bodyPr>
          <a:lstStyle/>
          <a:p>
            <a:r>
              <a:rPr lang="en-US" sz="4000" dirty="0" smtClean="0">
                <a:solidFill>
                  <a:schemeClr val="accent2">
                    <a:alpha val="99000"/>
                  </a:schemeClr>
                </a:solidFill>
                <a:latin typeface="Segoe UI Light" pitchFamily="34" charset="0"/>
              </a:rPr>
              <a:t>Routing:</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Familiar syntax, </a:t>
            </a:r>
            <a:br>
              <a:rPr lang="en-US" dirty="0" smtClean="0">
                <a:solidFill>
                  <a:schemeClr val="tx2">
                    <a:alpha val="99000"/>
                  </a:schemeClr>
                </a:solidFill>
                <a:latin typeface="Segoe UI Light" pitchFamily="34" charset="0"/>
              </a:rPr>
            </a:br>
            <a:r>
              <a:rPr lang="en-US" dirty="0" smtClean="0">
                <a:solidFill>
                  <a:schemeClr val="tx2">
                    <a:alpha val="99000"/>
                  </a:schemeClr>
                </a:solidFill>
                <a:latin typeface="Segoe UI Light" pitchFamily="34" charset="0"/>
              </a:rPr>
              <a:t>conventional approach</a:t>
            </a:r>
            <a:endParaRPr lang="en-US" dirty="0">
              <a:solidFill>
                <a:schemeClr val="tx2">
                  <a:alpha val="99000"/>
                </a:schemeClr>
              </a:solidFill>
              <a:latin typeface="Segoe UI Light" pitchFamily="34" charset="0"/>
            </a:endParaRPr>
          </a:p>
        </p:txBody>
      </p:sp>
      <p:pic>
        <p:nvPicPr>
          <p:cNvPr id="64520" name="Picture 8" descr="C:\Users\bradyg\AppData\Local\Temp\SNAGHTML48d14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8181" y="3938155"/>
            <a:ext cx="8402335" cy="148344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p:cNvCxnSpPr/>
          <p:nvPr/>
        </p:nvCxnSpPr>
        <p:spPr>
          <a:xfrm flipH="1">
            <a:off x="5922818" y="2545773"/>
            <a:ext cx="1776846" cy="1766454"/>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2" name="Straight Arrow Connector 21"/>
          <p:cNvCxnSpPr/>
          <p:nvPr/>
        </p:nvCxnSpPr>
        <p:spPr>
          <a:xfrm flipH="1">
            <a:off x="6338455" y="2545773"/>
            <a:ext cx="2036619" cy="1766454"/>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5" name="Straight Arrow Connector 24"/>
          <p:cNvCxnSpPr/>
          <p:nvPr/>
        </p:nvCxnSpPr>
        <p:spPr>
          <a:xfrm flipH="1">
            <a:off x="6577445" y="2545773"/>
            <a:ext cx="2878284" cy="185997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1143589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204497357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4927"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Manipulating HTTP Responses</a:t>
            </a:r>
            <a:endParaRPr lang="en-US" dirty="0"/>
          </a:p>
        </p:txBody>
      </p:sp>
      <p:grpSp>
        <p:nvGrpSpPr>
          <p:cNvPr id="10" name="Group 9"/>
          <p:cNvGrpSpPr/>
          <p:nvPr/>
        </p:nvGrpSpPr>
        <p:grpSpPr bwMode="black">
          <a:xfrm>
            <a:off x="8300852" y="3844878"/>
            <a:ext cx="3266809" cy="2657692"/>
            <a:chOff x="5184775" y="225425"/>
            <a:chExt cx="1500188" cy="1220788"/>
          </a:xfrm>
          <a:solidFill>
            <a:schemeClr val="tx1">
              <a:lumMod val="10000"/>
              <a:lumOff val="90000"/>
            </a:schemeClr>
          </a:solidFill>
        </p:grpSpPr>
        <p:sp>
          <p:nvSpPr>
            <p:cNvPr id="11"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9" name="Rectangle 8"/>
          <p:cNvSpPr/>
          <p:nvPr/>
        </p:nvSpPr>
        <p:spPr bwMode="auto">
          <a:xfrm>
            <a:off x="-1" y="2118999"/>
            <a:ext cx="12188825" cy="3967098"/>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 name="TextBox 13"/>
          <p:cNvSpPr txBox="1"/>
          <p:nvPr/>
        </p:nvSpPr>
        <p:spPr>
          <a:xfrm>
            <a:off x="4372898" y="2115779"/>
            <a:ext cx="7384894" cy="3754874"/>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 GET /</a:t>
            </a:r>
            <a:r>
              <a:rPr lang="en-US" sz="1400" dirty="0" err="1">
                <a:solidFill>
                  <a:schemeClr val="lt1">
                    <a:alpha val="99000"/>
                  </a:schemeClr>
                </a:solidFill>
                <a:latin typeface="Consolas" pitchFamily="49" charset="0"/>
                <a:cs typeface="Consolas" pitchFamily="49" charset="0"/>
              </a:rPr>
              <a:t>api</a:t>
            </a:r>
            <a:r>
              <a:rPr lang="en-US" sz="1400" dirty="0">
                <a:solidFill>
                  <a:schemeClr val="lt1">
                    <a:alpha val="99000"/>
                  </a:schemeClr>
                </a:solidFill>
                <a:latin typeface="Consolas" pitchFamily="49" charset="0"/>
                <a:cs typeface="Consolas" pitchFamily="49" charset="0"/>
              </a:rPr>
              <a:t>/person/5</a:t>
            </a:r>
          </a:p>
          <a:p>
            <a:r>
              <a:rPr lang="en-US" sz="1400" dirty="0">
                <a:solidFill>
                  <a:schemeClr val="lt1">
                    <a:alpha val="99000"/>
                  </a:schemeClr>
                </a:solidFill>
                <a:latin typeface="Consolas" pitchFamily="49" charset="0"/>
                <a:cs typeface="Consolas" pitchFamily="49" charset="0"/>
              </a:rPr>
              <a:t>public </a:t>
            </a:r>
            <a:r>
              <a:rPr lang="en-US" sz="1400" dirty="0" err="1">
                <a:solidFill>
                  <a:schemeClr val="accent4">
                    <a:lumMod val="60000"/>
                    <a:lumOff val="40000"/>
                    <a:alpha val="99000"/>
                  </a:schemeClr>
                </a:solidFill>
                <a:latin typeface="Consolas" pitchFamily="49" charset="0"/>
                <a:cs typeface="Consolas" pitchFamily="49" charset="0"/>
              </a:rPr>
              <a:t>HttpResponseMessage</a:t>
            </a:r>
            <a:r>
              <a:rPr lang="en-US" sz="1400" dirty="0">
                <a:solidFill>
                  <a:schemeClr val="bg1">
                    <a:alpha val="99000"/>
                  </a:schemeClr>
                </a:solidFill>
                <a:latin typeface="Consolas" pitchFamily="49" charset="0"/>
                <a:cs typeface="Consolas" pitchFamily="49" charset="0"/>
              </a:rPr>
              <a:t>&lt;Person&gt;</a:t>
            </a:r>
            <a:r>
              <a:rPr lang="en-US" sz="1400" dirty="0">
                <a:solidFill>
                  <a:schemeClr val="lt1">
                    <a:alpha val="99000"/>
                  </a:schemeClr>
                </a:solidFill>
                <a:latin typeface="Consolas" pitchFamily="49" charset="0"/>
                <a:cs typeface="Consolas" pitchFamily="49" charset="0"/>
              </a:rPr>
              <a:t> Get(</a:t>
            </a:r>
            <a:r>
              <a:rPr lang="en-US" sz="1400" dirty="0" err="1">
                <a:solidFill>
                  <a:schemeClr val="lt1">
                    <a:alpha val="99000"/>
                  </a:schemeClr>
                </a:solidFill>
                <a:latin typeface="Consolas" pitchFamily="49" charset="0"/>
                <a:cs typeface="Consolas" pitchFamily="49" charset="0"/>
              </a:rPr>
              <a:t>int</a:t>
            </a:r>
            <a:r>
              <a:rPr lang="en-US" sz="1400" dirty="0">
                <a:solidFill>
                  <a:schemeClr val="lt1">
                    <a:alpha val="99000"/>
                  </a:schemeClr>
                </a:solidFill>
                <a:latin typeface="Consolas" pitchFamily="49" charset="0"/>
                <a:cs typeface="Consolas" pitchFamily="49" charset="0"/>
              </a:rPr>
              <a:t> id)</a:t>
            </a:r>
          </a:p>
          <a:p>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try</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a:t>
            </a:r>
            <a:r>
              <a:rPr lang="en-US" sz="1400" dirty="0" err="1">
                <a:solidFill>
                  <a:schemeClr val="lt1">
                    <a:alpha val="99000"/>
                  </a:schemeClr>
                </a:solidFill>
                <a:latin typeface="Consolas" pitchFamily="49" charset="0"/>
                <a:cs typeface="Consolas" pitchFamily="49" charset="0"/>
              </a:rPr>
              <a:t>var</a:t>
            </a:r>
            <a:r>
              <a:rPr lang="en-US" sz="1400" dirty="0">
                <a:solidFill>
                  <a:schemeClr val="lt1">
                    <a:alpha val="99000"/>
                  </a:schemeClr>
                </a:solidFill>
                <a:latin typeface="Consolas" pitchFamily="49" charset="0"/>
                <a:cs typeface="Consolas" pitchFamily="49" charset="0"/>
              </a:rPr>
              <a:t> person = _</a:t>
            </a:r>
            <a:r>
              <a:rPr lang="en-US" sz="1400" dirty="0" err="1">
                <a:solidFill>
                  <a:schemeClr val="lt1">
                    <a:alpha val="99000"/>
                  </a:schemeClr>
                </a:solidFill>
                <a:latin typeface="Consolas" pitchFamily="49" charset="0"/>
                <a:cs typeface="Consolas" pitchFamily="49" charset="0"/>
              </a:rPr>
              <a:t>people.First</a:t>
            </a:r>
            <a:r>
              <a:rPr lang="en-US" sz="1400" dirty="0">
                <a:solidFill>
                  <a:schemeClr val="lt1">
                    <a:alpha val="99000"/>
                  </a:schemeClr>
                </a:solidFill>
                <a:latin typeface="Consolas" pitchFamily="49" charset="0"/>
                <a:cs typeface="Consolas" pitchFamily="49" charset="0"/>
              </a:rPr>
              <a:t>(x =&gt; </a:t>
            </a:r>
            <a:r>
              <a:rPr lang="en-US" sz="1400" dirty="0" err="1">
                <a:solidFill>
                  <a:schemeClr val="lt1">
                    <a:alpha val="99000"/>
                  </a:schemeClr>
                </a:solidFill>
                <a:latin typeface="Consolas" pitchFamily="49" charset="0"/>
                <a:cs typeface="Consolas" pitchFamily="49" charset="0"/>
              </a:rPr>
              <a:t>x.Id</a:t>
            </a:r>
            <a:r>
              <a:rPr lang="en-US" sz="1400" dirty="0">
                <a:solidFill>
                  <a:schemeClr val="lt1">
                    <a:alpha val="99000"/>
                  </a:schemeClr>
                </a:solidFill>
                <a:latin typeface="Consolas" pitchFamily="49" charset="0"/>
                <a:cs typeface="Consolas" pitchFamily="49" charset="0"/>
              </a:rPr>
              <a:t> == id);</a:t>
            </a:r>
          </a:p>
          <a:p>
            <a:endParaRPr lang="en-US" sz="1400" dirty="0">
              <a:solidFill>
                <a:schemeClr val="lt1">
                  <a:alpha val="99000"/>
                </a:schemeClr>
              </a:solidFill>
              <a:latin typeface="Consolas" pitchFamily="49" charset="0"/>
              <a:cs typeface="Consolas" pitchFamily="49" charset="0"/>
            </a:endParaRPr>
          </a:p>
          <a:p>
            <a:r>
              <a:rPr lang="en-US" sz="1400" dirty="0">
                <a:solidFill>
                  <a:schemeClr val="lt1">
                    <a:alpha val="99000"/>
                  </a:schemeClr>
                </a:solidFill>
                <a:latin typeface="Consolas" pitchFamily="49" charset="0"/>
                <a:cs typeface="Consolas" pitchFamily="49" charset="0"/>
              </a:rPr>
              <a:t>        return new </a:t>
            </a:r>
            <a:r>
              <a:rPr lang="en-US" sz="1400" dirty="0" err="1">
                <a:solidFill>
                  <a:schemeClr val="accent4">
                    <a:lumMod val="60000"/>
                    <a:lumOff val="40000"/>
                    <a:alpha val="99000"/>
                  </a:schemeClr>
                </a:solidFill>
                <a:latin typeface="Consolas" pitchFamily="49" charset="0"/>
                <a:cs typeface="Consolas" pitchFamily="49" charset="0"/>
              </a:rPr>
              <a:t>HttpResponseMessage</a:t>
            </a:r>
            <a:r>
              <a:rPr lang="en-US" sz="1400" dirty="0">
                <a:solidFill>
                  <a:schemeClr val="lt1">
                    <a:alpha val="99000"/>
                  </a:schemeClr>
                </a:solidFill>
                <a:latin typeface="Consolas" pitchFamily="49" charset="0"/>
                <a:cs typeface="Consolas" pitchFamily="49" charset="0"/>
              </a:rPr>
              <a:t>&lt;Person&gt;(</a:t>
            </a:r>
          </a:p>
          <a:p>
            <a:r>
              <a:rPr lang="en-US" sz="1400" dirty="0">
                <a:solidFill>
                  <a:schemeClr val="lt1">
                    <a:alpha val="99000"/>
                  </a:schemeClr>
                </a:solidFill>
                <a:latin typeface="Consolas" pitchFamily="49" charset="0"/>
                <a:cs typeface="Consolas" pitchFamily="49" charset="0"/>
              </a:rPr>
              <a:t>            person,</a:t>
            </a:r>
          </a:p>
          <a:p>
            <a:r>
              <a:rPr lang="en-US" sz="1400" dirty="0">
                <a:solidFill>
                  <a:schemeClr val="lt1">
                    <a:alpha val="99000"/>
                  </a:schemeClr>
                </a:solidFill>
                <a:latin typeface="Consolas" pitchFamily="49" charset="0"/>
                <a:cs typeface="Consolas" pitchFamily="49" charset="0"/>
              </a:rPr>
              <a:t>            </a:t>
            </a:r>
            <a:r>
              <a:rPr lang="en-US" sz="1400" dirty="0" err="1">
                <a:solidFill>
                  <a:schemeClr val="accent4">
                    <a:lumMod val="60000"/>
                    <a:lumOff val="40000"/>
                    <a:alpha val="99000"/>
                  </a:schemeClr>
                </a:solidFill>
                <a:latin typeface="Consolas" pitchFamily="49" charset="0"/>
                <a:cs typeface="Consolas" pitchFamily="49" charset="0"/>
              </a:rPr>
              <a:t>HttpStatusCode.OK</a:t>
            </a:r>
            <a:endParaRPr lang="en-US" sz="1400" dirty="0">
              <a:solidFill>
                <a:schemeClr val="accent4">
                  <a:lumMod val="60000"/>
                  <a:lumOff val="40000"/>
                  <a:alpha val="99000"/>
                </a:schemeClr>
              </a:solidFill>
              <a:latin typeface="Consolas" pitchFamily="49" charset="0"/>
              <a:cs typeface="Consolas" pitchFamily="49" charset="0"/>
            </a:endParaRP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catch</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return </a:t>
            </a:r>
            <a:r>
              <a:rPr lang="en-US" sz="1400" dirty="0" smtClean="0">
                <a:solidFill>
                  <a:schemeClr val="lt1">
                    <a:alpha val="99000"/>
                  </a:schemeClr>
                </a:solidFill>
                <a:latin typeface="Consolas" pitchFamily="49" charset="0"/>
                <a:cs typeface="Consolas" pitchFamily="49" charset="0"/>
              </a:rPr>
              <a:t>new </a:t>
            </a:r>
            <a:r>
              <a:rPr lang="en-US" sz="1400" dirty="0" err="1" smtClean="0">
                <a:solidFill>
                  <a:schemeClr val="accent4">
                    <a:lumMod val="60000"/>
                    <a:lumOff val="40000"/>
                    <a:alpha val="99000"/>
                  </a:schemeClr>
                </a:solidFill>
                <a:latin typeface="Consolas" pitchFamily="49" charset="0"/>
                <a:cs typeface="Consolas" pitchFamily="49" charset="0"/>
              </a:rPr>
              <a:t>HttpResponseMessage</a:t>
            </a:r>
            <a:r>
              <a:rPr lang="en-US" sz="1400" dirty="0" smtClean="0">
                <a:solidFill>
                  <a:schemeClr val="lt1">
                    <a:alpha val="99000"/>
                  </a:schemeClr>
                </a:solidFill>
                <a:latin typeface="Consolas" pitchFamily="49" charset="0"/>
                <a:cs typeface="Consolas" pitchFamily="49" charset="0"/>
              </a:rPr>
              <a:t>&lt;Person</a:t>
            </a:r>
            <a:r>
              <a:rPr lang="en-US" sz="1400" dirty="0">
                <a:solidFill>
                  <a:schemeClr val="lt1">
                    <a:alpha val="99000"/>
                  </a:schemeClr>
                </a:solidFill>
                <a:latin typeface="Consolas" pitchFamily="49" charset="0"/>
                <a:cs typeface="Consolas" pitchFamily="49" charset="0"/>
              </a:rPr>
              <a:t>&gt;(</a:t>
            </a:r>
            <a:r>
              <a:rPr lang="en-US" sz="1400" dirty="0" err="1">
                <a:solidFill>
                  <a:schemeClr val="accent4">
                    <a:lumMod val="60000"/>
                    <a:lumOff val="40000"/>
                    <a:alpha val="99000"/>
                  </a:schemeClr>
                </a:solidFill>
                <a:latin typeface="Consolas" pitchFamily="49" charset="0"/>
                <a:cs typeface="Consolas" pitchFamily="49" charset="0"/>
              </a:rPr>
              <a:t>HttpStatusCode.NotFound</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a:t>
            </a:r>
            <a:endParaRPr lang="en-US" sz="1400" dirty="0" smtClean="0">
              <a:solidFill>
                <a:schemeClr val="lt1">
                  <a:alpha val="99000"/>
                </a:schemeClr>
              </a:solidFill>
              <a:latin typeface="Consolas" pitchFamily="49" charset="0"/>
              <a:cs typeface="Consolas" pitchFamily="49" charset="0"/>
            </a:endParaRPr>
          </a:p>
        </p:txBody>
      </p:sp>
      <p:sp>
        <p:nvSpPr>
          <p:cNvPr id="15" name="Rectangle 14"/>
          <p:cNvSpPr/>
          <p:nvPr/>
        </p:nvSpPr>
        <p:spPr>
          <a:xfrm>
            <a:off x="433838" y="2118999"/>
            <a:ext cx="4025461" cy="1815882"/>
          </a:xfrm>
          <a:prstGeom prst="rect">
            <a:avLst/>
          </a:prstGeom>
        </p:spPr>
        <p:txBody>
          <a:bodyPr wrap="none">
            <a:spAutoFit/>
          </a:bodyPr>
          <a:lstStyle/>
          <a:p>
            <a:r>
              <a:rPr lang="en-US" sz="4000" dirty="0" smtClean="0">
                <a:solidFill>
                  <a:schemeClr val="accent2">
                    <a:alpha val="99000"/>
                  </a:schemeClr>
                </a:solidFill>
                <a:latin typeface="Segoe UI Light" pitchFamily="34" charset="0"/>
              </a:rPr>
              <a:t>Example</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Find a person and return it,</a:t>
            </a:r>
            <a:br>
              <a:rPr lang="en-US" dirty="0" smtClean="0">
                <a:solidFill>
                  <a:schemeClr val="tx2">
                    <a:alpha val="99000"/>
                  </a:schemeClr>
                </a:solidFill>
                <a:latin typeface="Segoe UI Light" pitchFamily="34" charset="0"/>
              </a:rPr>
            </a:br>
            <a:r>
              <a:rPr lang="en-US" dirty="0" smtClean="0">
                <a:solidFill>
                  <a:schemeClr val="tx2">
                    <a:alpha val="99000"/>
                  </a:schemeClr>
                </a:solidFill>
                <a:latin typeface="Segoe UI Light" pitchFamily="34" charset="0"/>
              </a:rPr>
              <a:t>but what happens if we don’t </a:t>
            </a:r>
            <a:br>
              <a:rPr lang="en-US" dirty="0" smtClean="0">
                <a:solidFill>
                  <a:schemeClr val="tx2">
                    <a:alpha val="99000"/>
                  </a:schemeClr>
                </a:solidFill>
                <a:latin typeface="Segoe UI Light" pitchFamily="34" charset="0"/>
              </a:rPr>
            </a:br>
            <a:r>
              <a:rPr lang="en-US" dirty="0" smtClean="0">
                <a:solidFill>
                  <a:schemeClr val="tx2">
                    <a:alpha val="99000"/>
                  </a:schemeClr>
                </a:solidFill>
                <a:latin typeface="Segoe UI Light" pitchFamily="34" charset="0"/>
              </a:rPr>
              <a:t>find a match?</a:t>
            </a:r>
          </a:p>
        </p:txBody>
      </p:sp>
      <p:sp>
        <p:nvSpPr>
          <p:cNvPr id="16" name="Rectangle 15"/>
          <p:cNvSpPr/>
          <p:nvPr>
            <p:custDataLst>
              <p:tags r:id="rId4"/>
            </p:custDataLst>
          </p:nvPr>
        </p:nvSpPr>
        <p:spPr bwMode="auto">
          <a:xfrm>
            <a:off x="431031" y="1425142"/>
            <a:ext cx="11326760" cy="58477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defTabSz="914363" fontAlgn="base">
              <a:spcBef>
                <a:spcPts val="1200"/>
              </a:spcBef>
              <a:buSzPct val="80000"/>
            </a:pPr>
            <a:r>
              <a:rPr lang="en-US" sz="2800" dirty="0">
                <a:ln>
                  <a:solidFill>
                    <a:schemeClr val="bg1">
                      <a:alpha val="0"/>
                    </a:schemeClr>
                  </a:solidFill>
                </a:ln>
                <a:solidFill>
                  <a:schemeClr val="bg1"/>
                </a:solidFill>
              </a:rPr>
              <a:t>Return </a:t>
            </a:r>
            <a:r>
              <a:rPr lang="en-US" sz="2800" dirty="0" err="1">
                <a:ln>
                  <a:solidFill>
                    <a:schemeClr val="bg1">
                      <a:alpha val="0"/>
                    </a:schemeClr>
                  </a:solidFill>
                </a:ln>
                <a:solidFill>
                  <a:schemeClr val="bg1"/>
                </a:solidFill>
              </a:rPr>
              <a:t>HttpResponseMessage</a:t>
            </a:r>
            <a:r>
              <a:rPr lang="en-US" sz="2800" dirty="0">
                <a:ln>
                  <a:solidFill>
                    <a:schemeClr val="bg1">
                      <a:alpha val="0"/>
                    </a:schemeClr>
                  </a:solidFill>
                </a:ln>
                <a:solidFill>
                  <a:schemeClr val="bg1"/>
                </a:solidFill>
              </a:rPr>
              <a:t>&lt;T&gt; to </a:t>
            </a:r>
            <a:r>
              <a:rPr lang="en-US" sz="2800" dirty="0" smtClean="0">
                <a:ln>
                  <a:solidFill>
                    <a:schemeClr val="bg1">
                      <a:alpha val="0"/>
                    </a:schemeClr>
                  </a:solidFill>
                </a:ln>
                <a:solidFill>
                  <a:schemeClr val="bg1"/>
                </a:solidFill>
              </a:rPr>
              <a:t>modify response headers</a:t>
            </a:r>
            <a:endParaRPr lang="en-US" sz="2800" dirty="0">
              <a:ln>
                <a:solidFill>
                  <a:schemeClr val="bg1">
                    <a:alpha val="0"/>
                  </a:schemeClr>
                </a:solidFill>
              </a:ln>
              <a:solidFill>
                <a:schemeClr val="bg1"/>
              </a:solidFill>
            </a:endParaRPr>
          </a:p>
        </p:txBody>
      </p:sp>
    </p:spTree>
    <p:extLst>
      <p:ext uri="{BB962C8B-B14F-4D97-AF65-F5344CB8AC3E}">
        <p14:creationId xmlns:p14="http://schemas.microsoft.com/office/powerpoint/2010/main" val="2513789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Manipulating HTTP Responses</a:t>
            </a:r>
          </a:p>
        </p:txBody>
      </p:sp>
      <p:pic>
        <p:nvPicPr>
          <p:cNvPr id="61442" name="Picture 2" descr="C:\Users\bradyg\AppData\Local\Temp\SNAGHTML3a1fd01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3743" y="2246313"/>
            <a:ext cx="5532540" cy="3036885"/>
          </a:xfrm>
          <a:prstGeom prst="rect">
            <a:avLst/>
          </a:prstGeom>
          <a:noFill/>
          <a:extLst>
            <a:ext uri="{909E8E84-426E-40DD-AFC4-6F175D3DCCD1}">
              <a14:hiddenFill xmlns:a14="http://schemas.microsoft.com/office/drawing/2010/main">
                <a:solidFill>
                  <a:srgbClr val="FFFFFF"/>
                </a:solidFill>
              </a14:hiddenFill>
            </a:ext>
          </a:extLst>
        </p:spPr>
      </p:pic>
      <p:pic>
        <p:nvPicPr>
          <p:cNvPr id="61444" name="Picture 4" descr="C:\Users\bradyg\AppData\Local\Temp\SNAGHTML3a20b9b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042" y="2246312"/>
            <a:ext cx="5532546" cy="303688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custDataLst>
              <p:tags r:id="rId1"/>
            </p:custDataLst>
          </p:nvPr>
        </p:nvSpPr>
        <p:spPr bwMode="auto">
          <a:xfrm>
            <a:off x="431031" y="1399742"/>
            <a:ext cx="11326760" cy="58477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a:r>
              <a:rPr lang="en-US" sz="2800" dirty="0"/>
              <a:t>A successful API call returns an HTTP OK and the JSON data</a:t>
            </a:r>
          </a:p>
        </p:txBody>
      </p:sp>
    </p:spTree>
    <p:extLst>
      <p:ext uri="{BB962C8B-B14F-4D97-AF65-F5344CB8AC3E}">
        <p14:creationId xmlns:p14="http://schemas.microsoft.com/office/powerpoint/2010/main" val="403132798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Manipulating HTTP Responses</a:t>
            </a:r>
          </a:p>
        </p:txBody>
      </p:sp>
      <p:sp>
        <p:nvSpPr>
          <p:cNvPr id="9" name="Rectangle 8"/>
          <p:cNvSpPr/>
          <p:nvPr>
            <p:custDataLst>
              <p:tags r:id="rId1"/>
            </p:custDataLst>
          </p:nvPr>
        </p:nvSpPr>
        <p:spPr bwMode="auto">
          <a:xfrm>
            <a:off x="431031" y="1399742"/>
            <a:ext cx="11326760" cy="58477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noAutofit/>
          </a:bodyPr>
          <a:lstStyle/>
          <a:p>
            <a:pPr algn="ctr"/>
            <a:r>
              <a:rPr lang="en-US" sz="2800" dirty="0"/>
              <a:t>An unsuccessful API call returns an HTTP 404 (and no JSON)</a:t>
            </a:r>
          </a:p>
        </p:txBody>
      </p:sp>
      <p:pic>
        <p:nvPicPr>
          <p:cNvPr id="62466" name="Picture 2" descr="C:\Users\bradyg\AppData\Local\Temp\SNAGHTML3a25734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97" y="2246313"/>
            <a:ext cx="5525558" cy="3033052"/>
          </a:xfrm>
          <a:prstGeom prst="rect">
            <a:avLst/>
          </a:prstGeom>
          <a:noFill/>
          <a:extLst>
            <a:ext uri="{909E8E84-426E-40DD-AFC4-6F175D3DCCD1}">
              <a14:hiddenFill xmlns:a14="http://schemas.microsoft.com/office/drawing/2010/main">
                <a:solidFill>
                  <a:srgbClr val="FFFFFF"/>
                </a:solidFill>
              </a14:hiddenFill>
            </a:ext>
          </a:extLst>
        </p:spPr>
      </p:pic>
      <p:pic>
        <p:nvPicPr>
          <p:cNvPr id="62468" name="Picture 4" descr="C:\Users\bradyg\AppData\Local\Temp\SNAGHTML3a263fd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3680" y="2246314"/>
            <a:ext cx="5564189" cy="3054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285884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133263111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5949"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smtClean="0"/>
              <a:t>Making an API Updatable</a:t>
            </a:r>
            <a:endParaRPr lang="en-US" dirty="0"/>
          </a:p>
        </p:txBody>
      </p:sp>
      <p:sp>
        <p:nvSpPr>
          <p:cNvPr id="8" name="Content Placeholder 7"/>
          <p:cNvSpPr>
            <a:spLocks noGrp="1"/>
          </p:cNvSpPr>
          <p:nvPr>
            <p:ph type="body" sz="quarter" idx="10"/>
            <p:custDataLst>
              <p:tags r:id="rId4"/>
            </p:custDataLst>
          </p:nvPr>
        </p:nvSpPr>
        <p:spPr>
          <a:xfrm>
            <a:off x="519112" y="1424049"/>
            <a:ext cx="11149013" cy="1815882"/>
          </a:xfrm>
        </p:spPr>
        <p:txBody>
          <a:bodyPr/>
          <a:lstStyle/>
          <a:p>
            <a:pPr>
              <a:spcAft>
                <a:spcPts val="1200"/>
              </a:spcAft>
            </a:pPr>
            <a:r>
              <a:rPr lang="en-US" sz="4000" dirty="0">
                <a:gradFill>
                  <a:gsLst>
                    <a:gs pos="0">
                      <a:schemeClr val="accent2"/>
                    </a:gs>
                    <a:gs pos="100000">
                      <a:schemeClr val="accent2"/>
                    </a:gs>
                  </a:gsLst>
                  <a:lin ang="5400000" scaled="0"/>
                </a:gradFill>
                <a:latin typeface="Segoe UI Light" pitchFamily="34" charset="0"/>
              </a:rPr>
              <a:t>Why?</a:t>
            </a:r>
          </a:p>
          <a:p>
            <a:pPr>
              <a:spcAft>
                <a:spcPts val="1200"/>
              </a:spcAft>
            </a:pPr>
            <a:r>
              <a:rPr lang="en-US" sz="4000" dirty="0" smtClean="0">
                <a:latin typeface="Segoe UI Light" pitchFamily="34" charset="0"/>
              </a:rPr>
              <a:t>Allow clients to modify </a:t>
            </a:r>
            <a:br>
              <a:rPr lang="en-US" sz="4000" dirty="0" smtClean="0">
                <a:latin typeface="Segoe UI Light" pitchFamily="34" charset="0"/>
              </a:rPr>
            </a:br>
            <a:r>
              <a:rPr lang="en-US" sz="4000" dirty="0" smtClean="0">
                <a:latin typeface="Segoe UI Light" pitchFamily="34" charset="0"/>
              </a:rPr>
              <a:t>the state of the server</a:t>
            </a:r>
            <a:endParaRPr lang="en-US" sz="4000" dirty="0">
              <a:latin typeface="Segoe UI Light" pitchFamily="34" charset="0"/>
            </a:endParaRPr>
          </a:p>
        </p:txBody>
      </p:sp>
      <p:sp>
        <p:nvSpPr>
          <p:cNvPr id="7" name="Rectangle 6"/>
          <p:cNvSpPr/>
          <p:nvPr/>
        </p:nvSpPr>
        <p:spPr bwMode="auto">
          <a:xfrm>
            <a:off x="9072081" y="1141413"/>
            <a:ext cx="2603981" cy="57165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 name="Freeform 80"/>
          <p:cNvSpPr>
            <a:spLocks noEditPoints="1"/>
          </p:cNvSpPr>
          <p:nvPr/>
        </p:nvSpPr>
        <p:spPr bwMode="black">
          <a:xfrm>
            <a:off x="9356580" y="1447799"/>
            <a:ext cx="2034982" cy="2468856"/>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492865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0" y="1158339"/>
            <a:ext cx="12188825" cy="3967098"/>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a:xfrm>
            <a:off x="519112" y="228600"/>
            <a:ext cx="11149013" cy="664797"/>
          </a:xfrm>
        </p:spPr>
        <p:txBody>
          <a:bodyPr/>
          <a:lstStyle/>
          <a:p>
            <a:r>
              <a:rPr lang="en-US" sz="4800" dirty="0" smtClean="0"/>
              <a:t>Posting Data to a Web API</a:t>
            </a:r>
            <a:endParaRPr lang="en-US" sz="4800" dirty="0"/>
          </a:p>
        </p:txBody>
      </p:sp>
      <p:sp>
        <p:nvSpPr>
          <p:cNvPr id="5" name="TextBox 4"/>
          <p:cNvSpPr txBox="1"/>
          <p:nvPr/>
        </p:nvSpPr>
        <p:spPr>
          <a:xfrm>
            <a:off x="4172603" y="1155118"/>
            <a:ext cx="7598978" cy="3970318"/>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public </a:t>
            </a:r>
            <a:r>
              <a:rPr lang="en-US" sz="1400" dirty="0" err="1">
                <a:solidFill>
                  <a:schemeClr val="lt1">
                    <a:alpha val="99000"/>
                  </a:schemeClr>
                </a:solidFill>
                <a:latin typeface="Consolas" pitchFamily="49" charset="0"/>
                <a:cs typeface="Consolas" pitchFamily="49" charset="0"/>
              </a:rPr>
              <a:t>HttpResponseMessage</a:t>
            </a:r>
            <a:r>
              <a:rPr lang="en-US" sz="1400" dirty="0">
                <a:solidFill>
                  <a:schemeClr val="lt1">
                    <a:alpha val="99000"/>
                  </a:schemeClr>
                </a:solidFill>
                <a:latin typeface="Consolas" pitchFamily="49" charset="0"/>
                <a:cs typeface="Consolas" pitchFamily="49" charset="0"/>
              </a:rPr>
              <a:t> Post(Person person)</a:t>
            </a:r>
          </a:p>
          <a:p>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r>
              <a:rPr lang="en-US" sz="1400" dirty="0" err="1">
                <a:solidFill>
                  <a:schemeClr val="lt1">
                    <a:alpha val="99000"/>
                  </a:schemeClr>
                </a:solidFill>
                <a:latin typeface="Consolas" pitchFamily="49" charset="0"/>
                <a:cs typeface="Consolas" pitchFamily="49" charset="0"/>
              </a:rPr>
              <a:t>person.Id</a:t>
            </a:r>
            <a:r>
              <a:rPr lang="en-US" sz="1400" dirty="0">
                <a:solidFill>
                  <a:schemeClr val="lt1">
                    <a:alpha val="99000"/>
                  </a:schemeClr>
                </a:solidFill>
                <a:latin typeface="Consolas" pitchFamily="49" charset="0"/>
                <a:cs typeface="Consolas" pitchFamily="49" charset="0"/>
              </a:rPr>
              <a:t> = _</a:t>
            </a:r>
            <a:r>
              <a:rPr lang="en-US" sz="1400" dirty="0" err="1">
                <a:solidFill>
                  <a:schemeClr val="lt1">
                    <a:alpha val="99000"/>
                  </a:schemeClr>
                </a:solidFill>
                <a:latin typeface="Consolas" pitchFamily="49" charset="0"/>
                <a:cs typeface="Consolas" pitchFamily="49" charset="0"/>
              </a:rPr>
              <a:t>people.Count</a:t>
            </a:r>
            <a:r>
              <a:rPr lang="en-US" sz="1400" dirty="0">
                <a:solidFill>
                  <a:schemeClr val="lt1">
                    <a:alpha val="99000"/>
                  </a:schemeClr>
                </a:solidFill>
                <a:latin typeface="Consolas" pitchFamily="49" charset="0"/>
                <a:cs typeface="Consolas" pitchFamily="49" charset="0"/>
              </a:rPr>
              <a:t> + 1;</a:t>
            </a:r>
          </a:p>
          <a:p>
            <a:endParaRPr lang="en-US" sz="1400" dirty="0">
              <a:solidFill>
                <a:schemeClr val="lt1">
                  <a:alpha val="99000"/>
                </a:schemeClr>
              </a:solidFill>
              <a:latin typeface="Consolas" pitchFamily="49" charset="0"/>
              <a:cs typeface="Consolas" pitchFamily="49" charset="0"/>
            </a:endParaRPr>
          </a:p>
          <a:p>
            <a:r>
              <a:rPr lang="en-US" sz="1400" dirty="0">
                <a:solidFill>
                  <a:schemeClr val="lt1">
                    <a:alpha val="99000"/>
                  </a:schemeClr>
                </a:solidFill>
                <a:latin typeface="Consolas" pitchFamily="49" charset="0"/>
                <a:cs typeface="Consolas" pitchFamily="49" charset="0"/>
              </a:rPr>
              <a:t>    if (_</a:t>
            </a:r>
            <a:r>
              <a:rPr lang="en-US" sz="1400" dirty="0" err="1">
                <a:solidFill>
                  <a:schemeClr val="lt1">
                    <a:alpha val="99000"/>
                  </a:schemeClr>
                </a:solidFill>
                <a:latin typeface="Consolas" pitchFamily="49" charset="0"/>
                <a:cs typeface="Consolas" pitchFamily="49" charset="0"/>
              </a:rPr>
              <a:t>people.Any</a:t>
            </a:r>
            <a:r>
              <a:rPr lang="en-US" sz="1400" dirty="0">
                <a:solidFill>
                  <a:schemeClr val="lt1">
                    <a:alpha val="99000"/>
                  </a:schemeClr>
                </a:solidFill>
                <a:latin typeface="Consolas" pitchFamily="49" charset="0"/>
                <a:cs typeface="Consolas" pitchFamily="49" charset="0"/>
              </a:rPr>
              <a:t>(x =&gt; </a:t>
            </a:r>
            <a:r>
              <a:rPr lang="en-US" sz="1400" dirty="0" err="1">
                <a:solidFill>
                  <a:schemeClr val="lt1">
                    <a:alpha val="99000"/>
                  </a:schemeClr>
                </a:solidFill>
                <a:latin typeface="Consolas" pitchFamily="49" charset="0"/>
                <a:cs typeface="Consolas" pitchFamily="49" charset="0"/>
              </a:rPr>
              <a:t>x.Id</a:t>
            </a:r>
            <a:r>
              <a:rPr lang="en-US" sz="1400" dirty="0">
                <a:solidFill>
                  <a:schemeClr val="lt1">
                    <a:alpha val="99000"/>
                  </a:schemeClr>
                </a:solidFill>
                <a:latin typeface="Consolas" pitchFamily="49" charset="0"/>
                <a:cs typeface="Consolas" pitchFamily="49" charset="0"/>
              </a:rPr>
              <a:t> == </a:t>
            </a:r>
            <a:r>
              <a:rPr lang="en-US" sz="1400" dirty="0" err="1">
                <a:solidFill>
                  <a:schemeClr val="lt1">
                    <a:alpha val="99000"/>
                  </a:schemeClr>
                </a:solidFill>
                <a:latin typeface="Consolas" pitchFamily="49" charset="0"/>
                <a:cs typeface="Consolas" pitchFamily="49" charset="0"/>
              </a:rPr>
              <a:t>person.Id</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return new </a:t>
            </a:r>
            <a:r>
              <a:rPr lang="en-US" sz="1400" dirty="0" err="1">
                <a:solidFill>
                  <a:schemeClr val="lt1">
                    <a:alpha val="99000"/>
                  </a:schemeClr>
                </a:solidFill>
                <a:latin typeface="Consolas" pitchFamily="49" charset="0"/>
                <a:cs typeface="Consolas" pitchFamily="49" charset="0"/>
              </a:rPr>
              <a:t>HttpResponseMessage</a:t>
            </a:r>
            <a:r>
              <a:rPr lang="en-US" sz="1400" dirty="0">
                <a:solidFill>
                  <a:schemeClr val="lt1">
                    <a:alpha val="99000"/>
                  </a:schemeClr>
                </a:solidFill>
                <a:latin typeface="Consolas" pitchFamily="49" charset="0"/>
                <a:cs typeface="Consolas" pitchFamily="49" charset="0"/>
              </a:rPr>
              <a:t>(</a:t>
            </a:r>
            <a:r>
              <a:rPr lang="en-US" sz="1400" dirty="0" err="1">
                <a:solidFill>
                  <a:schemeClr val="lt1">
                    <a:alpha val="99000"/>
                  </a:schemeClr>
                </a:solidFill>
                <a:latin typeface="Consolas" pitchFamily="49" charset="0"/>
                <a:cs typeface="Consolas" pitchFamily="49" charset="0"/>
              </a:rPr>
              <a:t>HttpStatusCode.BadRequest</a:t>
            </a:r>
            <a:r>
              <a:rPr lang="en-US" sz="1400" dirty="0">
                <a:solidFill>
                  <a:schemeClr val="lt1">
                    <a:alpha val="99000"/>
                  </a:schemeClr>
                </a:solidFill>
                <a:latin typeface="Consolas" pitchFamily="49" charset="0"/>
                <a:cs typeface="Consolas" pitchFamily="49" charset="0"/>
              </a:rPr>
              <a:t>);</a:t>
            </a:r>
          </a:p>
          <a:p>
            <a:endParaRPr lang="en-US" sz="1400" dirty="0">
              <a:solidFill>
                <a:schemeClr val="lt1">
                  <a:alpha val="99000"/>
                </a:schemeClr>
              </a:solidFill>
              <a:latin typeface="Consolas" pitchFamily="49" charset="0"/>
              <a:cs typeface="Consolas" pitchFamily="49" charset="0"/>
            </a:endParaRPr>
          </a:p>
          <a:p>
            <a:r>
              <a:rPr lang="en-US" sz="1400" dirty="0">
                <a:solidFill>
                  <a:schemeClr val="lt1">
                    <a:alpha val="99000"/>
                  </a:schemeClr>
                </a:solidFill>
                <a:latin typeface="Consolas" pitchFamily="49" charset="0"/>
                <a:cs typeface="Consolas" pitchFamily="49" charset="0"/>
              </a:rPr>
              <a:t>    try</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_</a:t>
            </a:r>
            <a:r>
              <a:rPr lang="en-US" sz="1400" dirty="0" err="1">
                <a:solidFill>
                  <a:schemeClr val="lt1">
                    <a:alpha val="99000"/>
                  </a:schemeClr>
                </a:solidFill>
                <a:latin typeface="Consolas" pitchFamily="49" charset="0"/>
                <a:cs typeface="Consolas" pitchFamily="49" charset="0"/>
              </a:rPr>
              <a:t>people.Add</a:t>
            </a:r>
            <a:r>
              <a:rPr lang="en-US" sz="1400" dirty="0">
                <a:solidFill>
                  <a:schemeClr val="lt1">
                    <a:alpha val="99000"/>
                  </a:schemeClr>
                </a:solidFill>
                <a:latin typeface="Consolas" pitchFamily="49" charset="0"/>
                <a:cs typeface="Consolas" pitchFamily="49" charset="0"/>
              </a:rPr>
              <a:t>(person);</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catch</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return new </a:t>
            </a:r>
            <a:r>
              <a:rPr lang="en-US" sz="1400" dirty="0" err="1">
                <a:solidFill>
                  <a:schemeClr val="lt1">
                    <a:alpha val="99000"/>
                  </a:schemeClr>
                </a:solidFill>
                <a:latin typeface="Consolas" pitchFamily="49" charset="0"/>
                <a:cs typeface="Consolas" pitchFamily="49" charset="0"/>
              </a:rPr>
              <a:t>HttpResponseMessage</a:t>
            </a:r>
            <a:r>
              <a:rPr lang="en-US" sz="1400" dirty="0">
                <a:solidFill>
                  <a:schemeClr val="lt1">
                    <a:alpha val="99000"/>
                  </a:schemeClr>
                </a:solidFill>
                <a:latin typeface="Consolas" pitchFamily="49" charset="0"/>
                <a:cs typeface="Consolas" pitchFamily="49" charset="0"/>
              </a:rPr>
              <a:t>(</a:t>
            </a:r>
            <a:r>
              <a:rPr lang="en-US" sz="1400" dirty="0" err="1">
                <a:solidFill>
                  <a:schemeClr val="lt1">
                    <a:alpha val="99000"/>
                  </a:schemeClr>
                </a:solidFill>
                <a:latin typeface="Consolas" pitchFamily="49" charset="0"/>
                <a:cs typeface="Consolas" pitchFamily="49" charset="0"/>
              </a:rPr>
              <a:t>HttpStatusCode.BadRequest</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p>
          <a:p>
            <a:endParaRPr lang="en-US" sz="1400" dirty="0">
              <a:solidFill>
                <a:schemeClr val="lt1">
                  <a:alpha val="99000"/>
                </a:schemeClr>
              </a:solidFill>
              <a:latin typeface="Consolas" pitchFamily="49" charset="0"/>
              <a:cs typeface="Consolas" pitchFamily="49" charset="0"/>
            </a:endParaRPr>
          </a:p>
          <a:p>
            <a:r>
              <a:rPr lang="en-US" sz="1400" dirty="0">
                <a:solidFill>
                  <a:schemeClr val="lt1">
                    <a:alpha val="99000"/>
                  </a:schemeClr>
                </a:solidFill>
                <a:latin typeface="Consolas" pitchFamily="49" charset="0"/>
                <a:cs typeface="Consolas" pitchFamily="49" charset="0"/>
              </a:rPr>
              <a:t>    return new </a:t>
            </a:r>
            <a:r>
              <a:rPr lang="en-US" sz="1400" dirty="0" err="1">
                <a:solidFill>
                  <a:schemeClr val="lt1">
                    <a:alpha val="99000"/>
                  </a:schemeClr>
                </a:solidFill>
                <a:latin typeface="Consolas" pitchFamily="49" charset="0"/>
                <a:cs typeface="Consolas" pitchFamily="49" charset="0"/>
              </a:rPr>
              <a:t>HttpResponseMessage</a:t>
            </a:r>
            <a:r>
              <a:rPr lang="en-US" sz="1400" dirty="0">
                <a:solidFill>
                  <a:schemeClr val="lt1">
                    <a:alpha val="99000"/>
                  </a:schemeClr>
                </a:solidFill>
                <a:latin typeface="Consolas" pitchFamily="49" charset="0"/>
                <a:cs typeface="Consolas" pitchFamily="49" charset="0"/>
              </a:rPr>
              <a:t>(</a:t>
            </a:r>
            <a:r>
              <a:rPr lang="en-US" sz="1400" dirty="0" err="1">
                <a:solidFill>
                  <a:schemeClr val="lt1">
                    <a:alpha val="99000"/>
                  </a:schemeClr>
                </a:solidFill>
                <a:latin typeface="Consolas" pitchFamily="49" charset="0"/>
                <a:cs typeface="Consolas" pitchFamily="49" charset="0"/>
              </a:rPr>
              <a:t>HttpStatusCode.OK</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a:t>
            </a:r>
            <a:endParaRPr lang="en-US" sz="1400" dirty="0" smtClean="0">
              <a:solidFill>
                <a:schemeClr val="lt1">
                  <a:alpha val="99000"/>
                </a:schemeClr>
              </a:solidFill>
              <a:latin typeface="Consolas" pitchFamily="49" charset="0"/>
              <a:cs typeface="Consolas" pitchFamily="49" charset="0"/>
            </a:endParaRPr>
          </a:p>
        </p:txBody>
      </p:sp>
      <p:sp>
        <p:nvSpPr>
          <p:cNvPr id="8" name="Rectangle 7"/>
          <p:cNvSpPr/>
          <p:nvPr/>
        </p:nvSpPr>
        <p:spPr>
          <a:xfrm>
            <a:off x="433839" y="1158338"/>
            <a:ext cx="3427926" cy="1077218"/>
          </a:xfrm>
          <a:prstGeom prst="rect">
            <a:avLst/>
          </a:prstGeom>
        </p:spPr>
        <p:txBody>
          <a:bodyPr wrap="none">
            <a:spAutoFit/>
          </a:bodyPr>
          <a:lstStyle/>
          <a:p>
            <a:r>
              <a:rPr lang="en-US" sz="4000" dirty="0" smtClean="0">
                <a:solidFill>
                  <a:schemeClr val="accent2">
                    <a:alpha val="99000"/>
                  </a:schemeClr>
                </a:solidFill>
                <a:latin typeface="Segoe UI Light" pitchFamily="34" charset="0"/>
              </a:rPr>
              <a:t>Use HTTP Post:</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Pass a Model</a:t>
            </a:r>
            <a:endParaRPr lang="en-US" dirty="0">
              <a:solidFill>
                <a:schemeClr val="tx2">
                  <a:alpha val="99000"/>
                </a:schemeClr>
              </a:solidFill>
              <a:latin typeface="Segoe UI Light" pitchFamily="34" charset="0"/>
            </a:endParaRPr>
          </a:p>
        </p:txBody>
      </p:sp>
    </p:spTree>
    <p:extLst>
      <p:ext uri="{BB962C8B-B14F-4D97-AF65-F5344CB8AC3E}">
        <p14:creationId xmlns:p14="http://schemas.microsoft.com/office/powerpoint/2010/main" val="299789148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228600"/>
            <a:ext cx="11149013" cy="664797"/>
          </a:xfrm>
        </p:spPr>
        <p:txBody>
          <a:bodyPr/>
          <a:lstStyle/>
          <a:p>
            <a:r>
              <a:rPr lang="en-US" sz="4800" dirty="0" smtClean="0"/>
              <a:t>Posting Data to a Web API</a:t>
            </a:r>
            <a:endParaRPr lang="en-US" sz="4800" dirty="0"/>
          </a:p>
        </p:txBody>
      </p:sp>
      <p:pic>
        <p:nvPicPr>
          <p:cNvPr id="65538" name="Picture 2" descr="C:\Users\bradyg\AppData\Local\Temp\SNAGHTML672ba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686" y="1202171"/>
            <a:ext cx="6270350" cy="3716667"/>
          </a:xfrm>
          <a:prstGeom prst="rect">
            <a:avLst/>
          </a:prstGeom>
          <a:noFill/>
          <a:extLst>
            <a:ext uri="{909E8E84-426E-40DD-AFC4-6F175D3DCCD1}">
              <a14:hiddenFill xmlns:a14="http://schemas.microsoft.com/office/drawing/2010/main">
                <a:solidFill>
                  <a:srgbClr val="FFFFFF"/>
                </a:solidFill>
              </a14:hiddenFill>
            </a:ext>
          </a:extLst>
        </p:spPr>
      </p:pic>
      <p:pic>
        <p:nvPicPr>
          <p:cNvPr id="655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5569" y="5389344"/>
            <a:ext cx="7666038"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8588" y="2399314"/>
            <a:ext cx="5191125"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4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8588" y="1202171"/>
            <a:ext cx="5191125"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Up Arrow 1"/>
          <p:cNvSpPr/>
          <p:nvPr/>
        </p:nvSpPr>
        <p:spPr bwMode="auto">
          <a:xfrm rot="7200000">
            <a:off x="2053338" y="5129019"/>
            <a:ext cx="893380" cy="706656"/>
          </a:xfrm>
          <a:prstGeom prst="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Up Arrow 11"/>
          <p:cNvSpPr/>
          <p:nvPr/>
        </p:nvSpPr>
        <p:spPr bwMode="auto">
          <a:xfrm>
            <a:off x="8937460" y="4847431"/>
            <a:ext cx="893380" cy="706656"/>
          </a:xfrm>
          <a:prstGeom prst="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608218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538"/>
                                        </p:tgtEl>
                                        <p:attrNameLst>
                                          <p:attrName>style.visibility</p:attrName>
                                        </p:attrNameLst>
                                      </p:cBhvr>
                                      <p:to>
                                        <p:strVal val="visible"/>
                                      </p:to>
                                    </p:set>
                                    <p:animEffect transition="in" filter="fade">
                                      <p:cBhvr>
                                        <p:cTn id="7" dur="500"/>
                                        <p:tgtEl>
                                          <p:spTgt spid="655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65539"/>
                                        </p:tgtEl>
                                        <p:attrNameLst>
                                          <p:attrName>style.visibility</p:attrName>
                                        </p:attrNameLst>
                                      </p:cBhvr>
                                      <p:to>
                                        <p:strVal val="visible"/>
                                      </p:to>
                                    </p:set>
                                    <p:animEffect transition="in" filter="fade">
                                      <p:cBhvr>
                                        <p:cTn id="15" dur="500"/>
                                        <p:tgtEl>
                                          <p:spTgt spid="6553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nodeType="withEffect">
                                  <p:stCondLst>
                                    <p:cond delay="0"/>
                                  </p:stCondLst>
                                  <p:childTnLst>
                                    <p:set>
                                      <p:cBhvr>
                                        <p:cTn id="22" dur="1" fill="hold">
                                          <p:stCondLst>
                                            <p:cond delay="0"/>
                                          </p:stCondLst>
                                        </p:cTn>
                                        <p:tgtEl>
                                          <p:spTgt spid="65541"/>
                                        </p:tgtEl>
                                        <p:attrNameLst>
                                          <p:attrName>style.visibility</p:attrName>
                                        </p:attrNameLst>
                                      </p:cBhvr>
                                      <p:to>
                                        <p:strVal val="visible"/>
                                      </p:to>
                                    </p:set>
                                    <p:animEffect transition="in" filter="fade">
                                      <p:cBhvr>
                                        <p:cTn id="23" dur="500"/>
                                        <p:tgtEl>
                                          <p:spTgt spid="65541"/>
                                        </p:tgtEl>
                                      </p:cBhvr>
                                    </p:animEffect>
                                  </p:childTnLst>
                                </p:cTn>
                              </p:par>
                              <p:par>
                                <p:cTn id="24" presetID="10" presetClass="entr" presetSubtype="0" fill="hold" nodeType="withEffect">
                                  <p:stCondLst>
                                    <p:cond delay="0"/>
                                  </p:stCondLst>
                                  <p:childTnLst>
                                    <p:set>
                                      <p:cBhvr>
                                        <p:cTn id="25" dur="1" fill="hold">
                                          <p:stCondLst>
                                            <p:cond delay="0"/>
                                          </p:stCondLst>
                                        </p:cTn>
                                        <p:tgtEl>
                                          <p:spTgt spid="65542"/>
                                        </p:tgtEl>
                                        <p:attrNameLst>
                                          <p:attrName>style.visibility</p:attrName>
                                        </p:attrNameLst>
                                      </p:cBhvr>
                                      <p:to>
                                        <p:strVal val="visible"/>
                                      </p:to>
                                    </p:set>
                                    <p:animEffect transition="in" filter="fade">
                                      <p:cBhvr>
                                        <p:cTn id="26" dur="500"/>
                                        <p:tgtEl>
                                          <p:spTgt spid="65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8589408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6586"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4" name="Title 3"/>
          <p:cNvSpPr>
            <a:spLocks noGrp="1"/>
          </p:cNvSpPr>
          <p:nvPr>
            <p:ph type="ctrTitle"/>
            <p:custDataLst>
              <p:tags r:id="rId3"/>
            </p:custDataLst>
          </p:nvPr>
        </p:nvSpPr>
        <p:spPr>
          <a:xfrm>
            <a:off x="1889124" y="1447800"/>
            <a:ext cx="4785995" cy="1523494"/>
          </a:xfrm>
        </p:spPr>
        <p:txBody>
          <a:bodyPr/>
          <a:lstStyle/>
          <a:p>
            <a:r>
              <a:rPr lang="en-US" dirty="0" smtClean="0"/>
              <a:t>Introduction to ASP.NET Web API</a:t>
            </a:r>
            <a:endParaRPr lang="en-US" dirty="0"/>
          </a:p>
        </p:txBody>
      </p:sp>
      <p:sp>
        <p:nvSpPr>
          <p:cNvPr id="9" name="Subtitle 8"/>
          <p:cNvSpPr>
            <a:spLocks noGrp="1"/>
          </p:cNvSpPr>
          <p:nvPr>
            <p:ph type="subTitle" idx="1"/>
          </p:nvPr>
        </p:nvSpPr>
        <p:spPr/>
        <p:txBody>
          <a:bodyPr/>
          <a:lstStyle/>
          <a:p>
            <a:endParaRPr lang="en-US"/>
          </a:p>
        </p:txBody>
      </p:sp>
      <p:sp>
        <p:nvSpPr>
          <p:cNvPr id="6" name="Text Placeholder 5"/>
          <p:cNvSpPr>
            <a:spLocks noGrp="1"/>
          </p:cNvSpPr>
          <p:nvPr>
            <p:ph type="body" sz="quarter" idx="10"/>
          </p:nvPr>
        </p:nvSpPr>
        <p:spPr/>
        <p:txBody>
          <a:bodyPr/>
          <a:lstStyle/>
          <a:p>
            <a:r>
              <a:rPr lang="en-US" smtClean="0"/>
              <a:t>demo</a:t>
            </a:r>
            <a:endParaRPr lang="en-US" dirty="0"/>
          </a:p>
        </p:txBody>
      </p:sp>
    </p:spTree>
    <p:extLst>
      <p:ext uri="{BB962C8B-B14F-4D97-AF65-F5344CB8AC3E}">
        <p14:creationId xmlns:p14="http://schemas.microsoft.com/office/powerpoint/2010/main" val="23801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889124" y="1447800"/>
            <a:ext cx="4511675" cy="1833282"/>
          </a:xfrm>
        </p:spPr>
        <p:txBody>
          <a:bodyPr/>
          <a:lstStyle/>
          <a:p>
            <a:r>
              <a:rPr lang="en-US" dirty="0" smtClean="0"/>
              <a:t>MVC SPA template uses </a:t>
            </a:r>
            <a:r>
              <a:rPr lang="en-US" dirty="0" err="1" smtClean="0"/>
              <a:t>WebAPI</a:t>
            </a:r>
            <a:endParaRPr lang="en-CA" dirty="0"/>
          </a:p>
        </p:txBody>
      </p:sp>
      <p:sp>
        <p:nvSpPr>
          <p:cNvPr id="7" name="Subtitle 6"/>
          <p:cNvSpPr>
            <a:spLocks noGrp="1"/>
          </p:cNvSpPr>
          <p:nvPr>
            <p:ph type="subTitle" idx="1"/>
          </p:nvPr>
        </p:nvSpPr>
        <p:spPr/>
        <p:txBody>
          <a:bodyPr/>
          <a:lstStyle/>
          <a:p>
            <a:endParaRPr lang="en-CA"/>
          </a:p>
        </p:txBody>
      </p:sp>
      <p:sp>
        <p:nvSpPr>
          <p:cNvPr id="8" name="Text Placeholder 7"/>
          <p:cNvSpPr>
            <a:spLocks noGrp="1"/>
          </p:cNvSpPr>
          <p:nvPr>
            <p:ph type="body" sz="quarter" idx="10"/>
          </p:nvPr>
        </p:nvSpPr>
        <p:spPr/>
        <p:txBody>
          <a:bodyPr/>
          <a:lstStyle/>
          <a:p>
            <a:r>
              <a:rPr lang="en-US" dirty="0" smtClean="0"/>
              <a:t>Demo</a:t>
            </a:r>
            <a:endParaRPr lang="en-CA" dirty="0"/>
          </a:p>
        </p:txBody>
      </p:sp>
    </p:spTree>
    <p:extLst>
      <p:ext uri="{BB962C8B-B14F-4D97-AF65-F5344CB8AC3E}">
        <p14:creationId xmlns:p14="http://schemas.microsoft.com/office/powerpoint/2010/main" val="261088662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89413592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490"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ctrTitle"/>
          </p:nvPr>
        </p:nvSpPr>
        <p:spPr>
          <a:xfrm>
            <a:off x="519113" y="2234114"/>
            <a:ext cx="9893248" cy="1359196"/>
          </a:xfrm>
        </p:spPr>
        <p:txBody>
          <a:bodyPr/>
          <a:lstStyle/>
          <a:p>
            <a:r>
              <a:rPr lang="en-US" dirty="0" smtClean="0"/>
              <a:t>Building a Service Layer </a:t>
            </a:r>
            <a:br>
              <a:rPr lang="en-US" dirty="0" smtClean="0"/>
            </a:br>
            <a:r>
              <a:rPr lang="en-US" dirty="0" smtClean="0"/>
              <a:t>with ASP.NET Web API</a:t>
            </a:r>
            <a:endParaRPr lang="en-US" dirty="0"/>
          </a:p>
        </p:txBody>
      </p:sp>
      <p:sp>
        <p:nvSpPr>
          <p:cNvPr id="7" name="Text Placeholder 6"/>
          <p:cNvSpPr>
            <a:spLocks noGrp="1"/>
          </p:cNvSpPr>
          <p:nvPr>
            <p:ph type="body" sz="quarter" idx="11"/>
          </p:nvPr>
        </p:nvSpPr>
        <p:spPr>
          <a:xfrm>
            <a:off x="519113" y="5374341"/>
            <a:ext cx="5454333" cy="738664"/>
          </a:xfrm>
        </p:spPr>
        <p:txBody>
          <a:bodyPr/>
          <a:lstStyle/>
          <a:p>
            <a:r>
              <a:rPr lang="en-US" dirty="0" smtClean="0"/>
              <a:t>[Speaker]</a:t>
            </a:r>
          </a:p>
          <a:p>
            <a:r>
              <a:rPr lang="en-US" dirty="0" smtClean="0"/>
              <a:t>[Company]</a:t>
            </a:r>
            <a:endParaRPr lang="en-US" dirty="0"/>
          </a:p>
        </p:txBody>
      </p:sp>
    </p:spTree>
    <p:extLst>
      <p:ext uri="{BB962C8B-B14F-4D97-AF65-F5344CB8AC3E}">
        <p14:creationId xmlns:p14="http://schemas.microsoft.com/office/powerpoint/2010/main" val="57464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Windows Store Apps Talk to </a:t>
            </a:r>
            <a:r>
              <a:rPr lang="en-US" dirty="0" err="1" smtClean="0"/>
              <a:t>WebAPI</a:t>
            </a:r>
            <a:endParaRPr lang="en-CA" dirty="0"/>
          </a:p>
        </p:txBody>
      </p:sp>
      <p:sp>
        <p:nvSpPr>
          <p:cNvPr id="6" name="Subtitle 5"/>
          <p:cNvSpPr>
            <a:spLocks noGrp="1"/>
          </p:cNvSpPr>
          <p:nvPr>
            <p:ph type="subTitle" idx="1"/>
          </p:nvPr>
        </p:nvSpPr>
        <p:spPr/>
        <p:txBody>
          <a:bodyPr/>
          <a:lstStyle/>
          <a:p>
            <a:endParaRPr lang="en-CA"/>
          </a:p>
        </p:txBody>
      </p:sp>
      <p:sp>
        <p:nvSpPr>
          <p:cNvPr id="7" name="Text Placeholder 6"/>
          <p:cNvSpPr>
            <a:spLocks noGrp="1"/>
          </p:cNvSpPr>
          <p:nvPr>
            <p:ph type="body" sz="quarter" idx="10"/>
          </p:nvPr>
        </p:nvSpPr>
        <p:spPr/>
        <p:txBody>
          <a:bodyPr/>
          <a:lstStyle/>
          <a:p>
            <a:r>
              <a:rPr lang="en-US" dirty="0" smtClean="0"/>
              <a:t>Demo</a:t>
            </a:r>
            <a:endParaRPr lang="en-CA" dirty="0"/>
          </a:p>
        </p:txBody>
      </p:sp>
    </p:spTree>
    <p:extLst>
      <p:ext uri="{BB962C8B-B14F-4D97-AF65-F5344CB8AC3E}">
        <p14:creationId xmlns:p14="http://schemas.microsoft.com/office/powerpoint/2010/main" val="77120360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2126522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7449"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nvPr>
        </p:nvSpPr>
        <p:spPr/>
        <p:txBody>
          <a:bodyPr/>
          <a:lstStyle/>
          <a:p>
            <a:r>
              <a:rPr lang="en-US" smtClean="0"/>
              <a:t>Resources</a:t>
            </a:r>
            <a:endParaRPr lang="en-US" dirty="0"/>
          </a:p>
        </p:txBody>
      </p:sp>
      <p:sp>
        <p:nvSpPr>
          <p:cNvPr id="3" name="Text Placeholder 2"/>
          <p:cNvSpPr>
            <a:spLocks noGrp="1"/>
          </p:cNvSpPr>
          <p:nvPr>
            <p:ph type="body" sz="quarter" idx="10"/>
            <p:custDataLst>
              <p:tags r:id="rId3"/>
            </p:custDataLst>
          </p:nvPr>
        </p:nvSpPr>
        <p:spPr>
          <a:xfrm>
            <a:off x="519112" y="1141413"/>
            <a:ext cx="11149013" cy="2480679"/>
          </a:xfrm>
        </p:spPr>
        <p:txBody>
          <a:bodyPr/>
          <a:lstStyle/>
          <a:p>
            <a:pPr>
              <a:spcAft>
                <a:spcPts val="1200"/>
              </a:spcAft>
            </a:pPr>
            <a:r>
              <a:rPr lang="en-US" sz="4800" dirty="0">
                <a:ln w="3175">
                  <a:noFill/>
                </a:ln>
                <a:gradFill flip="none" rotWithShape="1">
                  <a:gsLst>
                    <a:gs pos="0">
                      <a:srgbClr val="595959"/>
                    </a:gs>
                    <a:gs pos="86000">
                      <a:srgbClr val="595959"/>
                    </a:gs>
                  </a:gsLst>
                  <a:lin ang="5400000" scaled="0"/>
                  <a:tileRect/>
                </a:gradFill>
                <a:cs typeface="Arial" charset="0"/>
              </a:rPr>
              <a:t>Feedback and questions </a:t>
            </a:r>
            <a:r>
              <a:rPr lang="en-US" sz="4400" dirty="0" smtClean="0"/>
              <a:t/>
            </a:r>
            <a:br>
              <a:rPr lang="en-US" sz="4400" dirty="0" smtClean="0"/>
            </a:br>
            <a:r>
              <a:rPr lang="en-US" sz="3600" dirty="0" smtClean="0">
                <a:latin typeface="+mn-lt"/>
                <a:hlinkClick r:id="rId7"/>
              </a:rPr>
              <a:t>http://forums.dev.windows.com</a:t>
            </a:r>
            <a:r>
              <a:rPr lang="en-US" sz="3600" dirty="0" smtClean="0">
                <a:latin typeface="+mn-lt"/>
              </a:rPr>
              <a:t> </a:t>
            </a:r>
            <a:endParaRPr lang="en-US" sz="4400" dirty="0"/>
          </a:p>
          <a:p>
            <a:pPr>
              <a:spcAft>
                <a:spcPts val="1200"/>
              </a:spcAft>
            </a:pPr>
            <a:r>
              <a:rPr lang="en-US" sz="4800" dirty="0">
                <a:ln w="3175">
                  <a:noFill/>
                </a:ln>
                <a:gradFill flip="none" rotWithShape="1">
                  <a:gsLst>
                    <a:gs pos="0">
                      <a:srgbClr val="595959"/>
                    </a:gs>
                    <a:gs pos="86000">
                      <a:srgbClr val="595959"/>
                    </a:gs>
                  </a:gsLst>
                  <a:lin ang="5400000" scaled="0"/>
                  <a:tileRect/>
                </a:gradFill>
                <a:cs typeface="Arial" charset="0"/>
              </a:rPr>
              <a:t>Session feedback</a:t>
            </a:r>
            <a:r>
              <a:rPr lang="en-US" sz="4400" dirty="0" smtClean="0"/>
              <a:t/>
            </a:r>
            <a:br>
              <a:rPr lang="en-US" sz="4400" dirty="0" smtClean="0"/>
            </a:br>
            <a:r>
              <a:rPr lang="en-US" sz="3600" dirty="0" smtClean="0">
                <a:latin typeface="+mn-lt"/>
                <a:hlinkClick r:id="rId8"/>
              </a:rPr>
              <a:t>http://bldw.in/SessionFeedback</a:t>
            </a:r>
            <a:r>
              <a:rPr lang="en-US" sz="3600" dirty="0" smtClean="0">
                <a:latin typeface="+mn-lt"/>
              </a:rPr>
              <a:t> </a:t>
            </a:r>
            <a:endParaRPr lang="en-US" sz="3600" dirty="0">
              <a:latin typeface="+mn-lt"/>
            </a:endParaRPr>
          </a:p>
        </p:txBody>
      </p:sp>
      <p:sp>
        <p:nvSpPr>
          <p:cNvPr id="8" name="Freeform 58"/>
          <p:cNvSpPr>
            <a:spLocks noEditPoints="1"/>
          </p:cNvSpPr>
          <p:nvPr/>
        </p:nvSpPr>
        <p:spPr bwMode="black">
          <a:xfrm>
            <a:off x="7196409" y="1141413"/>
            <a:ext cx="3689695" cy="3954680"/>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chemeClr val="tx1">
              <a:lumMod val="10000"/>
              <a:lumOff val="90000"/>
            </a:schemeClr>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687524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8594612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470"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184708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p:cNvSpPr/>
          <p:nvPr/>
        </p:nvSpPr>
        <p:spPr bwMode="auto">
          <a:xfrm>
            <a:off x="519112" y="6363586"/>
            <a:ext cx="1766888" cy="20733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noAutofit/>
          </a:bodyPr>
          <a:lstStyle/>
          <a:p>
            <a:r>
              <a:rPr lang="en-US" dirty="0" smtClean="0"/>
              <a:t>Web API is a part of ASP.NET</a:t>
            </a:r>
            <a:endParaRPr lang="en-US" dirty="0"/>
          </a:p>
        </p:txBody>
      </p:sp>
      <p:sp>
        <p:nvSpPr>
          <p:cNvPr id="4" name="Rectangle 3"/>
          <p:cNvSpPr/>
          <p:nvPr/>
        </p:nvSpPr>
        <p:spPr bwMode="auto">
          <a:xfrm>
            <a:off x="879902" y="4527299"/>
            <a:ext cx="8935748" cy="200400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5" name="Rectangle 4"/>
          <p:cNvSpPr/>
          <p:nvPr/>
        </p:nvSpPr>
        <p:spPr bwMode="auto">
          <a:xfrm>
            <a:off x="3898929" y="576330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Caching</a:t>
            </a:r>
          </a:p>
        </p:txBody>
      </p:sp>
      <p:sp>
        <p:nvSpPr>
          <p:cNvPr id="6" name="Rectangle 5"/>
          <p:cNvSpPr/>
          <p:nvPr/>
        </p:nvSpPr>
        <p:spPr bwMode="auto">
          <a:xfrm>
            <a:off x="948136" y="523207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Modules</a:t>
            </a:r>
          </a:p>
        </p:txBody>
      </p:sp>
      <p:sp>
        <p:nvSpPr>
          <p:cNvPr id="7" name="Rectangle 6"/>
          <p:cNvSpPr/>
          <p:nvPr/>
        </p:nvSpPr>
        <p:spPr bwMode="auto">
          <a:xfrm>
            <a:off x="3911208" y="523207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Handlers</a:t>
            </a:r>
          </a:p>
        </p:txBody>
      </p:sp>
      <p:sp>
        <p:nvSpPr>
          <p:cNvPr id="8" name="Rectangle 7"/>
          <p:cNvSpPr/>
          <p:nvPr/>
        </p:nvSpPr>
        <p:spPr bwMode="auto">
          <a:xfrm>
            <a:off x="948136" y="578071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Intrinsics</a:t>
            </a:r>
          </a:p>
        </p:txBody>
      </p:sp>
      <p:sp>
        <p:nvSpPr>
          <p:cNvPr id="14" name="Rectangle 13"/>
          <p:cNvSpPr/>
          <p:nvPr/>
        </p:nvSpPr>
        <p:spPr bwMode="auto">
          <a:xfrm>
            <a:off x="6838093" y="521466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Membership</a:t>
            </a:r>
          </a:p>
        </p:txBody>
      </p:sp>
      <p:sp>
        <p:nvSpPr>
          <p:cNvPr id="16" name="Rectangle 15"/>
          <p:cNvSpPr/>
          <p:nvPr/>
        </p:nvSpPr>
        <p:spPr bwMode="auto">
          <a:xfrm>
            <a:off x="6838093" y="576330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Etc.</a:t>
            </a:r>
          </a:p>
        </p:txBody>
      </p:sp>
      <p:sp>
        <p:nvSpPr>
          <p:cNvPr id="17" name="TextBox 28"/>
          <p:cNvSpPr txBox="1"/>
          <p:nvPr/>
        </p:nvSpPr>
        <p:spPr>
          <a:xfrm>
            <a:off x="574570" y="4528923"/>
            <a:ext cx="8130153" cy="553998"/>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3000" dirty="0" smtClean="0">
                <a:solidFill>
                  <a:schemeClr val="bg1">
                    <a:alpha val="99000"/>
                  </a:schemeClr>
                </a:solidFill>
              </a:rPr>
              <a:t>ASP.NET Core</a:t>
            </a:r>
            <a:endParaRPr lang="en-US" sz="3000" dirty="0">
              <a:solidFill>
                <a:schemeClr val="bg1">
                  <a:alpha val="99000"/>
                </a:schemeClr>
              </a:solidFill>
            </a:endParaRPr>
          </a:p>
        </p:txBody>
      </p:sp>
      <p:sp>
        <p:nvSpPr>
          <p:cNvPr id="23" name="Rectangle 22"/>
          <p:cNvSpPr/>
          <p:nvPr/>
        </p:nvSpPr>
        <p:spPr>
          <a:xfrm>
            <a:off x="8263156" y="3456263"/>
            <a:ext cx="3058968" cy="97906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MVC</a:t>
            </a:r>
            <a:endParaRPr lang="en-US" dirty="0">
              <a:gradFill>
                <a:gsLst>
                  <a:gs pos="0">
                    <a:srgbClr val="FFFFFF"/>
                  </a:gs>
                  <a:gs pos="100000">
                    <a:srgbClr val="FFFFFF"/>
                  </a:gs>
                </a:gsLst>
                <a:lin ang="5400000" scaled="0"/>
              </a:gradFill>
            </a:endParaRPr>
          </a:p>
        </p:txBody>
      </p:sp>
      <p:sp>
        <p:nvSpPr>
          <p:cNvPr id="24" name="Rectangle 23"/>
          <p:cNvSpPr/>
          <p:nvPr/>
        </p:nvSpPr>
        <p:spPr>
          <a:xfrm>
            <a:off x="5075339" y="3449433"/>
            <a:ext cx="3114838" cy="9858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Web Pages</a:t>
            </a:r>
            <a:endParaRPr lang="en-US" dirty="0">
              <a:gradFill>
                <a:gsLst>
                  <a:gs pos="0">
                    <a:srgbClr val="FFFFFF"/>
                  </a:gs>
                  <a:gs pos="100000">
                    <a:srgbClr val="FFFFFF"/>
                  </a:gs>
                </a:gsLst>
                <a:lin ang="5400000" scaled="0"/>
              </a:gradFill>
            </a:endParaRPr>
          </a:p>
        </p:txBody>
      </p:sp>
      <p:sp>
        <p:nvSpPr>
          <p:cNvPr id="28" name="Rectangle 27"/>
          <p:cNvSpPr/>
          <p:nvPr/>
        </p:nvSpPr>
        <p:spPr>
          <a:xfrm>
            <a:off x="879902" y="2659310"/>
            <a:ext cx="4124455" cy="176840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Web Forms</a:t>
            </a:r>
            <a:endParaRPr lang="en-US" dirty="0">
              <a:gradFill>
                <a:gsLst>
                  <a:gs pos="0">
                    <a:srgbClr val="FFFFFF"/>
                  </a:gs>
                  <a:gs pos="100000">
                    <a:srgbClr val="FFFFFF"/>
                  </a:gs>
                </a:gsLst>
                <a:lin ang="5400000" scaled="0"/>
              </a:gradFill>
            </a:endParaRPr>
          </a:p>
        </p:txBody>
      </p:sp>
      <p:sp>
        <p:nvSpPr>
          <p:cNvPr id="29" name="Rectangle 28"/>
          <p:cNvSpPr/>
          <p:nvPr/>
        </p:nvSpPr>
        <p:spPr>
          <a:xfrm>
            <a:off x="5075339" y="2659310"/>
            <a:ext cx="4740311" cy="70967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Razor View Engine</a:t>
            </a:r>
          </a:p>
        </p:txBody>
      </p:sp>
      <p:sp>
        <p:nvSpPr>
          <p:cNvPr id="38" name="Rectangle 37"/>
          <p:cNvSpPr/>
          <p:nvPr/>
        </p:nvSpPr>
        <p:spPr bwMode="auto">
          <a:xfrm>
            <a:off x="8414918" y="3881611"/>
            <a:ext cx="1400732" cy="45549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gradFill>
                  <a:gsLst>
                    <a:gs pos="0">
                      <a:srgbClr val="FFFFFF"/>
                    </a:gs>
                    <a:gs pos="100000">
                      <a:srgbClr val="FFFFFF"/>
                    </a:gs>
                  </a:gsLst>
                  <a:lin ang="5400000" scaled="0"/>
                </a:gradFill>
              </a:rPr>
              <a:t>MVC 4</a:t>
            </a:r>
            <a:endParaRPr lang="en-US" sz="2000" dirty="0">
              <a:gradFill>
                <a:gsLst>
                  <a:gs pos="0">
                    <a:srgbClr val="FFFFFF"/>
                  </a:gs>
                  <a:gs pos="100000">
                    <a:srgbClr val="FFFFFF"/>
                  </a:gs>
                </a:gsLst>
                <a:lin ang="5400000" scaled="0"/>
              </a:gradFill>
            </a:endParaRPr>
          </a:p>
        </p:txBody>
      </p:sp>
      <p:sp>
        <p:nvSpPr>
          <p:cNvPr id="40" name="Rectangle 39"/>
          <p:cNvSpPr/>
          <p:nvPr/>
        </p:nvSpPr>
        <p:spPr>
          <a:xfrm>
            <a:off x="879902" y="1703024"/>
            <a:ext cx="8912738" cy="87948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HTML</a:t>
            </a:r>
            <a:endParaRPr lang="en-US" dirty="0">
              <a:gradFill>
                <a:gsLst>
                  <a:gs pos="0">
                    <a:srgbClr val="FFFFFF"/>
                  </a:gs>
                  <a:gs pos="100000">
                    <a:srgbClr val="FFFFFF"/>
                  </a:gs>
                </a:gsLst>
                <a:lin ang="5400000" scaled="0"/>
              </a:gradFill>
            </a:endParaRPr>
          </a:p>
        </p:txBody>
      </p:sp>
      <p:sp>
        <p:nvSpPr>
          <p:cNvPr id="35" name="Rectangle 34"/>
          <p:cNvSpPr/>
          <p:nvPr/>
        </p:nvSpPr>
        <p:spPr>
          <a:xfrm>
            <a:off x="9899010" y="4536821"/>
            <a:ext cx="1423114" cy="199610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Self Host</a:t>
            </a:r>
            <a:endParaRPr lang="en-US" dirty="0">
              <a:gradFill>
                <a:gsLst>
                  <a:gs pos="0">
                    <a:srgbClr val="FFFFFF"/>
                  </a:gs>
                  <a:gs pos="100000">
                    <a:srgbClr val="FFFFFF"/>
                  </a:gs>
                </a:gsLst>
                <a:lin ang="5400000" scaled="0"/>
              </a:gradFill>
            </a:endParaRPr>
          </a:p>
        </p:txBody>
      </p:sp>
      <p:sp>
        <p:nvSpPr>
          <p:cNvPr id="37" name="Rectangle 36"/>
          <p:cNvSpPr/>
          <p:nvPr/>
        </p:nvSpPr>
        <p:spPr bwMode="auto">
          <a:xfrm>
            <a:off x="9899010" y="3881611"/>
            <a:ext cx="1357301" cy="45549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gradFill>
                  <a:gsLst>
                    <a:gs pos="0">
                      <a:srgbClr val="FFFFFF"/>
                    </a:gs>
                    <a:gs pos="100000">
                      <a:srgbClr val="FFFFFF"/>
                    </a:gs>
                  </a:gsLst>
                  <a:lin ang="5400000" scaled="0"/>
                </a:gradFill>
              </a:rPr>
              <a:t>Web API</a:t>
            </a:r>
            <a:endParaRPr lang="en-US" sz="2000" dirty="0">
              <a:gradFill>
                <a:gsLst>
                  <a:gs pos="0">
                    <a:srgbClr val="FFFFFF"/>
                  </a:gs>
                  <a:gs pos="100000">
                    <a:srgbClr val="FFFFFF"/>
                  </a:gs>
                </a:gsLst>
                <a:lin ang="5400000" scaled="0"/>
              </a:gradFill>
            </a:endParaRPr>
          </a:p>
        </p:txBody>
      </p:sp>
      <p:sp>
        <p:nvSpPr>
          <p:cNvPr id="41" name="Rectangle 40"/>
          <p:cNvSpPr/>
          <p:nvPr/>
        </p:nvSpPr>
        <p:spPr>
          <a:xfrm>
            <a:off x="9899009" y="2659310"/>
            <a:ext cx="1423115" cy="7219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Code</a:t>
            </a:r>
            <a:endParaRPr lang="en-US" dirty="0">
              <a:gradFill>
                <a:gsLst>
                  <a:gs pos="0">
                    <a:srgbClr val="FFFFFF"/>
                  </a:gs>
                  <a:gs pos="100000">
                    <a:srgbClr val="FFFFFF"/>
                  </a:gs>
                </a:gsLst>
                <a:lin ang="5400000" scaled="0"/>
              </a:gradFill>
            </a:endParaRPr>
          </a:p>
        </p:txBody>
      </p:sp>
      <p:sp>
        <p:nvSpPr>
          <p:cNvPr id="42" name="Rectangle 41"/>
          <p:cNvSpPr/>
          <p:nvPr/>
        </p:nvSpPr>
        <p:spPr>
          <a:xfrm>
            <a:off x="9889114" y="2170626"/>
            <a:ext cx="1423115" cy="4087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JSON</a:t>
            </a:r>
            <a:endParaRPr lang="en-US" dirty="0">
              <a:gradFill>
                <a:gsLst>
                  <a:gs pos="0">
                    <a:srgbClr val="FFFFFF"/>
                  </a:gs>
                  <a:gs pos="100000">
                    <a:srgbClr val="FFFFFF"/>
                  </a:gs>
                </a:gsLst>
                <a:lin ang="5400000" scaled="0"/>
              </a:gradFill>
            </a:endParaRPr>
          </a:p>
        </p:txBody>
      </p:sp>
      <p:sp>
        <p:nvSpPr>
          <p:cNvPr id="44" name="Rectangle 43"/>
          <p:cNvSpPr/>
          <p:nvPr/>
        </p:nvSpPr>
        <p:spPr>
          <a:xfrm>
            <a:off x="9899008" y="1703024"/>
            <a:ext cx="1423115" cy="4087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XML</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823434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Comparison of WCF &amp; ASP.NET Web API</a:t>
            </a:r>
            <a:endParaRPr lang="en-US" dirty="0"/>
          </a:p>
        </p:txBody>
      </p:sp>
      <p:graphicFrame>
        <p:nvGraphicFramePr>
          <p:cNvPr id="9" name="Diagram 8"/>
          <p:cNvGraphicFramePr/>
          <p:nvPr>
            <p:extLst/>
          </p:nvPr>
        </p:nvGraphicFramePr>
        <p:xfrm>
          <a:off x="2031471" y="1268360"/>
          <a:ext cx="8125883" cy="48692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9599207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790773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55"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custDataLst>
              <p:tags r:id="rId3"/>
            </p:custDataLst>
          </p:nvPr>
        </p:nvSpPr>
        <p:spPr/>
        <p:txBody>
          <a:bodyPr/>
          <a:lstStyle/>
          <a:p>
            <a:r>
              <a:rPr lang="en-US" smtClean="0"/>
              <a:t>Agenda </a:t>
            </a:r>
            <a:endParaRPr lang="en-US" dirty="0"/>
          </a:p>
        </p:txBody>
      </p:sp>
      <p:sp>
        <p:nvSpPr>
          <p:cNvPr id="6" name="Content Placeholder 5"/>
          <p:cNvSpPr>
            <a:spLocks noGrp="1"/>
          </p:cNvSpPr>
          <p:nvPr>
            <p:ph type="body" sz="quarter" idx="11"/>
            <p:custDataLst>
              <p:tags r:id="rId4"/>
            </p:custDataLst>
          </p:nvPr>
        </p:nvSpPr>
        <p:spPr>
          <a:xfrm>
            <a:off x="3261360" y="2171588"/>
            <a:ext cx="8717280" cy="3490186"/>
          </a:xfrm>
        </p:spPr>
        <p:txBody>
          <a:bodyPr/>
          <a:lstStyle/>
          <a:p>
            <a:r>
              <a:rPr lang="en-US" sz="4200" dirty="0" smtClean="0"/>
              <a:t>How does ASP.NET Web API fit in?</a:t>
            </a:r>
          </a:p>
          <a:p>
            <a:r>
              <a:rPr lang="en-US" sz="4200" dirty="0" smtClean="0"/>
              <a:t>Introduction to Web API</a:t>
            </a:r>
          </a:p>
          <a:p>
            <a:r>
              <a:rPr lang="en-US" sz="4200" dirty="0" smtClean="0"/>
              <a:t>Consuming Web API from jQuery</a:t>
            </a:r>
          </a:p>
          <a:p>
            <a:r>
              <a:rPr lang="en-US" sz="4200" dirty="0" smtClean="0"/>
              <a:t>Consuming Web API from Windows 8</a:t>
            </a:r>
            <a:endParaRPr lang="en-US" sz="4200" dirty="0"/>
          </a:p>
        </p:txBody>
      </p:sp>
    </p:spTree>
    <p:extLst>
      <p:ext uri="{BB962C8B-B14F-4D97-AF65-F5344CB8AC3E}">
        <p14:creationId xmlns:p14="http://schemas.microsoft.com/office/powerpoint/2010/main" val="6210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519112" y="6363586"/>
            <a:ext cx="1766888" cy="20733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noAutofit/>
          </a:bodyPr>
          <a:lstStyle/>
          <a:p>
            <a:r>
              <a:rPr lang="en-US" dirty="0" smtClean="0"/>
              <a:t>Web API is a part of ASP.NET</a:t>
            </a:r>
            <a:endParaRPr lang="en-US" dirty="0"/>
          </a:p>
        </p:txBody>
      </p:sp>
      <p:sp>
        <p:nvSpPr>
          <p:cNvPr id="4" name="Rectangle 3"/>
          <p:cNvSpPr/>
          <p:nvPr/>
        </p:nvSpPr>
        <p:spPr bwMode="auto">
          <a:xfrm>
            <a:off x="879902" y="4527299"/>
            <a:ext cx="8935748" cy="200400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5" name="Rectangle 4"/>
          <p:cNvSpPr/>
          <p:nvPr/>
        </p:nvSpPr>
        <p:spPr bwMode="auto">
          <a:xfrm>
            <a:off x="3898929" y="576330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Caching</a:t>
            </a:r>
          </a:p>
        </p:txBody>
      </p:sp>
      <p:sp>
        <p:nvSpPr>
          <p:cNvPr id="6" name="Rectangle 5"/>
          <p:cNvSpPr/>
          <p:nvPr/>
        </p:nvSpPr>
        <p:spPr bwMode="auto">
          <a:xfrm>
            <a:off x="948136" y="523207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Modules</a:t>
            </a:r>
          </a:p>
        </p:txBody>
      </p:sp>
      <p:sp>
        <p:nvSpPr>
          <p:cNvPr id="7" name="Rectangle 6"/>
          <p:cNvSpPr/>
          <p:nvPr/>
        </p:nvSpPr>
        <p:spPr bwMode="auto">
          <a:xfrm>
            <a:off x="3911208" y="523207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Handlers</a:t>
            </a:r>
          </a:p>
        </p:txBody>
      </p:sp>
      <p:sp>
        <p:nvSpPr>
          <p:cNvPr id="8" name="Rectangle 7"/>
          <p:cNvSpPr/>
          <p:nvPr/>
        </p:nvSpPr>
        <p:spPr bwMode="auto">
          <a:xfrm>
            <a:off x="948136" y="578071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Intrinsics</a:t>
            </a:r>
          </a:p>
        </p:txBody>
      </p:sp>
      <p:sp>
        <p:nvSpPr>
          <p:cNvPr id="14" name="Rectangle 13"/>
          <p:cNvSpPr/>
          <p:nvPr/>
        </p:nvSpPr>
        <p:spPr bwMode="auto">
          <a:xfrm>
            <a:off x="6838093" y="521466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Membership</a:t>
            </a:r>
          </a:p>
        </p:txBody>
      </p:sp>
      <p:sp>
        <p:nvSpPr>
          <p:cNvPr id="16" name="Rectangle 15"/>
          <p:cNvSpPr/>
          <p:nvPr/>
        </p:nvSpPr>
        <p:spPr bwMode="auto">
          <a:xfrm>
            <a:off x="6838093" y="576330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Etc.</a:t>
            </a:r>
          </a:p>
        </p:txBody>
      </p:sp>
      <p:sp>
        <p:nvSpPr>
          <p:cNvPr id="17" name="TextBox 28"/>
          <p:cNvSpPr txBox="1"/>
          <p:nvPr/>
        </p:nvSpPr>
        <p:spPr>
          <a:xfrm>
            <a:off x="574570" y="4528923"/>
            <a:ext cx="8130153" cy="553998"/>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3000" dirty="0" smtClean="0">
                <a:solidFill>
                  <a:schemeClr val="bg1">
                    <a:alpha val="99000"/>
                  </a:schemeClr>
                </a:solidFill>
              </a:rPr>
              <a:t>ASP.NET Core</a:t>
            </a:r>
            <a:endParaRPr lang="en-US" sz="3000" dirty="0">
              <a:solidFill>
                <a:schemeClr val="bg1">
                  <a:alpha val="99000"/>
                </a:schemeClr>
              </a:solidFill>
            </a:endParaRPr>
          </a:p>
        </p:txBody>
      </p:sp>
      <p:sp>
        <p:nvSpPr>
          <p:cNvPr id="23" name="Rectangle 22"/>
          <p:cNvSpPr/>
          <p:nvPr/>
        </p:nvSpPr>
        <p:spPr>
          <a:xfrm>
            <a:off x="8263156" y="3456263"/>
            <a:ext cx="3058968" cy="97906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MVC</a:t>
            </a:r>
            <a:endParaRPr lang="en-US" dirty="0">
              <a:gradFill>
                <a:gsLst>
                  <a:gs pos="0">
                    <a:srgbClr val="FFFFFF"/>
                  </a:gs>
                  <a:gs pos="100000">
                    <a:srgbClr val="FFFFFF"/>
                  </a:gs>
                </a:gsLst>
                <a:lin ang="5400000" scaled="0"/>
              </a:gradFill>
            </a:endParaRPr>
          </a:p>
        </p:txBody>
      </p:sp>
      <p:sp>
        <p:nvSpPr>
          <p:cNvPr id="24" name="Rectangle 23"/>
          <p:cNvSpPr/>
          <p:nvPr/>
        </p:nvSpPr>
        <p:spPr>
          <a:xfrm>
            <a:off x="5075339" y="3449433"/>
            <a:ext cx="3114838" cy="9858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Web Pages</a:t>
            </a:r>
            <a:endParaRPr lang="en-US" dirty="0">
              <a:gradFill>
                <a:gsLst>
                  <a:gs pos="0">
                    <a:srgbClr val="FFFFFF"/>
                  </a:gs>
                  <a:gs pos="100000">
                    <a:srgbClr val="FFFFFF"/>
                  </a:gs>
                </a:gsLst>
                <a:lin ang="5400000" scaled="0"/>
              </a:gradFill>
            </a:endParaRPr>
          </a:p>
        </p:txBody>
      </p:sp>
      <p:sp>
        <p:nvSpPr>
          <p:cNvPr id="28" name="Rectangle 27"/>
          <p:cNvSpPr/>
          <p:nvPr/>
        </p:nvSpPr>
        <p:spPr>
          <a:xfrm>
            <a:off x="879902" y="2659310"/>
            <a:ext cx="4124455" cy="176840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Web Forms</a:t>
            </a:r>
            <a:endParaRPr lang="en-US" dirty="0">
              <a:gradFill>
                <a:gsLst>
                  <a:gs pos="0">
                    <a:srgbClr val="FFFFFF"/>
                  </a:gs>
                  <a:gs pos="100000">
                    <a:srgbClr val="FFFFFF"/>
                  </a:gs>
                </a:gsLst>
                <a:lin ang="5400000" scaled="0"/>
              </a:gradFill>
            </a:endParaRPr>
          </a:p>
        </p:txBody>
      </p:sp>
      <p:sp>
        <p:nvSpPr>
          <p:cNvPr id="29" name="Rectangle 28"/>
          <p:cNvSpPr/>
          <p:nvPr/>
        </p:nvSpPr>
        <p:spPr>
          <a:xfrm>
            <a:off x="5075339" y="2659310"/>
            <a:ext cx="4740311" cy="70967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Razor View Engine</a:t>
            </a:r>
          </a:p>
        </p:txBody>
      </p:sp>
      <p:sp>
        <p:nvSpPr>
          <p:cNvPr id="38" name="Rectangle 37"/>
          <p:cNvSpPr/>
          <p:nvPr/>
        </p:nvSpPr>
        <p:spPr bwMode="auto">
          <a:xfrm>
            <a:off x="8414918" y="3881611"/>
            <a:ext cx="1400732" cy="45549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gradFill>
                  <a:gsLst>
                    <a:gs pos="0">
                      <a:srgbClr val="FFFFFF"/>
                    </a:gs>
                    <a:gs pos="100000">
                      <a:srgbClr val="FFFFFF"/>
                    </a:gs>
                  </a:gsLst>
                  <a:lin ang="5400000" scaled="0"/>
                </a:gradFill>
              </a:rPr>
              <a:t>MVC 4</a:t>
            </a:r>
            <a:endParaRPr lang="en-US" sz="2000" dirty="0">
              <a:gradFill>
                <a:gsLst>
                  <a:gs pos="0">
                    <a:srgbClr val="FFFFFF"/>
                  </a:gs>
                  <a:gs pos="100000">
                    <a:srgbClr val="FFFFFF"/>
                  </a:gs>
                </a:gsLst>
                <a:lin ang="5400000" scaled="0"/>
              </a:gradFill>
            </a:endParaRPr>
          </a:p>
        </p:txBody>
      </p:sp>
      <p:sp>
        <p:nvSpPr>
          <p:cNvPr id="40" name="Rectangle 39"/>
          <p:cNvSpPr/>
          <p:nvPr/>
        </p:nvSpPr>
        <p:spPr>
          <a:xfrm>
            <a:off x="879902" y="1703024"/>
            <a:ext cx="8912738" cy="87948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HTML</a:t>
            </a:r>
            <a:endParaRPr lang="en-US" dirty="0">
              <a:gradFill>
                <a:gsLst>
                  <a:gs pos="0">
                    <a:srgbClr val="FFFFFF"/>
                  </a:gs>
                  <a:gs pos="100000">
                    <a:srgbClr val="FFFFFF"/>
                  </a:gs>
                </a:gsLst>
                <a:lin ang="5400000" scaled="0"/>
              </a:gradFill>
            </a:endParaRPr>
          </a:p>
        </p:txBody>
      </p:sp>
      <p:grpSp>
        <p:nvGrpSpPr>
          <p:cNvPr id="2" name="Group 1"/>
          <p:cNvGrpSpPr/>
          <p:nvPr/>
        </p:nvGrpSpPr>
        <p:grpSpPr>
          <a:xfrm>
            <a:off x="9889114" y="1703024"/>
            <a:ext cx="1433010" cy="2634084"/>
            <a:chOff x="9889114" y="1703024"/>
            <a:chExt cx="1433010" cy="2634084"/>
          </a:xfrm>
        </p:grpSpPr>
        <p:sp>
          <p:nvSpPr>
            <p:cNvPr id="37" name="Rectangle 36"/>
            <p:cNvSpPr/>
            <p:nvPr/>
          </p:nvSpPr>
          <p:spPr bwMode="auto">
            <a:xfrm>
              <a:off x="9899010" y="3881611"/>
              <a:ext cx="1357301" cy="45549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gradFill>
                    <a:gsLst>
                      <a:gs pos="0">
                        <a:srgbClr val="FFFFFF"/>
                      </a:gs>
                      <a:gs pos="100000">
                        <a:srgbClr val="FFFFFF"/>
                      </a:gs>
                    </a:gsLst>
                    <a:lin ang="5400000" scaled="0"/>
                  </a:gradFill>
                </a:rPr>
                <a:t>Web API</a:t>
              </a:r>
              <a:endParaRPr lang="en-US" sz="2000" dirty="0">
                <a:gradFill>
                  <a:gsLst>
                    <a:gs pos="0">
                      <a:srgbClr val="FFFFFF"/>
                    </a:gs>
                    <a:gs pos="100000">
                      <a:srgbClr val="FFFFFF"/>
                    </a:gs>
                  </a:gsLst>
                  <a:lin ang="5400000" scaled="0"/>
                </a:gradFill>
              </a:endParaRPr>
            </a:p>
          </p:txBody>
        </p:sp>
        <p:sp>
          <p:nvSpPr>
            <p:cNvPr id="41" name="Rectangle 40"/>
            <p:cNvSpPr/>
            <p:nvPr/>
          </p:nvSpPr>
          <p:spPr>
            <a:xfrm>
              <a:off x="9899009" y="2659310"/>
              <a:ext cx="1423115" cy="7219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Code</a:t>
              </a:r>
              <a:endParaRPr lang="en-US" dirty="0">
                <a:gradFill>
                  <a:gsLst>
                    <a:gs pos="0">
                      <a:srgbClr val="FFFFFF"/>
                    </a:gs>
                    <a:gs pos="100000">
                      <a:srgbClr val="FFFFFF"/>
                    </a:gs>
                  </a:gsLst>
                  <a:lin ang="5400000" scaled="0"/>
                </a:gradFill>
              </a:endParaRPr>
            </a:p>
          </p:txBody>
        </p:sp>
        <p:sp>
          <p:nvSpPr>
            <p:cNvPr id="42" name="Rectangle 41"/>
            <p:cNvSpPr/>
            <p:nvPr/>
          </p:nvSpPr>
          <p:spPr>
            <a:xfrm>
              <a:off x="9889114" y="2170626"/>
              <a:ext cx="1423115" cy="4087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JSON</a:t>
              </a:r>
              <a:endParaRPr lang="en-US" dirty="0">
                <a:gradFill>
                  <a:gsLst>
                    <a:gs pos="0">
                      <a:srgbClr val="FFFFFF"/>
                    </a:gs>
                    <a:gs pos="100000">
                      <a:srgbClr val="FFFFFF"/>
                    </a:gs>
                  </a:gsLst>
                  <a:lin ang="5400000" scaled="0"/>
                </a:gradFill>
              </a:endParaRPr>
            </a:p>
          </p:txBody>
        </p:sp>
        <p:sp>
          <p:nvSpPr>
            <p:cNvPr id="44" name="Rectangle 43"/>
            <p:cNvSpPr/>
            <p:nvPr/>
          </p:nvSpPr>
          <p:spPr>
            <a:xfrm>
              <a:off x="9899008" y="1703024"/>
              <a:ext cx="1423115" cy="4087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XML</a:t>
              </a:r>
              <a:endParaRPr lang="en-US"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0788532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11709680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147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7" name="Text Placeholder 6"/>
          <p:cNvSpPr>
            <a:spLocks noGrp="1"/>
          </p:cNvSpPr>
          <p:nvPr>
            <p:ph type="body" sz="quarter" idx="10"/>
          </p:nvPr>
        </p:nvSpPr>
        <p:spPr/>
        <p:txBody>
          <a:bodyPr/>
          <a:lstStyle/>
          <a:p>
            <a:r>
              <a:rPr lang="en-US" dirty="0" smtClean="0"/>
              <a:t>Where Can </a:t>
            </a:r>
            <a:br>
              <a:rPr lang="en-US" dirty="0" smtClean="0"/>
            </a:br>
            <a:r>
              <a:rPr lang="en-US" dirty="0" smtClean="0"/>
              <a:t>You Get Web API?</a:t>
            </a:r>
            <a:endParaRPr lang="en-US" dirty="0"/>
          </a:p>
        </p:txBody>
      </p:sp>
      <p:grpSp>
        <p:nvGrpSpPr>
          <p:cNvPr id="16" name="Group 15"/>
          <p:cNvGrpSpPr/>
          <p:nvPr/>
        </p:nvGrpSpPr>
        <p:grpSpPr>
          <a:xfrm>
            <a:off x="8170082" y="839952"/>
            <a:ext cx="3176307" cy="3905469"/>
            <a:chOff x="7788166" y="839952"/>
            <a:chExt cx="3176307" cy="3905469"/>
          </a:xfrm>
        </p:grpSpPr>
        <p:sp>
          <p:nvSpPr>
            <p:cNvPr id="17" name="Trapezoid 16"/>
            <p:cNvSpPr/>
            <p:nvPr/>
          </p:nvSpPr>
          <p:spPr bwMode="black">
            <a:xfrm>
              <a:off x="7788166" y="4025813"/>
              <a:ext cx="3176307" cy="719608"/>
            </a:xfrm>
            <a:prstGeom prst="trapezoid">
              <a:avLst/>
            </a:prstGeom>
            <a:noFill/>
            <a:ln w="25400" cap="sq" cmpd="sng" algn="ctr">
              <a:solidFill>
                <a:srgbClr val="FFFFFF">
                  <a:alpha val="30000"/>
                </a:srgbClr>
              </a:solidFill>
              <a:prstDash val="solid"/>
              <a:miter lim="800000"/>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822781" fontAlgn="base">
                <a:spcBef>
                  <a:spcPct val="0"/>
                </a:spcBef>
                <a:spcAft>
                  <a:spcPct val="0"/>
                </a:spcAft>
                <a:defRPr/>
              </a:pPr>
              <a:endParaRPr lang="en-US" kern="0" spc="-135" dirty="0">
                <a:gradFill>
                  <a:gsLst>
                    <a:gs pos="0">
                      <a:srgbClr val="FFFFFF"/>
                    </a:gs>
                    <a:gs pos="100000">
                      <a:srgbClr val="FFFFFF"/>
                    </a:gs>
                  </a:gsLst>
                  <a:lin ang="5400000" scaled="0"/>
                </a:gradFill>
                <a:latin typeface="Segoe Light" pitchFamily="34" charset="0"/>
              </a:endParaRPr>
            </a:p>
          </p:txBody>
        </p:sp>
        <p:sp>
          <p:nvSpPr>
            <p:cNvPr id="18" name="Freeform 6"/>
            <p:cNvSpPr>
              <a:spLocks/>
            </p:cNvSpPr>
            <p:nvPr/>
          </p:nvSpPr>
          <p:spPr bwMode="black">
            <a:xfrm>
              <a:off x="8414040" y="839952"/>
              <a:ext cx="1908911" cy="3173957"/>
            </a:xfrm>
            <a:custGeom>
              <a:avLst/>
              <a:gdLst/>
              <a:ahLst/>
              <a:cxnLst/>
              <a:rect l="l" t="t" r="r" b="b"/>
              <a:pathLst>
                <a:path w="1908911" h="3173957">
                  <a:moveTo>
                    <a:pt x="957345" y="542283"/>
                  </a:moveTo>
                  <a:cubicBezTo>
                    <a:pt x="788835" y="542283"/>
                    <a:pt x="652229" y="678854"/>
                    <a:pt x="652229" y="847320"/>
                  </a:cubicBezTo>
                  <a:cubicBezTo>
                    <a:pt x="652229" y="1015785"/>
                    <a:pt x="788835" y="1152357"/>
                    <a:pt x="957345" y="1152357"/>
                  </a:cubicBezTo>
                  <a:cubicBezTo>
                    <a:pt x="1125855" y="1152357"/>
                    <a:pt x="1262462" y="1015785"/>
                    <a:pt x="1262462" y="847320"/>
                  </a:cubicBezTo>
                  <a:cubicBezTo>
                    <a:pt x="1262462" y="678854"/>
                    <a:pt x="1125855" y="542283"/>
                    <a:pt x="957345" y="542283"/>
                  </a:cubicBezTo>
                  <a:close/>
                  <a:moveTo>
                    <a:pt x="952588" y="0"/>
                  </a:moveTo>
                  <a:cubicBezTo>
                    <a:pt x="1479314" y="0"/>
                    <a:pt x="1908911" y="427300"/>
                    <a:pt x="1908911" y="955801"/>
                  </a:cubicBezTo>
                  <a:cubicBezTo>
                    <a:pt x="1908911" y="967046"/>
                    <a:pt x="1908911" y="978291"/>
                    <a:pt x="1908911" y="989536"/>
                  </a:cubicBezTo>
                  <a:cubicBezTo>
                    <a:pt x="1908911" y="1053257"/>
                    <a:pt x="1901439" y="1120727"/>
                    <a:pt x="1886499" y="1191941"/>
                  </a:cubicBezTo>
                  <a:cubicBezTo>
                    <a:pt x="1886490" y="1191964"/>
                    <a:pt x="1883885" y="1198763"/>
                    <a:pt x="1127211" y="3173957"/>
                  </a:cubicBezTo>
                  <a:lnTo>
                    <a:pt x="771911" y="3173957"/>
                  </a:lnTo>
                  <a:cubicBezTo>
                    <a:pt x="641191" y="2829987"/>
                    <a:pt x="413896" y="2231895"/>
                    <a:pt x="18678" y="1191941"/>
                  </a:cubicBezTo>
                  <a:cubicBezTo>
                    <a:pt x="7472" y="1135720"/>
                    <a:pt x="0" y="1079495"/>
                    <a:pt x="0" y="1027019"/>
                  </a:cubicBezTo>
                  <a:cubicBezTo>
                    <a:pt x="0" y="1004529"/>
                    <a:pt x="0" y="982039"/>
                    <a:pt x="0" y="955801"/>
                  </a:cubicBezTo>
                  <a:cubicBezTo>
                    <a:pt x="0" y="427300"/>
                    <a:pt x="425862" y="0"/>
                    <a:pt x="952588" y="0"/>
                  </a:cubicBezTo>
                  <a:close/>
                </a:path>
              </a:pathLst>
            </a:custGeom>
            <a:solidFill>
              <a:srgbClr val="FFFFFF">
                <a:alpha val="30000"/>
              </a:srgbClr>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19" name="Freeform 6"/>
            <p:cNvSpPr>
              <a:spLocks/>
            </p:cNvSpPr>
            <p:nvPr/>
          </p:nvSpPr>
          <p:spPr bwMode="black">
            <a:xfrm>
              <a:off x="9195000" y="4040678"/>
              <a:ext cx="337130" cy="441777"/>
            </a:xfrm>
            <a:custGeom>
              <a:avLst/>
              <a:gdLst/>
              <a:ahLst/>
              <a:cxnLst/>
              <a:rect l="l" t="t" r="r" b="b"/>
              <a:pathLst>
                <a:path w="337130" h="441777">
                  <a:moveTo>
                    <a:pt x="0" y="0"/>
                  </a:moveTo>
                  <a:lnTo>
                    <a:pt x="337130" y="0"/>
                  </a:lnTo>
                  <a:cubicBezTo>
                    <a:pt x="284415" y="137603"/>
                    <a:pt x="228085" y="284647"/>
                    <a:pt x="167890" y="441777"/>
                  </a:cubicBezTo>
                  <a:cubicBezTo>
                    <a:pt x="167885" y="441765"/>
                    <a:pt x="167009" y="439458"/>
                    <a:pt x="0" y="0"/>
                  </a:cubicBezTo>
                  <a:close/>
                </a:path>
              </a:pathLst>
            </a:custGeom>
            <a:solidFill>
              <a:srgbClr val="FFFFFF">
                <a:alpha val="30000"/>
              </a:srgbClr>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spTree>
    <p:extLst>
      <p:ext uri="{BB962C8B-B14F-4D97-AF65-F5344CB8AC3E}">
        <p14:creationId xmlns:p14="http://schemas.microsoft.com/office/powerpoint/2010/main" val="2021504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922885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2501"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title"/>
            <p:custDataLst>
              <p:tags r:id="rId3"/>
            </p:custDataLst>
          </p:nvPr>
        </p:nvSpPr>
        <p:spPr/>
        <p:txBody>
          <a:bodyPr/>
          <a:lstStyle/>
          <a:p>
            <a:r>
              <a:rPr lang="en-US" dirty="0" smtClean="0"/>
              <a:t>Homepage: asp.net/web-</a:t>
            </a:r>
            <a:r>
              <a:rPr lang="en-US" dirty="0" err="1" smtClean="0"/>
              <a:t>api</a:t>
            </a:r>
            <a:endParaRPr lang="en-US" dirty="0"/>
          </a:p>
        </p:txBody>
      </p:sp>
      <p:pic>
        <p:nvPicPr>
          <p:cNvPr id="7"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l="703" t="8633" r="2659" b="32339"/>
          <a:stretch/>
        </p:blipFill>
        <p:spPr bwMode="auto">
          <a:xfrm>
            <a:off x="517525" y="1141413"/>
            <a:ext cx="8725167" cy="510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7556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3610241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3525"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title"/>
            <p:custDataLst>
              <p:tags r:id="rId3"/>
            </p:custDataLst>
          </p:nvPr>
        </p:nvSpPr>
        <p:spPr/>
        <p:txBody>
          <a:bodyPr/>
          <a:lstStyle/>
          <a:p>
            <a:r>
              <a:rPr lang="en-US" dirty="0" smtClean="0"/>
              <a:t>Find Us on Nuget</a:t>
            </a:r>
            <a:endParaRPr lang="en-US" dirty="0"/>
          </a:p>
        </p:txBody>
      </p:sp>
      <p:sp>
        <p:nvSpPr>
          <p:cNvPr id="8" name="Content Placeholder 2"/>
          <p:cNvSpPr txBox="1">
            <a:spLocks/>
          </p:cNvSpPr>
          <p:nvPr>
            <p:custDataLst>
              <p:tags r:id="rId4"/>
            </p:custDataLst>
          </p:nvPr>
        </p:nvSpPr>
        <p:spPr>
          <a:xfrm>
            <a:off x="6743699" y="1422162"/>
            <a:ext cx="4932363" cy="4324261"/>
          </a:xfrm>
          <a:prstGeom prst="rect">
            <a:avLst/>
          </a:prstGeom>
        </p:spPr>
        <p:txBody>
          <a:bodyPr lIns="0" rIns="0">
            <a:spAutoFit/>
          </a:bodyPr>
          <a:lstStyle>
            <a:lvl1pPr marL="347663" indent="-347663" algn="l" defTabSz="914363" rtl="0" eaLnBrk="1" latinLnBrk="0" hangingPunct="1">
              <a:lnSpc>
                <a:spcPct val="100000"/>
              </a:lnSpc>
              <a:spcBef>
                <a:spcPts val="1200"/>
              </a:spcBef>
              <a:spcAft>
                <a:spcPts val="0"/>
              </a:spcAft>
              <a:buSzPct val="80000"/>
              <a:buFont typeface="Arial" pitchFamily="34" charset="0"/>
              <a:buChar char="•"/>
              <a:defRPr sz="3200" kern="1200">
                <a:ln>
                  <a:solidFill>
                    <a:schemeClr val="bg1">
                      <a:alpha val="0"/>
                    </a:schemeClr>
                  </a:solidFill>
                </a:ln>
                <a:solidFill>
                  <a:srgbClr val="595959"/>
                </a:solidFill>
                <a:latin typeface="+mn-lt"/>
                <a:ea typeface="+mn-ea"/>
                <a:cs typeface="+mn-cs"/>
              </a:defRPr>
            </a:lvl1pPr>
            <a:lvl2pPr marL="804863" indent="-344488" algn="l" defTabSz="914363" rtl="0" eaLnBrk="1" latinLnBrk="0" hangingPunct="1">
              <a:lnSpc>
                <a:spcPct val="100000"/>
              </a:lnSpc>
              <a:spcBef>
                <a:spcPts val="600"/>
              </a:spcBef>
              <a:spcAft>
                <a:spcPts val="0"/>
              </a:spcAft>
              <a:buSzPct val="80000"/>
              <a:buFont typeface="Arial" pitchFamily="34" charset="0"/>
              <a:buChar char="•"/>
              <a:defRPr sz="2800" kern="1200">
                <a:ln>
                  <a:solidFill>
                    <a:schemeClr val="bg1">
                      <a:alpha val="0"/>
                    </a:schemeClr>
                  </a:solidFill>
                </a:ln>
                <a:solidFill>
                  <a:srgbClr val="595959"/>
                </a:solidFill>
                <a:latin typeface="+mn-lt"/>
                <a:ea typeface="+mn-ea"/>
                <a:cs typeface="+mn-cs"/>
              </a:defRPr>
            </a:lvl2pPr>
            <a:lvl3pPr marL="1258888" indent="-344488" algn="l" defTabSz="914363" rtl="0" eaLnBrk="1" latinLnBrk="0" hangingPunct="1">
              <a:lnSpc>
                <a:spcPct val="100000"/>
              </a:lnSpc>
              <a:spcBef>
                <a:spcPts val="300"/>
              </a:spcBef>
              <a:spcAft>
                <a:spcPts val="0"/>
              </a:spcAft>
              <a:buSzPct val="80000"/>
              <a:buFont typeface="Arial" pitchFamily="34" charset="0"/>
              <a:buChar char="•"/>
              <a:defRPr sz="2400" kern="1200">
                <a:ln>
                  <a:solidFill>
                    <a:schemeClr val="bg1">
                      <a:alpha val="0"/>
                    </a:schemeClr>
                  </a:solidFill>
                </a:ln>
                <a:solidFill>
                  <a:srgbClr val="595959"/>
                </a:solidFill>
                <a:latin typeface="+mn-lt"/>
                <a:ea typeface="+mn-ea"/>
                <a:cs typeface="+mn-cs"/>
              </a:defRPr>
            </a:lvl3pPr>
            <a:lvl4pPr marL="1716088" indent="-346075" algn="l" defTabSz="914363" rtl="0" eaLnBrk="1" latinLnBrk="0" hangingPunct="1">
              <a:lnSpc>
                <a:spcPct val="100000"/>
              </a:lnSpc>
              <a:spcBef>
                <a:spcPts val="300"/>
              </a:spcBef>
              <a:spcAft>
                <a:spcPts val="0"/>
              </a:spcAft>
              <a:buSzPct val="80000"/>
              <a:buFont typeface="Arial" pitchFamily="34" charset="0"/>
              <a:buChar char="•"/>
              <a:defRPr sz="2000" kern="1200">
                <a:ln>
                  <a:solidFill>
                    <a:schemeClr val="bg1">
                      <a:alpha val="0"/>
                    </a:schemeClr>
                  </a:solidFill>
                </a:ln>
                <a:solidFill>
                  <a:srgbClr val="595959"/>
                </a:solidFill>
                <a:latin typeface="+mn-lt"/>
                <a:ea typeface="+mn-ea"/>
                <a:cs typeface="+mn-cs"/>
              </a:defRPr>
            </a:lvl4pPr>
            <a:lvl5pPr marL="2176463" indent="-347663" algn="l" defTabSz="914363" rtl="0" eaLnBrk="1" latinLnBrk="0" hangingPunct="1">
              <a:lnSpc>
                <a:spcPct val="100000"/>
              </a:lnSpc>
              <a:spcBef>
                <a:spcPts val="300"/>
              </a:spcBef>
              <a:spcAft>
                <a:spcPts val="0"/>
              </a:spcAft>
              <a:buSzPct val="80000"/>
              <a:buFont typeface="Arial" pitchFamily="34" charset="0"/>
              <a:buChar char="•"/>
              <a:defRPr sz="2000" kern="1200">
                <a:ln>
                  <a:solidFill>
                    <a:schemeClr val="bg1">
                      <a:alpha val="0"/>
                    </a:schemeClr>
                  </a:solidFill>
                </a:ln>
                <a:solidFill>
                  <a:srgbClr val="595959"/>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1200"/>
              </a:spcAft>
              <a:buNone/>
            </a:pPr>
            <a:r>
              <a:rPr lang="en-US" sz="4000" dirty="0" smtClean="0">
                <a:solidFill>
                  <a:schemeClr val="accent2"/>
                </a:solidFill>
                <a:latin typeface="Segoe UI Light" pitchFamily="34" charset="0"/>
              </a:rPr>
              <a:t>Nuget Packages</a:t>
            </a:r>
          </a:p>
          <a:p>
            <a:pPr marL="0" lvl="1" indent="0">
              <a:spcAft>
                <a:spcPts val="1200"/>
              </a:spcAft>
              <a:buNone/>
            </a:pPr>
            <a:r>
              <a:rPr lang="en-US" sz="3200" dirty="0" smtClean="0"/>
              <a:t>WebApi</a:t>
            </a:r>
            <a:endParaRPr lang="en-US" sz="3200" dirty="0"/>
          </a:p>
          <a:p>
            <a:pPr marL="0" lvl="1" indent="0">
              <a:spcAft>
                <a:spcPts val="1200"/>
              </a:spcAft>
              <a:buNone/>
            </a:pPr>
            <a:r>
              <a:rPr lang="en-US" sz="3200" dirty="0" err="1" smtClean="0"/>
              <a:t>WebApi.OData</a:t>
            </a:r>
            <a:endParaRPr lang="en-US" sz="3200" dirty="0"/>
          </a:p>
          <a:p>
            <a:pPr marL="0" lvl="1" indent="0">
              <a:spcAft>
                <a:spcPts val="1200"/>
              </a:spcAft>
              <a:buNone/>
            </a:pPr>
            <a:r>
              <a:rPr lang="en-US" sz="3200" dirty="0" err="1" smtClean="0"/>
              <a:t>JsonValue</a:t>
            </a:r>
            <a:endParaRPr lang="en-US" sz="3200" dirty="0"/>
          </a:p>
          <a:p>
            <a:pPr marL="0" lvl="1" indent="0">
              <a:spcAft>
                <a:spcPts val="1200"/>
              </a:spcAft>
              <a:buNone/>
            </a:pPr>
            <a:r>
              <a:rPr lang="en-US" sz="3200" dirty="0" err="1" smtClean="0"/>
              <a:t>HttpClient</a:t>
            </a:r>
            <a:endParaRPr lang="en-US" sz="3200" dirty="0"/>
          </a:p>
          <a:p>
            <a:pPr marL="0" lvl="1" indent="0">
              <a:spcAft>
                <a:spcPts val="1200"/>
              </a:spcAft>
              <a:buNone/>
            </a:pPr>
            <a:r>
              <a:rPr lang="en-US" sz="3200" dirty="0" err="1" smtClean="0"/>
              <a:t>WebApi.Enhancements</a:t>
            </a:r>
            <a:endParaRPr lang="en-US" sz="3200" dirty="0"/>
          </a:p>
        </p:txBody>
      </p:sp>
      <p:pic>
        <p:nvPicPr>
          <p:cNvPr id="9" name="Picture 2"/>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rcRect/>
          <a:stretch>
            <a:fillRect/>
          </a:stretch>
        </p:blipFill>
        <p:spPr bwMode="auto">
          <a:xfrm>
            <a:off x="517525" y="1420813"/>
            <a:ext cx="5556704" cy="3954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3568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ext uri="{D42A27DB-BD31-4B8C-83A1-F6EECF244321}">
                <p14:modId xmlns:p14="http://schemas.microsoft.com/office/powerpoint/2010/main" val="404209196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9806"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smtClean="0"/>
              <a:t>Building a Read Only Web API</a:t>
            </a:r>
            <a:endParaRPr lang="en-US" dirty="0"/>
          </a:p>
        </p:txBody>
      </p:sp>
      <p:sp>
        <p:nvSpPr>
          <p:cNvPr id="11" name="Content Placeholder 10"/>
          <p:cNvSpPr>
            <a:spLocks noGrp="1"/>
          </p:cNvSpPr>
          <p:nvPr>
            <p:ph type="body" sz="quarter" idx="10"/>
            <p:custDataLst>
              <p:tags r:id="rId4"/>
            </p:custDataLst>
          </p:nvPr>
        </p:nvSpPr>
        <p:spPr>
          <a:xfrm>
            <a:off x="519112" y="1422157"/>
            <a:ext cx="11149013" cy="2369880"/>
          </a:xfrm>
        </p:spPr>
        <p:txBody>
          <a:bodyPr/>
          <a:lstStyle/>
          <a:p>
            <a:pPr>
              <a:spcAft>
                <a:spcPts val="1200"/>
              </a:spcAft>
            </a:pPr>
            <a:r>
              <a:rPr lang="en-US" sz="4000" dirty="0" smtClean="0">
                <a:gradFill>
                  <a:gsLst>
                    <a:gs pos="0">
                      <a:schemeClr val="accent2"/>
                    </a:gs>
                    <a:gs pos="100000">
                      <a:schemeClr val="accent2"/>
                    </a:gs>
                  </a:gsLst>
                  <a:lin ang="5400000" scaled="0"/>
                </a:gradFill>
                <a:latin typeface="Segoe UI Light" pitchFamily="34" charset="0"/>
              </a:rPr>
              <a:t>Why?</a:t>
            </a:r>
          </a:p>
          <a:p>
            <a:pPr>
              <a:spcAft>
                <a:spcPts val="1200"/>
              </a:spcAft>
            </a:pPr>
            <a:r>
              <a:rPr lang="en-US" sz="4000" dirty="0" smtClean="0">
                <a:latin typeface="Segoe UI Light" pitchFamily="34" charset="0"/>
              </a:rPr>
              <a:t>Allow browser </a:t>
            </a:r>
            <a:r>
              <a:rPr lang="en-US" sz="4000" smtClean="0">
                <a:latin typeface="Segoe UI Light" pitchFamily="34" charset="0"/>
              </a:rPr>
              <a:t>or other clients </a:t>
            </a:r>
            <a:r>
              <a:rPr lang="en-US" sz="4000" dirty="0" smtClean="0">
                <a:latin typeface="Segoe UI Light" pitchFamily="34" charset="0"/>
              </a:rPr>
              <a:t>to </a:t>
            </a:r>
            <a:br>
              <a:rPr lang="en-US" sz="4000" dirty="0" smtClean="0">
                <a:latin typeface="Segoe UI Light" pitchFamily="34" charset="0"/>
              </a:rPr>
            </a:br>
            <a:r>
              <a:rPr lang="en-US" sz="4000" dirty="0" smtClean="0">
                <a:latin typeface="Segoe UI Light" pitchFamily="34" charset="0"/>
              </a:rPr>
              <a:t>easily retrieve information </a:t>
            </a:r>
            <a:br>
              <a:rPr lang="en-US" sz="4000" dirty="0" smtClean="0">
                <a:latin typeface="Segoe UI Light" pitchFamily="34" charset="0"/>
              </a:rPr>
            </a:br>
            <a:r>
              <a:rPr lang="en-US" sz="4000" dirty="0" smtClean="0">
                <a:latin typeface="Segoe UI Light" pitchFamily="34" charset="0"/>
              </a:rPr>
              <a:t>from your system</a:t>
            </a:r>
            <a:endParaRPr lang="en-US" sz="4000" dirty="0">
              <a:latin typeface="Segoe UI Light" pitchFamily="34" charset="0"/>
            </a:endParaRPr>
          </a:p>
        </p:txBody>
      </p:sp>
      <p:sp>
        <p:nvSpPr>
          <p:cNvPr id="6" name="Rectangle 5"/>
          <p:cNvSpPr/>
          <p:nvPr/>
        </p:nvSpPr>
        <p:spPr bwMode="auto">
          <a:xfrm>
            <a:off x="9072081" y="1141413"/>
            <a:ext cx="2603981" cy="57165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Freeform 9"/>
          <p:cNvSpPr>
            <a:spLocks noEditPoints="1"/>
          </p:cNvSpPr>
          <p:nvPr/>
        </p:nvSpPr>
        <p:spPr bwMode="black">
          <a:xfrm>
            <a:off x="9526363" y="1591438"/>
            <a:ext cx="1695417" cy="1694975"/>
          </a:xfrm>
          <a:custGeom>
            <a:avLst/>
            <a:gdLst>
              <a:gd name="T0" fmla="*/ 204 w 300"/>
              <a:gd name="T1" fmla="*/ 62 h 300"/>
              <a:gd name="T2" fmla="*/ 232 w 300"/>
              <a:gd name="T3" fmla="*/ 76 h 300"/>
              <a:gd name="T4" fmla="*/ 204 w 300"/>
              <a:gd name="T5" fmla="*/ 89 h 300"/>
              <a:gd name="T6" fmla="*/ 174 w 300"/>
              <a:gd name="T7" fmla="*/ 83 h 300"/>
              <a:gd name="T8" fmla="*/ 178 w 300"/>
              <a:gd name="T9" fmla="*/ 49 h 300"/>
              <a:gd name="T10" fmla="*/ 150 w 300"/>
              <a:gd name="T11" fmla="*/ 35 h 300"/>
              <a:gd name="T12" fmla="*/ 178 w 300"/>
              <a:gd name="T13" fmla="*/ 22 h 300"/>
              <a:gd name="T14" fmla="*/ 208 w 300"/>
              <a:gd name="T15" fmla="*/ 28 h 300"/>
              <a:gd name="T16" fmla="*/ 288 w 300"/>
              <a:gd name="T17" fmla="*/ 199 h 300"/>
              <a:gd name="T18" fmla="*/ 266 w 300"/>
              <a:gd name="T19" fmla="*/ 219 h 300"/>
              <a:gd name="T20" fmla="*/ 169 w 300"/>
              <a:gd name="T21" fmla="*/ 242 h 300"/>
              <a:gd name="T22" fmla="*/ 47 w 300"/>
              <a:gd name="T23" fmla="*/ 175 h 300"/>
              <a:gd name="T24" fmla="*/ 130 w 300"/>
              <a:gd name="T25" fmla="*/ 160 h 300"/>
              <a:gd name="T26" fmla="*/ 198 w 300"/>
              <a:gd name="T27" fmla="*/ 158 h 300"/>
              <a:gd name="T28" fmla="*/ 201 w 300"/>
              <a:gd name="T29" fmla="*/ 183 h 300"/>
              <a:gd name="T30" fmla="*/ 144 w 300"/>
              <a:gd name="T31" fmla="*/ 190 h 300"/>
              <a:gd name="T32" fmla="*/ 223 w 300"/>
              <a:gd name="T33" fmla="*/ 207 h 300"/>
              <a:gd name="T34" fmla="*/ 287 w 300"/>
              <a:gd name="T35" fmla="*/ 182 h 300"/>
              <a:gd name="T36" fmla="*/ 34 w 300"/>
              <a:gd name="T37" fmla="*/ 162 h 300"/>
              <a:gd name="T38" fmla="*/ 0 w 300"/>
              <a:gd name="T39" fmla="*/ 228 h 300"/>
              <a:gd name="T40" fmla="*/ 39 w 300"/>
              <a:gd name="T41" fmla="*/ 224 h 300"/>
              <a:gd name="T42" fmla="*/ 34 w 300"/>
              <a:gd name="T43" fmla="*/ 162 h 300"/>
              <a:gd name="T44" fmla="*/ 300 w 300"/>
              <a:gd name="T45" fmla="*/ 294 h 300"/>
              <a:gd name="T46" fmla="*/ 0 w 300"/>
              <a:gd name="T47" fmla="*/ 300 h 300"/>
              <a:gd name="T48" fmla="*/ 270 w 300"/>
              <a:gd name="T49" fmla="*/ 86 h 300"/>
              <a:gd name="T50" fmla="*/ 274 w 300"/>
              <a:gd name="T51" fmla="*/ 68 h 300"/>
              <a:gd name="T52" fmla="*/ 296 w 300"/>
              <a:gd name="T53" fmla="*/ 44 h 300"/>
              <a:gd name="T54" fmla="*/ 290 w 300"/>
              <a:gd name="T55" fmla="*/ 9 h 300"/>
              <a:gd name="T56" fmla="*/ 239 w 300"/>
              <a:gd name="T57" fmla="*/ 8 h 300"/>
              <a:gd name="T58" fmla="*/ 242 w 300"/>
              <a:gd name="T59" fmla="*/ 34 h 300"/>
              <a:gd name="T60" fmla="*/ 264 w 300"/>
              <a:gd name="T61" fmla="*/ 11 h 300"/>
              <a:gd name="T62" fmla="*/ 286 w 300"/>
              <a:gd name="T63" fmla="*/ 31 h 300"/>
              <a:gd name="T64" fmla="*/ 274 w 300"/>
              <a:gd name="T65" fmla="*/ 50 h 300"/>
              <a:gd name="T66" fmla="*/ 259 w 300"/>
              <a:gd name="T67" fmla="*/ 68 h 300"/>
              <a:gd name="T68" fmla="*/ 256 w 300"/>
              <a:gd name="T69" fmla="*/ 86 h 300"/>
              <a:gd name="T70" fmla="*/ 270 w 300"/>
              <a:gd name="T71" fmla="*/ 111 h 300"/>
              <a:gd name="T72" fmla="*/ 256 w 300"/>
              <a:gd name="T73" fmla="*/ 98 h 300"/>
              <a:gd name="T74" fmla="*/ 270 w 300"/>
              <a:gd name="T75" fmla="*/ 111 h 300"/>
              <a:gd name="T76" fmla="*/ 75 w 300"/>
              <a:gd name="T77" fmla="*/ 111 h 300"/>
              <a:gd name="T78" fmla="*/ 98 w 300"/>
              <a:gd name="T79" fmla="*/ 0 h 300"/>
              <a:gd name="T80" fmla="*/ 153 w 300"/>
              <a:gd name="T81" fmla="*/ 111 h 300"/>
              <a:gd name="T82" fmla="*/ 126 w 300"/>
              <a:gd name="T83" fmla="*/ 76 h 300"/>
              <a:gd name="T84" fmla="*/ 123 w 300"/>
              <a:gd name="T85" fmla="*/ 65 h 300"/>
              <a:gd name="T86" fmla="*/ 106 w 300"/>
              <a:gd name="T87" fmla="*/ 13 h 300"/>
              <a:gd name="T88" fmla="*/ 100 w 300"/>
              <a:gd name="T89" fmla="*/ 33 h 300"/>
              <a:gd name="T90" fmla="*/ 123 w 300"/>
              <a:gd name="T91" fmla="*/ 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0" h="300">
                <a:moveTo>
                  <a:pt x="174" y="83"/>
                </a:moveTo>
                <a:cubicBezTo>
                  <a:pt x="204" y="62"/>
                  <a:pt x="204" y="62"/>
                  <a:pt x="204" y="62"/>
                </a:cubicBezTo>
                <a:cubicBezTo>
                  <a:pt x="204" y="76"/>
                  <a:pt x="204" y="76"/>
                  <a:pt x="204" y="76"/>
                </a:cubicBezTo>
                <a:cubicBezTo>
                  <a:pt x="232" y="76"/>
                  <a:pt x="232" y="76"/>
                  <a:pt x="232" y="76"/>
                </a:cubicBezTo>
                <a:cubicBezTo>
                  <a:pt x="232" y="89"/>
                  <a:pt x="232" y="89"/>
                  <a:pt x="232" y="89"/>
                </a:cubicBezTo>
                <a:cubicBezTo>
                  <a:pt x="204" y="89"/>
                  <a:pt x="204" y="89"/>
                  <a:pt x="204" y="89"/>
                </a:cubicBezTo>
                <a:cubicBezTo>
                  <a:pt x="204" y="104"/>
                  <a:pt x="204" y="104"/>
                  <a:pt x="204" y="104"/>
                </a:cubicBezTo>
                <a:lnTo>
                  <a:pt x="174" y="83"/>
                </a:lnTo>
                <a:close/>
                <a:moveTo>
                  <a:pt x="208" y="28"/>
                </a:moveTo>
                <a:cubicBezTo>
                  <a:pt x="178" y="49"/>
                  <a:pt x="178" y="49"/>
                  <a:pt x="178" y="49"/>
                </a:cubicBezTo>
                <a:cubicBezTo>
                  <a:pt x="178" y="35"/>
                  <a:pt x="178" y="35"/>
                  <a:pt x="178" y="35"/>
                </a:cubicBezTo>
                <a:cubicBezTo>
                  <a:pt x="150" y="35"/>
                  <a:pt x="150" y="35"/>
                  <a:pt x="150" y="35"/>
                </a:cubicBezTo>
                <a:cubicBezTo>
                  <a:pt x="150" y="22"/>
                  <a:pt x="150" y="22"/>
                  <a:pt x="150" y="22"/>
                </a:cubicBezTo>
                <a:cubicBezTo>
                  <a:pt x="178" y="22"/>
                  <a:pt x="178" y="22"/>
                  <a:pt x="178" y="22"/>
                </a:cubicBezTo>
                <a:cubicBezTo>
                  <a:pt x="178" y="7"/>
                  <a:pt x="178" y="7"/>
                  <a:pt x="178" y="7"/>
                </a:cubicBezTo>
                <a:lnTo>
                  <a:pt x="208" y="28"/>
                </a:lnTo>
                <a:close/>
                <a:moveTo>
                  <a:pt x="300" y="190"/>
                </a:moveTo>
                <a:cubicBezTo>
                  <a:pt x="300" y="190"/>
                  <a:pt x="299" y="191"/>
                  <a:pt x="288" y="199"/>
                </a:cubicBezTo>
                <a:cubicBezTo>
                  <a:pt x="288" y="199"/>
                  <a:pt x="286" y="203"/>
                  <a:pt x="285" y="203"/>
                </a:cubicBezTo>
                <a:cubicBezTo>
                  <a:pt x="280" y="207"/>
                  <a:pt x="275" y="212"/>
                  <a:pt x="266" y="219"/>
                </a:cubicBezTo>
                <a:cubicBezTo>
                  <a:pt x="257" y="219"/>
                  <a:pt x="238" y="228"/>
                  <a:pt x="229" y="233"/>
                </a:cubicBezTo>
                <a:cubicBezTo>
                  <a:pt x="212" y="233"/>
                  <a:pt x="187" y="237"/>
                  <a:pt x="169" y="242"/>
                </a:cubicBezTo>
                <a:cubicBezTo>
                  <a:pt x="143" y="237"/>
                  <a:pt x="140" y="244"/>
                  <a:pt x="47" y="220"/>
                </a:cubicBezTo>
                <a:cubicBezTo>
                  <a:pt x="47" y="220"/>
                  <a:pt x="47" y="183"/>
                  <a:pt x="47" y="175"/>
                </a:cubicBezTo>
                <a:cubicBezTo>
                  <a:pt x="64" y="170"/>
                  <a:pt x="69" y="160"/>
                  <a:pt x="89" y="157"/>
                </a:cubicBezTo>
                <a:cubicBezTo>
                  <a:pt x="103" y="155"/>
                  <a:pt x="116" y="156"/>
                  <a:pt x="130" y="160"/>
                </a:cubicBezTo>
                <a:cubicBezTo>
                  <a:pt x="139" y="163"/>
                  <a:pt x="148" y="164"/>
                  <a:pt x="163" y="163"/>
                </a:cubicBezTo>
                <a:cubicBezTo>
                  <a:pt x="176" y="162"/>
                  <a:pt x="181" y="158"/>
                  <a:pt x="198" y="158"/>
                </a:cubicBezTo>
                <a:cubicBezTo>
                  <a:pt x="209" y="158"/>
                  <a:pt x="220" y="165"/>
                  <a:pt x="219" y="171"/>
                </a:cubicBezTo>
                <a:cubicBezTo>
                  <a:pt x="219" y="177"/>
                  <a:pt x="208" y="183"/>
                  <a:pt x="201" y="183"/>
                </a:cubicBezTo>
                <a:cubicBezTo>
                  <a:pt x="185" y="184"/>
                  <a:pt x="189" y="183"/>
                  <a:pt x="174" y="183"/>
                </a:cubicBezTo>
                <a:cubicBezTo>
                  <a:pt x="156" y="182"/>
                  <a:pt x="155" y="186"/>
                  <a:pt x="144" y="190"/>
                </a:cubicBezTo>
                <a:cubicBezTo>
                  <a:pt x="155" y="194"/>
                  <a:pt x="162" y="198"/>
                  <a:pt x="177" y="206"/>
                </a:cubicBezTo>
                <a:cubicBezTo>
                  <a:pt x="193" y="204"/>
                  <a:pt x="209" y="206"/>
                  <a:pt x="223" y="207"/>
                </a:cubicBezTo>
                <a:cubicBezTo>
                  <a:pt x="235" y="204"/>
                  <a:pt x="241" y="199"/>
                  <a:pt x="255" y="198"/>
                </a:cubicBezTo>
                <a:cubicBezTo>
                  <a:pt x="264" y="191"/>
                  <a:pt x="276" y="180"/>
                  <a:pt x="287" y="182"/>
                </a:cubicBezTo>
                <a:cubicBezTo>
                  <a:pt x="293" y="183"/>
                  <a:pt x="300" y="190"/>
                  <a:pt x="300" y="190"/>
                </a:cubicBezTo>
                <a:close/>
                <a:moveTo>
                  <a:pt x="34" y="162"/>
                </a:moveTo>
                <a:cubicBezTo>
                  <a:pt x="0" y="162"/>
                  <a:pt x="0" y="162"/>
                  <a:pt x="0" y="162"/>
                </a:cubicBezTo>
                <a:cubicBezTo>
                  <a:pt x="0" y="228"/>
                  <a:pt x="0" y="228"/>
                  <a:pt x="0" y="228"/>
                </a:cubicBezTo>
                <a:cubicBezTo>
                  <a:pt x="34" y="228"/>
                  <a:pt x="34" y="228"/>
                  <a:pt x="34" y="228"/>
                </a:cubicBezTo>
                <a:cubicBezTo>
                  <a:pt x="37" y="228"/>
                  <a:pt x="39" y="226"/>
                  <a:pt x="39" y="224"/>
                </a:cubicBezTo>
                <a:cubicBezTo>
                  <a:pt x="39" y="166"/>
                  <a:pt x="39" y="166"/>
                  <a:pt x="39" y="166"/>
                </a:cubicBezTo>
                <a:cubicBezTo>
                  <a:pt x="39" y="164"/>
                  <a:pt x="37" y="162"/>
                  <a:pt x="34" y="162"/>
                </a:cubicBezTo>
                <a:close/>
                <a:moveTo>
                  <a:pt x="300" y="300"/>
                </a:moveTo>
                <a:cubicBezTo>
                  <a:pt x="300" y="294"/>
                  <a:pt x="300" y="294"/>
                  <a:pt x="300" y="294"/>
                </a:cubicBezTo>
                <a:cubicBezTo>
                  <a:pt x="0" y="294"/>
                  <a:pt x="0" y="294"/>
                  <a:pt x="0" y="294"/>
                </a:cubicBezTo>
                <a:cubicBezTo>
                  <a:pt x="0" y="300"/>
                  <a:pt x="0" y="300"/>
                  <a:pt x="0" y="300"/>
                </a:cubicBezTo>
                <a:cubicBezTo>
                  <a:pt x="300" y="300"/>
                  <a:pt x="300" y="300"/>
                  <a:pt x="300" y="300"/>
                </a:cubicBezTo>
                <a:close/>
                <a:moveTo>
                  <a:pt x="270" y="86"/>
                </a:moveTo>
                <a:cubicBezTo>
                  <a:pt x="270" y="81"/>
                  <a:pt x="270" y="77"/>
                  <a:pt x="271" y="74"/>
                </a:cubicBezTo>
                <a:cubicBezTo>
                  <a:pt x="272" y="72"/>
                  <a:pt x="273" y="70"/>
                  <a:pt x="274" y="68"/>
                </a:cubicBezTo>
                <a:cubicBezTo>
                  <a:pt x="275" y="66"/>
                  <a:pt x="278" y="63"/>
                  <a:pt x="283" y="59"/>
                </a:cubicBezTo>
                <a:cubicBezTo>
                  <a:pt x="289" y="53"/>
                  <a:pt x="294" y="48"/>
                  <a:pt x="296" y="44"/>
                </a:cubicBezTo>
                <a:cubicBezTo>
                  <a:pt x="299" y="40"/>
                  <a:pt x="300" y="35"/>
                  <a:pt x="300" y="31"/>
                </a:cubicBezTo>
                <a:cubicBezTo>
                  <a:pt x="300" y="22"/>
                  <a:pt x="296" y="15"/>
                  <a:pt x="290" y="9"/>
                </a:cubicBezTo>
                <a:cubicBezTo>
                  <a:pt x="283" y="3"/>
                  <a:pt x="275" y="0"/>
                  <a:pt x="264" y="0"/>
                </a:cubicBezTo>
                <a:cubicBezTo>
                  <a:pt x="253" y="0"/>
                  <a:pt x="245" y="3"/>
                  <a:pt x="239" y="8"/>
                </a:cubicBezTo>
                <a:cubicBezTo>
                  <a:pt x="231" y="15"/>
                  <a:pt x="228" y="24"/>
                  <a:pt x="228" y="34"/>
                </a:cubicBezTo>
                <a:cubicBezTo>
                  <a:pt x="242" y="34"/>
                  <a:pt x="242" y="34"/>
                  <a:pt x="242" y="34"/>
                </a:cubicBezTo>
                <a:cubicBezTo>
                  <a:pt x="243" y="26"/>
                  <a:pt x="243" y="21"/>
                  <a:pt x="249" y="17"/>
                </a:cubicBezTo>
                <a:cubicBezTo>
                  <a:pt x="253" y="13"/>
                  <a:pt x="258" y="11"/>
                  <a:pt x="264" y="11"/>
                </a:cubicBezTo>
                <a:cubicBezTo>
                  <a:pt x="270" y="11"/>
                  <a:pt x="277" y="13"/>
                  <a:pt x="281" y="17"/>
                </a:cubicBezTo>
                <a:cubicBezTo>
                  <a:pt x="285" y="21"/>
                  <a:pt x="286" y="25"/>
                  <a:pt x="286" y="31"/>
                </a:cubicBezTo>
                <a:cubicBezTo>
                  <a:pt x="286" y="34"/>
                  <a:pt x="285" y="37"/>
                  <a:pt x="283" y="40"/>
                </a:cubicBezTo>
                <a:cubicBezTo>
                  <a:pt x="282" y="42"/>
                  <a:pt x="279" y="46"/>
                  <a:pt x="274" y="50"/>
                </a:cubicBezTo>
                <a:cubicBezTo>
                  <a:pt x="269" y="54"/>
                  <a:pt x="266" y="57"/>
                  <a:pt x="264" y="59"/>
                </a:cubicBezTo>
                <a:cubicBezTo>
                  <a:pt x="262" y="62"/>
                  <a:pt x="260" y="65"/>
                  <a:pt x="259" y="68"/>
                </a:cubicBezTo>
                <a:cubicBezTo>
                  <a:pt x="257" y="72"/>
                  <a:pt x="256" y="77"/>
                  <a:pt x="256" y="82"/>
                </a:cubicBezTo>
                <a:cubicBezTo>
                  <a:pt x="256" y="83"/>
                  <a:pt x="256" y="85"/>
                  <a:pt x="256" y="86"/>
                </a:cubicBezTo>
                <a:lnTo>
                  <a:pt x="270" y="86"/>
                </a:lnTo>
                <a:close/>
                <a:moveTo>
                  <a:pt x="270" y="111"/>
                </a:moveTo>
                <a:cubicBezTo>
                  <a:pt x="270" y="98"/>
                  <a:pt x="270" y="98"/>
                  <a:pt x="270" y="98"/>
                </a:cubicBezTo>
                <a:cubicBezTo>
                  <a:pt x="256" y="98"/>
                  <a:pt x="256" y="98"/>
                  <a:pt x="256" y="98"/>
                </a:cubicBezTo>
                <a:cubicBezTo>
                  <a:pt x="256" y="111"/>
                  <a:pt x="256" y="111"/>
                  <a:pt x="256" y="111"/>
                </a:cubicBezTo>
                <a:lnTo>
                  <a:pt x="270" y="111"/>
                </a:lnTo>
                <a:close/>
                <a:moveTo>
                  <a:pt x="86" y="76"/>
                </a:moveTo>
                <a:cubicBezTo>
                  <a:pt x="75" y="111"/>
                  <a:pt x="75" y="111"/>
                  <a:pt x="75" y="111"/>
                </a:cubicBezTo>
                <a:cubicBezTo>
                  <a:pt x="60" y="111"/>
                  <a:pt x="60" y="111"/>
                  <a:pt x="60" y="111"/>
                </a:cubicBezTo>
                <a:cubicBezTo>
                  <a:pt x="98" y="0"/>
                  <a:pt x="98" y="0"/>
                  <a:pt x="98" y="0"/>
                </a:cubicBezTo>
                <a:cubicBezTo>
                  <a:pt x="115" y="0"/>
                  <a:pt x="115" y="0"/>
                  <a:pt x="115" y="0"/>
                </a:cubicBezTo>
                <a:cubicBezTo>
                  <a:pt x="153" y="111"/>
                  <a:pt x="153" y="111"/>
                  <a:pt x="153" y="111"/>
                </a:cubicBezTo>
                <a:cubicBezTo>
                  <a:pt x="138" y="111"/>
                  <a:pt x="138" y="111"/>
                  <a:pt x="138" y="111"/>
                </a:cubicBezTo>
                <a:cubicBezTo>
                  <a:pt x="126" y="76"/>
                  <a:pt x="126" y="76"/>
                  <a:pt x="126" y="76"/>
                </a:cubicBezTo>
                <a:lnTo>
                  <a:pt x="86" y="76"/>
                </a:lnTo>
                <a:close/>
                <a:moveTo>
                  <a:pt x="123" y="65"/>
                </a:moveTo>
                <a:cubicBezTo>
                  <a:pt x="112" y="33"/>
                  <a:pt x="112" y="33"/>
                  <a:pt x="112" y="33"/>
                </a:cubicBezTo>
                <a:cubicBezTo>
                  <a:pt x="109" y="26"/>
                  <a:pt x="108" y="19"/>
                  <a:pt x="106" y="13"/>
                </a:cubicBezTo>
                <a:cubicBezTo>
                  <a:pt x="106" y="13"/>
                  <a:pt x="106" y="13"/>
                  <a:pt x="106" y="13"/>
                </a:cubicBezTo>
                <a:cubicBezTo>
                  <a:pt x="104" y="19"/>
                  <a:pt x="102" y="26"/>
                  <a:pt x="100" y="33"/>
                </a:cubicBezTo>
                <a:cubicBezTo>
                  <a:pt x="89" y="65"/>
                  <a:pt x="89" y="65"/>
                  <a:pt x="89" y="65"/>
                </a:cubicBezTo>
                <a:lnTo>
                  <a:pt x="123" y="6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1108577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1" y="2430926"/>
            <a:ext cx="12188825" cy="3108543"/>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 name="Rectangle 13"/>
          <p:cNvSpPr/>
          <p:nvPr/>
        </p:nvSpPr>
        <p:spPr bwMode="auto">
          <a:xfrm>
            <a:off x="0" y="1158338"/>
            <a:ext cx="12188825" cy="1166331"/>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a:xfrm>
            <a:off x="519112" y="228600"/>
            <a:ext cx="11149013" cy="664797"/>
          </a:xfrm>
        </p:spPr>
        <p:txBody>
          <a:bodyPr/>
          <a:lstStyle/>
          <a:p>
            <a:r>
              <a:rPr lang="en-US" sz="4800" dirty="0" smtClean="0"/>
              <a:t>Sample Read-only Model and Controller</a:t>
            </a:r>
            <a:endParaRPr lang="en-US" sz="4800" dirty="0"/>
          </a:p>
        </p:txBody>
      </p:sp>
      <p:sp>
        <p:nvSpPr>
          <p:cNvPr id="5" name="TextBox 4"/>
          <p:cNvSpPr txBox="1"/>
          <p:nvPr/>
        </p:nvSpPr>
        <p:spPr>
          <a:xfrm>
            <a:off x="5130025" y="1155118"/>
            <a:ext cx="6211891" cy="1169551"/>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public class Person</a:t>
            </a:r>
          </a:p>
          <a:p>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public </a:t>
            </a:r>
            <a:r>
              <a:rPr lang="en-US" sz="1400" dirty="0" err="1">
                <a:solidFill>
                  <a:schemeClr val="lt1">
                    <a:alpha val="99000"/>
                  </a:schemeClr>
                </a:solidFill>
                <a:latin typeface="Consolas" pitchFamily="49" charset="0"/>
                <a:cs typeface="Consolas" pitchFamily="49" charset="0"/>
              </a:rPr>
              <a:t>int</a:t>
            </a:r>
            <a:r>
              <a:rPr lang="en-US" sz="1400" dirty="0">
                <a:solidFill>
                  <a:schemeClr val="lt1">
                    <a:alpha val="99000"/>
                  </a:schemeClr>
                </a:solidFill>
                <a:latin typeface="Consolas" pitchFamily="49" charset="0"/>
                <a:cs typeface="Consolas" pitchFamily="49" charset="0"/>
              </a:rPr>
              <a:t> Id { get; set; }</a:t>
            </a:r>
          </a:p>
          <a:p>
            <a:r>
              <a:rPr lang="en-US" sz="1400" dirty="0">
                <a:solidFill>
                  <a:schemeClr val="lt1">
                    <a:alpha val="99000"/>
                  </a:schemeClr>
                </a:solidFill>
                <a:latin typeface="Consolas" pitchFamily="49" charset="0"/>
                <a:cs typeface="Consolas" pitchFamily="49" charset="0"/>
              </a:rPr>
              <a:t>    public string Name { get; set; }</a:t>
            </a:r>
          </a:p>
          <a:p>
            <a:r>
              <a:rPr lang="en-US" sz="1400" dirty="0">
                <a:solidFill>
                  <a:schemeClr val="lt1">
                    <a:alpha val="99000"/>
                  </a:schemeClr>
                </a:solidFill>
                <a:latin typeface="Consolas" pitchFamily="49" charset="0"/>
                <a:cs typeface="Consolas" pitchFamily="49" charset="0"/>
              </a:rPr>
              <a:t>}</a:t>
            </a:r>
            <a:endParaRPr lang="en-US" sz="1400" dirty="0" smtClean="0">
              <a:solidFill>
                <a:schemeClr val="lt1">
                  <a:alpha val="99000"/>
                </a:schemeClr>
              </a:solidFill>
              <a:latin typeface="Consolas" pitchFamily="49" charset="0"/>
              <a:cs typeface="Consolas" pitchFamily="49" charset="0"/>
            </a:endParaRPr>
          </a:p>
        </p:txBody>
      </p:sp>
      <p:sp>
        <p:nvSpPr>
          <p:cNvPr id="8" name="Rectangle 7"/>
          <p:cNvSpPr/>
          <p:nvPr/>
        </p:nvSpPr>
        <p:spPr>
          <a:xfrm>
            <a:off x="433839" y="1158338"/>
            <a:ext cx="2167838" cy="1077218"/>
          </a:xfrm>
          <a:prstGeom prst="rect">
            <a:avLst/>
          </a:prstGeom>
        </p:spPr>
        <p:txBody>
          <a:bodyPr wrap="none">
            <a:spAutoFit/>
          </a:bodyPr>
          <a:lstStyle/>
          <a:p>
            <a:r>
              <a:rPr lang="en-US" sz="4000" dirty="0" smtClean="0">
                <a:solidFill>
                  <a:schemeClr val="accent2">
                    <a:alpha val="99000"/>
                  </a:schemeClr>
                </a:solidFill>
                <a:latin typeface="Segoe UI Light" pitchFamily="34" charset="0"/>
              </a:rPr>
              <a:t>Step 1:</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Create a Model</a:t>
            </a:r>
            <a:endParaRPr lang="en-US" dirty="0">
              <a:solidFill>
                <a:schemeClr val="tx2">
                  <a:alpha val="99000"/>
                </a:schemeClr>
              </a:solidFill>
              <a:latin typeface="Segoe UI Light" pitchFamily="34" charset="0"/>
            </a:endParaRPr>
          </a:p>
        </p:txBody>
      </p:sp>
      <p:sp>
        <p:nvSpPr>
          <p:cNvPr id="9" name="TextBox 8"/>
          <p:cNvSpPr txBox="1"/>
          <p:nvPr/>
        </p:nvSpPr>
        <p:spPr>
          <a:xfrm>
            <a:off x="5130023" y="2430926"/>
            <a:ext cx="6211893" cy="3108543"/>
          </a:xfrm>
          <a:prstGeom prst="rect">
            <a:avLst/>
          </a:prstGeom>
          <a:solidFill>
            <a:schemeClr val="accent6"/>
          </a:solidFill>
          <a:ln>
            <a:noFill/>
          </a:ln>
          <a:effectLst/>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a:solidFill>
                  <a:schemeClr val="lt1">
                    <a:alpha val="99000"/>
                  </a:schemeClr>
                </a:solidFill>
                <a:latin typeface="Consolas" pitchFamily="49" charset="0"/>
                <a:cs typeface="Consolas" pitchFamily="49" charset="0"/>
              </a:rPr>
              <a:t>public class </a:t>
            </a:r>
            <a:r>
              <a:rPr lang="en-US" sz="1400" dirty="0" err="1">
                <a:solidFill>
                  <a:schemeClr val="lt1">
                    <a:alpha val="99000"/>
                  </a:schemeClr>
                </a:solidFill>
                <a:latin typeface="Consolas" pitchFamily="49" charset="0"/>
                <a:cs typeface="Consolas" pitchFamily="49" charset="0"/>
              </a:rPr>
              <a:t>PersonController</a:t>
            </a:r>
            <a:r>
              <a:rPr lang="en-US" sz="1400" dirty="0">
                <a:solidFill>
                  <a:schemeClr val="lt1">
                    <a:alpha val="99000"/>
                  </a:schemeClr>
                </a:solidFill>
                <a:latin typeface="Consolas" pitchFamily="49" charset="0"/>
                <a:cs typeface="Consolas" pitchFamily="49" charset="0"/>
              </a:rPr>
              <a:t> : </a:t>
            </a:r>
            <a:r>
              <a:rPr lang="en-US" sz="1400" dirty="0" err="1">
                <a:solidFill>
                  <a:schemeClr val="accent4">
                    <a:lumMod val="40000"/>
                    <a:lumOff val="60000"/>
                    <a:alpha val="99000"/>
                  </a:schemeClr>
                </a:solidFill>
                <a:latin typeface="Consolas" pitchFamily="49" charset="0"/>
                <a:cs typeface="Consolas" pitchFamily="49" charset="0"/>
              </a:rPr>
              <a:t>ApiController</a:t>
            </a:r>
            <a:endParaRPr lang="en-US" sz="1400" dirty="0">
              <a:solidFill>
                <a:schemeClr val="accent4">
                  <a:lumMod val="40000"/>
                  <a:lumOff val="60000"/>
                  <a:alpha val="99000"/>
                </a:schemeClr>
              </a:solidFill>
              <a:latin typeface="Consolas" pitchFamily="49" charset="0"/>
              <a:cs typeface="Consolas" pitchFamily="49" charset="0"/>
            </a:endParaRPr>
          </a:p>
          <a:p>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List&lt;Person&gt; _people</a:t>
            </a:r>
            <a:r>
              <a:rPr lang="en-US" sz="1400" dirty="0" smtClean="0">
                <a:solidFill>
                  <a:schemeClr val="lt1">
                    <a:alpha val="99000"/>
                  </a:schemeClr>
                </a:solidFill>
                <a:latin typeface="Consolas" pitchFamily="49" charset="0"/>
                <a:cs typeface="Consolas" pitchFamily="49" charset="0"/>
              </a:rPr>
              <a:t>;</a:t>
            </a:r>
            <a:endParaRPr lang="en-US" sz="1400" dirty="0">
              <a:solidFill>
                <a:schemeClr val="lt1">
                  <a:alpha val="99000"/>
                </a:schemeClr>
              </a:solidFill>
              <a:latin typeface="Consolas" pitchFamily="49" charset="0"/>
              <a:cs typeface="Consolas" pitchFamily="49" charset="0"/>
            </a:endParaRPr>
          </a:p>
          <a:p>
            <a:r>
              <a:rPr lang="en-US" sz="1400" dirty="0">
                <a:solidFill>
                  <a:schemeClr val="lt1">
                    <a:alpha val="99000"/>
                  </a:schemeClr>
                </a:solidFill>
                <a:latin typeface="Consolas" pitchFamily="49" charset="0"/>
                <a:cs typeface="Consolas" pitchFamily="49" charset="0"/>
              </a:rPr>
              <a:t>    public </a:t>
            </a:r>
            <a:r>
              <a:rPr lang="en-US" sz="1400" dirty="0" err="1">
                <a:solidFill>
                  <a:schemeClr val="lt1">
                    <a:alpha val="99000"/>
                  </a:schemeClr>
                </a:solidFill>
                <a:latin typeface="Consolas" pitchFamily="49" charset="0"/>
                <a:cs typeface="Consolas" pitchFamily="49" charset="0"/>
              </a:rPr>
              <a:t>PersonController</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_people = new List&lt;Person&gt;();</a:t>
            </a:r>
          </a:p>
          <a:p>
            <a:r>
              <a:rPr lang="en-US" sz="1400" dirty="0">
                <a:solidFill>
                  <a:schemeClr val="lt1">
                    <a:alpha val="99000"/>
                  </a:schemeClr>
                </a:solidFill>
                <a:latin typeface="Consolas" pitchFamily="49" charset="0"/>
                <a:cs typeface="Consolas" pitchFamily="49" charset="0"/>
              </a:rPr>
              <a:t>        _</a:t>
            </a:r>
            <a:r>
              <a:rPr lang="en-US" sz="1400" dirty="0" err="1">
                <a:solidFill>
                  <a:schemeClr val="lt1">
                    <a:alpha val="99000"/>
                  </a:schemeClr>
                </a:solidFill>
                <a:latin typeface="Consolas" pitchFamily="49" charset="0"/>
                <a:cs typeface="Consolas" pitchFamily="49" charset="0"/>
              </a:rPr>
              <a:t>people.AddRange</a:t>
            </a:r>
            <a:r>
              <a:rPr lang="en-US" sz="1400" dirty="0">
                <a:solidFill>
                  <a:schemeClr val="lt1">
                    <a:alpha val="99000"/>
                  </a:schemeClr>
                </a:solidFill>
                <a:latin typeface="Consolas" pitchFamily="49" charset="0"/>
                <a:cs typeface="Consolas" pitchFamily="49" charset="0"/>
              </a:rPr>
              <a:t>(new Person[]</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            new Person { Id = 1, Name = "Chuck Norris" },</a:t>
            </a:r>
          </a:p>
          <a:p>
            <a:r>
              <a:rPr lang="en-US" sz="1400" dirty="0">
                <a:solidFill>
                  <a:schemeClr val="lt1">
                    <a:alpha val="99000"/>
                  </a:schemeClr>
                </a:solidFill>
                <a:latin typeface="Consolas" pitchFamily="49" charset="0"/>
                <a:cs typeface="Consolas" pitchFamily="49" charset="0"/>
              </a:rPr>
              <a:t>            new Person { Id = 2, Name = "David </a:t>
            </a:r>
            <a:r>
              <a:rPr lang="en-US" sz="1400" dirty="0" err="1" smtClean="0">
                <a:solidFill>
                  <a:schemeClr val="lt1">
                    <a:alpha val="99000"/>
                  </a:schemeClr>
                </a:solidFill>
                <a:latin typeface="Consolas" pitchFamily="49" charset="0"/>
                <a:cs typeface="Consolas" pitchFamily="49" charset="0"/>
              </a:rPr>
              <a:t>Carradine</a:t>
            </a:r>
            <a:r>
              <a:rPr lang="en-US" sz="1400" dirty="0">
                <a:solidFill>
                  <a:schemeClr val="lt1">
                    <a:alpha val="99000"/>
                  </a:schemeClr>
                </a:solidFill>
                <a:latin typeface="Consolas" pitchFamily="49" charset="0"/>
                <a:cs typeface="Consolas" pitchFamily="49" charset="0"/>
              </a:rPr>
              <a:t>" </a:t>
            </a:r>
            <a:r>
              <a:rPr lang="en-US" sz="1400" dirty="0" smtClean="0">
                <a:solidFill>
                  <a:schemeClr val="lt1">
                    <a:alpha val="99000"/>
                  </a:schemeClr>
                </a:solidFill>
                <a:latin typeface="Consolas" pitchFamily="49" charset="0"/>
                <a:cs typeface="Consolas" pitchFamily="49" charset="0"/>
              </a:rPr>
              <a:t>},</a:t>
            </a:r>
          </a:p>
          <a:p>
            <a:r>
              <a:rPr lang="en-US" sz="1400" dirty="0" smtClean="0">
                <a:solidFill>
                  <a:schemeClr val="lt1">
                    <a:alpha val="99000"/>
                  </a:schemeClr>
                </a:solidFill>
                <a:latin typeface="Consolas" pitchFamily="49" charset="0"/>
                <a:cs typeface="Consolas" pitchFamily="49" charset="0"/>
              </a:rPr>
              <a:t>            new Person { Id = 3, Name = "Bruce Lee" }</a:t>
            </a:r>
          </a:p>
          <a:p>
            <a:r>
              <a:rPr lang="en-US" sz="1400" dirty="0" smtClean="0">
                <a:solidFill>
                  <a:schemeClr val="lt1">
                    <a:alpha val="99000"/>
                  </a:schemeClr>
                </a:solidFill>
                <a:latin typeface="Consolas" pitchFamily="49" charset="0"/>
                <a:cs typeface="Consolas" pitchFamily="49" charset="0"/>
              </a:rPr>
              <a:t>        </a:t>
            </a:r>
            <a:r>
              <a:rPr lang="en-US" sz="1400" dirty="0">
                <a:solidFill>
                  <a:schemeClr val="lt1">
                    <a:alpha val="99000"/>
                  </a:schemeClr>
                </a:solidFill>
                <a:latin typeface="Consolas" pitchFamily="49" charset="0"/>
                <a:cs typeface="Consolas" pitchFamily="49" charset="0"/>
              </a:rPr>
              <a:t>});</a:t>
            </a:r>
          </a:p>
          <a:p>
            <a:r>
              <a:rPr lang="en-US" sz="1400" dirty="0">
                <a:solidFill>
                  <a:schemeClr val="lt1">
                    <a:alpha val="99000"/>
                  </a:schemeClr>
                </a:solidFill>
                <a:latin typeface="Consolas" pitchFamily="49" charset="0"/>
                <a:cs typeface="Consolas" pitchFamily="49" charset="0"/>
              </a:rPr>
              <a:t>    }</a:t>
            </a:r>
          </a:p>
          <a:p>
            <a:r>
              <a:rPr lang="en-US" sz="1400" dirty="0">
                <a:solidFill>
                  <a:schemeClr val="lt1">
                    <a:alpha val="99000"/>
                  </a:schemeClr>
                </a:solidFill>
                <a:latin typeface="Consolas" pitchFamily="49" charset="0"/>
                <a:cs typeface="Consolas" pitchFamily="49" charset="0"/>
              </a:rPr>
              <a:t>}</a:t>
            </a:r>
            <a:endParaRPr lang="en-US" sz="1400" dirty="0" smtClean="0">
              <a:solidFill>
                <a:schemeClr val="lt1">
                  <a:alpha val="99000"/>
                </a:schemeClr>
              </a:solidFill>
              <a:latin typeface="Consolas" pitchFamily="49" charset="0"/>
              <a:cs typeface="Consolas" pitchFamily="49" charset="0"/>
            </a:endParaRPr>
          </a:p>
        </p:txBody>
      </p:sp>
      <p:sp>
        <p:nvSpPr>
          <p:cNvPr id="10" name="Rectangle 9"/>
          <p:cNvSpPr/>
          <p:nvPr/>
        </p:nvSpPr>
        <p:spPr>
          <a:xfrm>
            <a:off x="433838" y="2430926"/>
            <a:ext cx="3156890" cy="1077218"/>
          </a:xfrm>
          <a:prstGeom prst="rect">
            <a:avLst/>
          </a:prstGeom>
        </p:spPr>
        <p:txBody>
          <a:bodyPr wrap="none">
            <a:spAutoFit/>
          </a:bodyPr>
          <a:lstStyle/>
          <a:p>
            <a:r>
              <a:rPr lang="en-US" sz="4000" dirty="0" smtClean="0">
                <a:solidFill>
                  <a:schemeClr val="accent2">
                    <a:alpha val="99000"/>
                  </a:schemeClr>
                </a:solidFill>
                <a:latin typeface="Segoe UI Light" pitchFamily="34" charset="0"/>
              </a:rPr>
              <a:t>Step 2:</a:t>
            </a:r>
            <a:endParaRPr lang="en-US" sz="4000" dirty="0">
              <a:solidFill>
                <a:schemeClr val="accent2">
                  <a:alpha val="99000"/>
                </a:schemeClr>
              </a:solidFill>
              <a:latin typeface="Segoe UI Light" pitchFamily="34" charset="0"/>
            </a:endParaRPr>
          </a:p>
          <a:p>
            <a:r>
              <a:rPr lang="en-US" dirty="0" smtClean="0">
                <a:solidFill>
                  <a:schemeClr val="tx2">
                    <a:alpha val="99000"/>
                  </a:schemeClr>
                </a:solidFill>
                <a:latin typeface="Segoe UI Light" pitchFamily="34" charset="0"/>
              </a:rPr>
              <a:t>Make an API Controller</a:t>
            </a:r>
            <a:endParaRPr lang="en-US" dirty="0">
              <a:solidFill>
                <a:schemeClr val="tx2">
                  <a:alpha val="99000"/>
                </a:schemeClr>
              </a:solidFill>
              <a:latin typeface="Segoe UI Light" pitchFamily="34" charset="0"/>
            </a:endParaRPr>
          </a:p>
        </p:txBody>
      </p:sp>
    </p:spTree>
    <p:extLst>
      <p:ext uri="{BB962C8B-B14F-4D97-AF65-F5344CB8AC3E}">
        <p14:creationId xmlns:p14="http://schemas.microsoft.com/office/powerpoint/2010/main" val="4173126892"/>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6"/>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Vbq7KMpK1EaOPUyWRwX51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4Jpbr8oqBUC2tnP9JwQcg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61LhpbdLD0uNGibxDJOGU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potS1hKZWk2IA3lF7vlk2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z8wvpVT650CuEZCub0M4Q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7.K6bBAJvkS3.ukwBGLqd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CDymgjsaf0qp25wa8mnEJ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CDymgjsaf0qp25wa8mnE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CDymgjsaf0qp25wa8mnEJ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nGWmLj.42EuGG.fPUDRgp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msziOZcAzkeLuUr01fOqh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KrD95805lkyLQO9pM3_RE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XRmmtj9Uk0K6GWGBb7RAu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nU8WQDMZkeEmlMRuDGij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6nKz.PWryUeu7CaDkJE7h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Vbq7KMpK1EaOPUyWRwX51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2.xml><?xml version="1.0" encoding="utf-8"?>
<ds:datastoreItem xmlns:ds="http://schemas.openxmlformats.org/officeDocument/2006/customXml" ds:itemID="{69B2F97D-0457-4986-9734-D03EB073C5EA}">
  <ds:schemaRefs>
    <ds:schemaRef ds:uri="http://purl.org/dc/dcmitype/"/>
    <ds:schemaRef ds:uri="http://schemas.microsoft.com/office/infopath/2007/PartnerControls"/>
    <ds:schemaRef ds:uri="230e9df3-be65-4c73-a93b-d1236ebd677e"/>
    <ds:schemaRef ds:uri="http://purl.org/dc/term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3361</TotalTime>
  <Words>868</Words>
  <Application>Microsoft Office PowerPoint</Application>
  <PresentationFormat>Custom</PresentationFormat>
  <Paragraphs>210</Paragraphs>
  <Slides>24</Slides>
  <Notes>4</Notes>
  <HiddenSlides>3</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24</vt:i4>
      </vt:variant>
    </vt:vector>
  </HeadingPairs>
  <TitlesOfParts>
    <vt:vector size="32" baseType="lpstr">
      <vt:lpstr>Segoe UI Light</vt:lpstr>
      <vt:lpstr>Segoe UI</vt:lpstr>
      <vt:lpstr>Arial</vt:lpstr>
      <vt:lpstr>Consolas</vt:lpstr>
      <vt:lpstr>Segoe Light</vt:lpstr>
      <vt:lpstr>MS1444_Windows Azure Template 16x9_r08b</vt:lpstr>
      <vt:lpstr>White with Consolas font for code slides</vt:lpstr>
      <vt:lpstr>think-cell Slide</vt:lpstr>
      <vt:lpstr>WebCamps Online</vt:lpstr>
      <vt:lpstr>Building a Service Layer  with ASP.NET Web API</vt:lpstr>
      <vt:lpstr>Agenda </vt:lpstr>
      <vt:lpstr>Web API is a part of ASP.NET</vt:lpstr>
      <vt:lpstr>PowerPoint Presentation</vt:lpstr>
      <vt:lpstr>Homepage: asp.net/web-api</vt:lpstr>
      <vt:lpstr>Find Us on Nuget</vt:lpstr>
      <vt:lpstr>Building a Read Only Web API</vt:lpstr>
      <vt:lpstr>Sample Read-only Model and Controller</vt:lpstr>
      <vt:lpstr>Read-only Controller Actions to return data</vt:lpstr>
      <vt:lpstr>Routing a Web API Using Global.asax.cs</vt:lpstr>
      <vt:lpstr>Manipulating HTTP Responses</vt:lpstr>
      <vt:lpstr>Manipulating HTTP Responses</vt:lpstr>
      <vt:lpstr>Manipulating HTTP Responses</vt:lpstr>
      <vt:lpstr>Making an API Updatable</vt:lpstr>
      <vt:lpstr>Posting Data to a Web API</vt:lpstr>
      <vt:lpstr>Posting Data to a Web API</vt:lpstr>
      <vt:lpstr>Introduction to ASP.NET Web API</vt:lpstr>
      <vt:lpstr>MVC SPA template uses WebAPI</vt:lpstr>
      <vt:lpstr>Windows Store Apps Talk to WebAPI</vt:lpstr>
      <vt:lpstr>Resources</vt:lpstr>
      <vt:lpstr>PowerPoint Presentation</vt:lpstr>
      <vt:lpstr>Web API is a part of ASP.NET</vt:lpstr>
      <vt:lpstr>Comparison of WCF &amp; ASP.NET Web API</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service layer with ASP.NET Web API</dc:title>
  <dc:subject>Windows Azure</dc:subject>
  <dc:creator>Jon Galloway</dc:creator>
  <dc:description>
    Your web applications can do a lot more than serve HTML to browsers. With ASP.NET Web API, you can easily provide powerful services in a variety of formats (including XML and JSON) without your having to fight with formats, plumbing code, and configuration. ASP.NET Web API was designed to help you leverage the HTTP protocol, so you can build services the right way minimal effort. You'll see how you can take make use of these services to power devices and apps as well as cutting edge Ajax clients.
by Jon Gallowayjon.galloway@microsoft.com
http://weblogs.asp.net/jgalloway
</dc:description>
  <cp:lastModifiedBy>Jon Galloway</cp:lastModifiedBy>
  <cp:revision>332</cp:revision>
  <cp:lastPrinted>2011-10-11T14:25:22Z</cp:lastPrinted>
  <dcterms:created xsi:type="dcterms:W3CDTF">2011-03-29T16:07:22Z</dcterms:created>
  <dcterms:modified xsi:type="dcterms:W3CDTF">2012-12-21T07:15:18Z</dcterms:modified>
  <cp:version>1.0.0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