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0" r:id="rId4"/>
    <p:sldMasterId id="2147483779" r:id="rId5"/>
  </p:sldMasterIdLst>
  <p:notesMasterIdLst>
    <p:notesMasterId r:id="rId20"/>
  </p:notesMasterIdLst>
  <p:handoutMasterIdLst>
    <p:handoutMasterId r:id="rId21"/>
  </p:handoutMasterIdLst>
  <p:sldIdLst>
    <p:sldId id="296" r:id="rId6"/>
    <p:sldId id="293" r:id="rId7"/>
    <p:sldId id="257" r:id="rId8"/>
    <p:sldId id="304" r:id="rId9"/>
    <p:sldId id="305" r:id="rId10"/>
    <p:sldId id="306" r:id="rId11"/>
    <p:sldId id="302" r:id="rId12"/>
    <p:sldId id="307" r:id="rId13"/>
    <p:sldId id="298" r:id="rId14"/>
    <p:sldId id="308" r:id="rId15"/>
    <p:sldId id="309" r:id="rId16"/>
    <p:sldId id="299" r:id="rId17"/>
    <p:sldId id="303" r:id="rId18"/>
    <p:sldId id="292" r:id="rId19"/>
  </p:sldIdLst>
  <p:sldSz cx="12188825" cy="6858000"/>
  <p:notesSz cx="6858000" cy="9296400"/>
  <p:custDataLst>
    <p:tags r:id="rId22"/>
  </p:custDataLst>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95">
          <p15:clr>
            <a:srgbClr val="A4A3A4"/>
          </p15:clr>
        </p15:guide>
        <p15:guide id="2" orient="horz" pos="719">
          <p15:clr>
            <a:srgbClr val="A4A3A4"/>
          </p15:clr>
        </p15:guide>
        <p15:guide id="3" orient="horz" pos="4166">
          <p15:clr>
            <a:srgbClr val="A4A3A4"/>
          </p15:clr>
        </p15:guide>
        <p15:guide id="4" orient="horz" pos="3937">
          <p15:clr>
            <a:srgbClr val="A4A3A4"/>
          </p15:clr>
        </p15:guide>
        <p15:guide id="5" orient="horz" pos="1068">
          <p15:clr>
            <a:srgbClr val="A4A3A4"/>
          </p15:clr>
        </p15:guide>
        <p15:guide id="6" pos="326">
          <p15:clr>
            <a:srgbClr val="A4A3A4"/>
          </p15:clr>
        </p15:guide>
        <p15:guide id="7" pos="7355">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6F6F6F"/>
    <a:srgbClr val="303030"/>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47" autoAdjust="0"/>
    <p:restoredTop sz="67864" autoAdjust="0"/>
  </p:normalViewPr>
  <p:slideViewPr>
    <p:cSldViewPr snapToGrid="0">
      <p:cViewPr varScale="1">
        <p:scale>
          <a:sx n="63" d="100"/>
          <a:sy n="63" d="100"/>
        </p:scale>
        <p:origin x="84" y="408"/>
      </p:cViewPr>
      <p:guideLst>
        <p:guide orient="horz" pos="895"/>
        <p:guide orient="horz" pos="719"/>
        <p:guide orient="horz" pos="4166"/>
        <p:guide orient="horz" pos="3937"/>
        <p:guide orient="horz" pos="1068"/>
        <p:guide pos="326"/>
        <p:guide pos="7355"/>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showGuides="1">
      <p:cViewPr varScale="1">
        <p:scale>
          <a:sx n="78" d="100"/>
          <a:sy n="78" d="100"/>
        </p:scale>
        <p:origin x="-2622" y="-102"/>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gs" Target="tags/tag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C25DCC-A7EC-4ADD-A44B-93147C6EDE35}" type="doc">
      <dgm:prSet loTypeId="urn:microsoft.com/office/officeart/2005/8/layout/default" loCatId="list" qsTypeId="urn:microsoft.com/office/officeart/2005/8/quickstyle/simple1" qsCatId="simple" csTypeId="urn:microsoft.com/office/officeart/2005/8/colors/colorful3" csCatId="colorful"/>
      <dgm:spPr/>
      <dgm:t>
        <a:bodyPr/>
        <a:lstStyle/>
        <a:p>
          <a:endParaRPr lang="en-US"/>
        </a:p>
      </dgm:t>
    </dgm:pt>
    <dgm:pt modelId="{DE5C8380-D856-41AF-BE8A-22DDDC2E60CD}">
      <dgm:prSet/>
      <dgm:spPr/>
      <dgm:t>
        <a:bodyPr/>
        <a:lstStyle/>
        <a:p>
          <a:pPr rtl="0"/>
          <a:r>
            <a:rPr lang="en-US" baseline="0" smtClean="0"/>
            <a:t>Page Inspector</a:t>
          </a:r>
          <a:endParaRPr lang="en-US"/>
        </a:p>
      </dgm:t>
    </dgm:pt>
    <dgm:pt modelId="{E2F759E8-4CDC-46BC-97B0-5D0E9282499C}" type="parTrans" cxnId="{B718B0A8-FB1C-40C2-9E3E-5458CDC234D1}">
      <dgm:prSet/>
      <dgm:spPr/>
      <dgm:t>
        <a:bodyPr/>
        <a:lstStyle/>
        <a:p>
          <a:endParaRPr lang="en-US"/>
        </a:p>
      </dgm:t>
    </dgm:pt>
    <dgm:pt modelId="{F22CB3D8-761E-4E0E-B4BE-AD53D190E50B}" type="sibTrans" cxnId="{B718B0A8-FB1C-40C2-9E3E-5458CDC234D1}">
      <dgm:prSet/>
      <dgm:spPr/>
      <dgm:t>
        <a:bodyPr/>
        <a:lstStyle/>
        <a:p>
          <a:endParaRPr lang="en-US"/>
        </a:p>
      </dgm:t>
    </dgm:pt>
    <dgm:pt modelId="{34AC925F-1D6E-4543-AFB2-EA4F959D6A65}">
      <dgm:prSet/>
      <dgm:spPr/>
      <dgm:t>
        <a:bodyPr/>
        <a:lstStyle/>
        <a:p>
          <a:pPr rtl="0"/>
          <a:r>
            <a:rPr lang="en-US" baseline="0" smtClean="0"/>
            <a:t>CSS and HTML editor</a:t>
          </a:r>
          <a:endParaRPr lang="en-US"/>
        </a:p>
      </dgm:t>
    </dgm:pt>
    <dgm:pt modelId="{C96C97F8-303B-4790-9267-99E78DE1027C}" type="parTrans" cxnId="{275E89B0-A86A-49B8-909D-5B7C189D0003}">
      <dgm:prSet/>
      <dgm:spPr/>
      <dgm:t>
        <a:bodyPr/>
        <a:lstStyle/>
        <a:p>
          <a:endParaRPr lang="en-US"/>
        </a:p>
      </dgm:t>
    </dgm:pt>
    <dgm:pt modelId="{6CB0C62F-01F5-432C-AD93-2F234BEBF8E5}" type="sibTrans" cxnId="{275E89B0-A86A-49B8-909D-5B7C189D0003}">
      <dgm:prSet/>
      <dgm:spPr/>
      <dgm:t>
        <a:bodyPr/>
        <a:lstStyle/>
        <a:p>
          <a:endParaRPr lang="en-US"/>
        </a:p>
      </dgm:t>
    </dgm:pt>
    <dgm:pt modelId="{506CD2EB-4A1B-46BD-BEE0-7D3B932E38BA}">
      <dgm:prSet/>
      <dgm:spPr/>
      <dgm:t>
        <a:bodyPr/>
        <a:lstStyle/>
        <a:p>
          <a:pPr rtl="0"/>
          <a:r>
            <a:rPr lang="en-US" baseline="0" smtClean="0"/>
            <a:t>JavaScript editor</a:t>
          </a:r>
          <a:endParaRPr lang="en-US"/>
        </a:p>
      </dgm:t>
    </dgm:pt>
    <dgm:pt modelId="{FC02A905-9EEB-4262-9F78-A204EE5DC782}" type="parTrans" cxnId="{E15F1C8D-E3EC-4853-A82E-61E1B70A49AB}">
      <dgm:prSet/>
      <dgm:spPr/>
      <dgm:t>
        <a:bodyPr/>
        <a:lstStyle/>
        <a:p>
          <a:endParaRPr lang="en-US"/>
        </a:p>
      </dgm:t>
    </dgm:pt>
    <dgm:pt modelId="{223A6FA0-E002-4168-BF56-249BF17895F7}" type="sibTrans" cxnId="{E15F1C8D-E3EC-4853-A82E-61E1B70A49AB}">
      <dgm:prSet/>
      <dgm:spPr/>
      <dgm:t>
        <a:bodyPr/>
        <a:lstStyle/>
        <a:p>
          <a:endParaRPr lang="en-US"/>
        </a:p>
      </dgm:t>
    </dgm:pt>
    <dgm:pt modelId="{D16C91B0-D3E5-4820-8F53-E60967A8BF35}">
      <dgm:prSet/>
      <dgm:spPr/>
      <dgm:t>
        <a:bodyPr/>
        <a:lstStyle/>
        <a:p>
          <a:pPr rtl="0"/>
          <a:r>
            <a:rPr lang="en-US" baseline="0" smtClean="0"/>
            <a:t>Web Essentials</a:t>
          </a:r>
          <a:endParaRPr lang="en-US"/>
        </a:p>
      </dgm:t>
    </dgm:pt>
    <dgm:pt modelId="{D3904FA1-B312-4835-8A67-B9C1805817E9}" type="parTrans" cxnId="{9BC98921-2966-4DF1-86FC-DB5596913536}">
      <dgm:prSet/>
      <dgm:spPr/>
      <dgm:t>
        <a:bodyPr/>
        <a:lstStyle/>
        <a:p>
          <a:endParaRPr lang="en-US"/>
        </a:p>
      </dgm:t>
    </dgm:pt>
    <dgm:pt modelId="{1883E58C-7EB7-4079-8913-61AB20C99F2E}" type="sibTrans" cxnId="{9BC98921-2966-4DF1-86FC-DB5596913536}">
      <dgm:prSet/>
      <dgm:spPr/>
      <dgm:t>
        <a:bodyPr/>
        <a:lstStyle/>
        <a:p>
          <a:endParaRPr lang="en-US"/>
        </a:p>
      </dgm:t>
    </dgm:pt>
    <dgm:pt modelId="{9F061ED2-4327-45B8-AEEE-002FEE24C26D}" type="pres">
      <dgm:prSet presAssocID="{67C25DCC-A7EC-4ADD-A44B-93147C6EDE35}" presName="diagram" presStyleCnt="0">
        <dgm:presLayoutVars>
          <dgm:dir/>
          <dgm:resizeHandles val="exact"/>
        </dgm:presLayoutVars>
      </dgm:prSet>
      <dgm:spPr/>
      <dgm:t>
        <a:bodyPr/>
        <a:lstStyle/>
        <a:p>
          <a:endParaRPr lang="en-US"/>
        </a:p>
      </dgm:t>
    </dgm:pt>
    <dgm:pt modelId="{DF0449B5-FF59-4BCF-836A-626BACA7A9DD}" type="pres">
      <dgm:prSet presAssocID="{DE5C8380-D856-41AF-BE8A-22DDDC2E60CD}" presName="node" presStyleLbl="node1" presStyleIdx="0" presStyleCnt="4">
        <dgm:presLayoutVars>
          <dgm:bulletEnabled val="1"/>
        </dgm:presLayoutVars>
      </dgm:prSet>
      <dgm:spPr/>
      <dgm:t>
        <a:bodyPr/>
        <a:lstStyle/>
        <a:p>
          <a:endParaRPr lang="en-US"/>
        </a:p>
      </dgm:t>
    </dgm:pt>
    <dgm:pt modelId="{C5A61973-D579-4BB1-BAC6-B48A66B39627}" type="pres">
      <dgm:prSet presAssocID="{F22CB3D8-761E-4E0E-B4BE-AD53D190E50B}" presName="sibTrans" presStyleCnt="0"/>
      <dgm:spPr/>
    </dgm:pt>
    <dgm:pt modelId="{2E613A4B-4AEC-43D1-B2CD-91759A8A8A43}" type="pres">
      <dgm:prSet presAssocID="{34AC925F-1D6E-4543-AFB2-EA4F959D6A65}" presName="node" presStyleLbl="node1" presStyleIdx="1" presStyleCnt="4">
        <dgm:presLayoutVars>
          <dgm:bulletEnabled val="1"/>
        </dgm:presLayoutVars>
      </dgm:prSet>
      <dgm:spPr/>
      <dgm:t>
        <a:bodyPr/>
        <a:lstStyle/>
        <a:p>
          <a:endParaRPr lang="en-US"/>
        </a:p>
      </dgm:t>
    </dgm:pt>
    <dgm:pt modelId="{24B66693-2C85-4808-8F25-FA83EE61FE55}" type="pres">
      <dgm:prSet presAssocID="{6CB0C62F-01F5-432C-AD93-2F234BEBF8E5}" presName="sibTrans" presStyleCnt="0"/>
      <dgm:spPr/>
    </dgm:pt>
    <dgm:pt modelId="{500A1CB0-53AC-479C-975D-29358BF3A54E}" type="pres">
      <dgm:prSet presAssocID="{506CD2EB-4A1B-46BD-BEE0-7D3B932E38BA}" presName="node" presStyleLbl="node1" presStyleIdx="2" presStyleCnt="4">
        <dgm:presLayoutVars>
          <dgm:bulletEnabled val="1"/>
        </dgm:presLayoutVars>
      </dgm:prSet>
      <dgm:spPr/>
      <dgm:t>
        <a:bodyPr/>
        <a:lstStyle/>
        <a:p>
          <a:endParaRPr lang="en-US"/>
        </a:p>
      </dgm:t>
    </dgm:pt>
    <dgm:pt modelId="{1A6A4B05-01BC-4325-80D1-D85805E27964}" type="pres">
      <dgm:prSet presAssocID="{223A6FA0-E002-4168-BF56-249BF17895F7}" presName="sibTrans" presStyleCnt="0"/>
      <dgm:spPr/>
    </dgm:pt>
    <dgm:pt modelId="{301A6D02-1F2B-4599-9D6B-3F92086250EC}" type="pres">
      <dgm:prSet presAssocID="{D16C91B0-D3E5-4820-8F53-E60967A8BF35}" presName="node" presStyleLbl="node1" presStyleIdx="3" presStyleCnt="4">
        <dgm:presLayoutVars>
          <dgm:bulletEnabled val="1"/>
        </dgm:presLayoutVars>
      </dgm:prSet>
      <dgm:spPr/>
      <dgm:t>
        <a:bodyPr/>
        <a:lstStyle/>
        <a:p>
          <a:endParaRPr lang="en-US"/>
        </a:p>
      </dgm:t>
    </dgm:pt>
  </dgm:ptLst>
  <dgm:cxnLst>
    <dgm:cxn modelId="{604EFCE5-FB1E-40FA-BF06-300F593FD07B}" type="presOf" srcId="{34AC925F-1D6E-4543-AFB2-EA4F959D6A65}" destId="{2E613A4B-4AEC-43D1-B2CD-91759A8A8A43}" srcOrd="0" destOrd="0" presId="urn:microsoft.com/office/officeart/2005/8/layout/default"/>
    <dgm:cxn modelId="{F39147B0-2EC7-4F9A-9F56-EBDC0C77FB58}" type="presOf" srcId="{DE5C8380-D856-41AF-BE8A-22DDDC2E60CD}" destId="{DF0449B5-FF59-4BCF-836A-626BACA7A9DD}" srcOrd="0" destOrd="0" presId="urn:microsoft.com/office/officeart/2005/8/layout/default"/>
    <dgm:cxn modelId="{57C1FE8B-9D43-4A84-9967-ED3EFA4EADAE}" type="presOf" srcId="{67C25DCC-A7EC-4ADD-A44B-93147C6EDE35}" destId="{9F061ED2-4327-45B8-AEEE-002FEE24C26D}" srcOrd="0" destOrd="0" presId="urn:microsoft.com/office/officeart/2005/8/layout/default"/>
    <dgm:cxn modelId="{275E89B0-A86A-49B8-909D-5B7C189D0003}" srcId="{67C25DCC-A7EC-4ADD-A44B-93147C6EDE35}" destId="{34AC925F-1D6E-4543-AFB2-EA4F959D6A65}" srcOrd="1" destOrd="0" parTransId="{C96C97F8-303B-4790-9267-99E78DE1027C}" sibTransId="{6CB0C62F-01F5-432C-AD93-2F234BEBF8E5}"/>
    <dgm:cxn modelId="{87ACA2FD-F74D-4834-9F06-DF7F7051E395}" type="presOf" srcId="{D16C91B0-D3E5-4820-8F53-E60967A8BF35}" destId="{301A6D02-1F2B-4599-9D6B-3F92086250EC}" srcOrd="0" destOrd="0" presId="urn:microsoft.com/office/officeart/2005/8/layout/default"/>
    <dgm:cxn modelId="{9BC98921-2966-4DF1-86FC-DB5596913536}" srcId="{67C25DCC-A7EC-4ADD-A44B-93147C6EDE35}" destId="{D16C91B0-D3E5-4820-8F53-E60967A8BF35}" srcOrd="3" destOrd="0" parTransId="{D3904FA1-B312-4835-8A67-B9C1805817E9}" sibTransId="{1883E58C-7EB7-4079-8913-61AB20C99F2E}"/>
    <dgm:cxn modelId="{B718B0A8-FB1C-40C2-9E3E-5458CDC234D1}" srcId="{67C25DCC-A7EC-4ADD-A44B-93147C6EDE35}" destId="{DE5C8380-D856-41AF-BE8A-22DDDC2E60CD}" srcOrd="0" destOrd="0" parTransId="{E2F759E8-4CDC-46BC-97B0-5D0E9282499C}" sibTransId="{F22CB3D8-761E-4E0E-B4BE-AD53D190E50B}"/>
    <dgm:cxn modelId="{E15F1C8D-E3EC-4853-A82E-61E1B70A49AB}" srcId="{67C25DCC-A7EC-4ADD-A44B-93147C6EDE35}" destId="{506CD2EB-4A1B-46BD-BEE0-7D3B932E38BA}" srcOrd="2" destOrd="0" parTransId="{FC02A905-9EEB-4262-9F78-A204EE5DC782}" sibTransId="{223A6FA0-E002-4168-BF56-249BF17895F7}"/>
    <dgm:cxn modelId="{F06D920B-B9C4-4DC1-BE83-B2AD6B2D5CAE}" type="presOf" srcId="{506CD2EB-4A1B-46BD-BEE0-7D3B932E38BA}" destId="{500A1CB0-53AC-479C-975D-29358BF3A54E}" srcOrd="0" destOrd="0" presId="urn:microsoft.com/office/officeart/2005/8/layout/default"/>
    <dgm:cxn modelId="{F69162F6-D958-46C0-B2D1-7338EE72B9F7}" type="presParOf" srcId="{9F061ED2-4327-45B8-AEEE-002FEE24C26D}" destId="{DF0449B5-FF59-4BCF-836A-626BACA7A9DD}" srcOrd="0" destOrd="0" presId="urn:microsoft.com/office/officeart/2005/8/layout/default"/>
    <dgm:cxn modelId="{FE55CA9F-FC1C-46AE-968A-9F3B6BCF2E81}" type="presParOf" srcId="{9F061ED2-4327-45B8-AEEE-002FEE24C26D}" destId="{C5A61973-D579-4BB1-BAC6-B48A66B39627}" srcOrd="1" destOrd="0" presId="urn:microsoft.com/office/officeart/2005/8/layout/default"/>
    <dgm:cxn modelId="{43331EBA-3AC7-479C-B730-5BA9B92353D4}" type="presParOf" srcId="{9F061ED2-4327-45B8-AEEE-002FEE24C26D}" destId="{2E613A4B-4AEC-43D1-B2CD-91759A8A8A43}" srcOrd="2" destOrd="0" presId="urn:microsoft.com/office/officeart/2005/8/layout/default"/>
    <dgm:cxn modelId="{EBD2CDC4-0A41-4FBA-B0C5-3AA22C7E8E55}" type="presParOf" srcId="{9F061ED2-4327-45B8-AEEE-002FEE24C26D}" destId="{24B66693-2C85-4808-8F25-FA83EE61FE55}" srcOrd="3" destOrd="0" presId="urn:microsoft.com/office/officeart/2005/8/layout/default"/>
    <dgm:cxn modelId="{BB0FCB54-7FF0-42A9-A1B0-B127942427A2}" type="presParOf" srcId="{9F061ED2-4327-45B8-AEEE-002FEE24C26D}" destId="{500A1CB0-53AC-479C-975D-29358BF3A54E}" srcOrd="4" destOrd="0" presId="urn:microsoft.com/office/officeart/2005/8/layout/default"/>
    <dgm:cxn modelId="{5E0752B7-978C-4D44-885C-2BDAFA11E188}" type="presParOf" srcId="{9F061ED2-4327-45B8-AEEE-002FEE24C26D}" destId="{1A6A4B05-01BC-4325-80D1-D85805E27964}" srcOrd="5" destOrd="0" presId="urn:microsoft.com/office/officeart/2005/8/layout/default"/>
    <dgm:cxn modelId="{8AB94583-4E17-4227-88F4-BE01AD57A653}" type="presParOf" srcId="{9F061ED2-4327-45B8-AEEE-002FEE24C26D}" destId="{301A6D02-1F2B-4599-9D6B-3F92086250EC}"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r>
              <a:rPr lang="en-US" dirty="0" smtClean="0">
                <a:latin typeface="Segoe UI" pitchFamily="34" charset="0"/>
              </a:rPr>
              <a:t>Windows Azure Overview</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126C4AC0-4315-44D1-8268-F58D6F432E18}" type="datetimeFigureOut">
              <a:rPr lang="en-US" smtClean="0">
                <a:latin typeface="Segoe UI" pitchFamily="34" charset="0"/>
              </a:rPr>
              <a:t>12/20/2012</a:t>
            </a:fld>
            <a:endParaRPr lang="en-US" dirty="0">
              <a:latin typeface="Segoe UI" pitchFamily="34" charset="0"/>
            </a:endParaRPr>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dirty="0">
              <a:latin typeface="Segoe UI" pitchFamily="34" charset="0"/>
            </a:endParaRPr>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FF899423-EDC2-457D-B42B-E8AC52DB47D2}"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11501300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atin typeface="Segoe UI" pitchFamily="34" charset="0"/>
              </a:defRPr>
            </a:lvl1pPr>
          </a:lstStyle>
          <a:p>
            <a:r>
              <a:rPr lang="en-US" dirty="0" smtClean="0"/>
              <a:t>Windows Azure Overview</a:t>
            </a:r>
            <a:endParaRPr lang="en-US" dirty="0"/>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atin typeface="Segoe UI" pitchFamily="34" charset="0"/>
              </a:defRPr>
            </a:lvl1pPr>
          </a:lstStyle>
          <a:p>
            <a:fld id="{CAE3F082-F902-42D8-A765-720E172C3194}" type="datetimeFigureOut">
              <a:rPr lang="en-US" smtClean="0"/>
              <a:pPr/>
              <a:t>12/20/2012</a:t>
            </a:fld>
            <a:endParaRPr lang="en-US" dirty="0"/>
          </a:p>
        </p:txBody>
      </p:sp>
      <p:sp>
        <p:nvSpPr>
          <p:cNvPr id="4" name="Slide Image Placeholder 3"/>
          <p:cNvSpPr>
            <a:spLocks noGrp="1" noRot="1" noChangeAspect="1"/>
          </p:cNvSpPr>
          <p:nvPr>
            <p:ph type="sldImg" idx="2"/>
          </p:nvPr>
        </p:nvSpPr>
        <p:spPr>
          <a:xfrm>
            <a:off x="331788" y="696913"/>
            <a:ext cx="6194425"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atin typeface="Segoe UI" pitchFamily="34" charset="0"/>
              </a:defRPr>
            </a:lvl1pPr>
          </a:lstStyle>
          <a:p>
            <a:endParaRPr lang="en-US" dirty="0"/>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atin typeface="Segoe UI" pitchFamily="34" charset="0"/>
              </a:defRPr>
            </a:lvl1pPr>
          </a:lstStyle>
          <a:p>
            <a:fld id="{82AABF77-E2E4-44CA-BA5C-65E132CF08D8}" type="slidenum">
              <a:rPr lang="en-US" smtClean="0"/>
              <a:pPr/>
              <a:t>‹#›</a:t>
            </a:fld>
            <a:endParaRPr lang="en-US" dirty="0"/>
          </a:p>
        </p:txBody>
      </p:sp>
    </p:spTree>
    <p:extLst>
      <p:ext uri="{BB962C8B-B14F-4D97-AF65-F5344CB8AC3E}">
        <p14:creationId xmlns:p14="http://schemas.microsoft.com/office/powerpoint/2010/main" val="1716936007"/>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Segoe UI" pitchFamily="34" charset="0"/>
        <a:ea typeface="+mn-ea"/>
        <a:cs typeface="+mn-cs"/>
      </a:defRPr>
    </a:lvl1pPr>
    <a:lvl2pPr marL="609493" algn="l" defTabSz="1218987" rtl="0" eaLnBrk="1" latinLnBrk="0" hangingPunct="1">
      <a:defRPr sz="1600" kern="1200">
        <a:solidFill>
          <a:schemeClr val="tx1"/>
        </a:solidFill>
        <a:latin typeface="Segoe UI" pitchFamily="34" charset="0"/>
        <a:ea typeface="+mn-ea"/>
        <a:cs typeface="+mn-cs"/>
      </a:defRPr>
    </a:lvl2pPr>
    <a:lvl3pPr marL="1218987" algn="l" defTabSz="1218987" rtl="0" eaLnBrk="1" latinLnBrk="0" hangingPunct="1">
      <a:defRPr sz="1600" kern="1200">
        <a:solidFill>
          <a:schemeClr val="tx1"/>
        </a:solidFill>
        <a:latin typeface="Segoe UI" pitchFamily="34" charset="0"/>
        <a:ea typeface="+mn-ea"/>
        <a:cs typeface="+mn-cs"/>
      </a:defRPr>
    </a:lvl3pPr>
    <a:lvl4pPr marL="1828480" algn="l" defTabSz="1218987" rtl="0" eaLnBrk="1" latinLnBrk="0" hangingPunct="1">
      <a:defRPr sz="1600" kern="1200">
        <a:solidFill>
          <a:schemeClr val="tx1"/>
        </a:solidFill>
        <a:latin typeface="Segoe UI" pitchFamily="34" charset="0"/>
        <a:ea typeface="+mn-ea"/>
        <a:cs typeface="+mn-cs"/>
      </a:defRPr>
    </a:lvl4pPr>
    <a:lvl5pPr marL="2437973" algn="l" defTabSz="1218987" rtl="0" eaLnBrk="1" latinLnBrk="0" hangingPunct="1">
      <a:defRPr sz="1600" kern="1200">
        <a:solidFill>
          <a:schemeClr val="tx1"/>
        </a:solidFill>
        <a:latin typeface="Segoe UI" pitchFamily="34" charset="0"/>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grpSp>
        <p:nvGrpSpPr>
          <p:cNvPr id="5" name="Group 4"/>
          <p:cNvGrpSpPr/>
          <p:nvPr userDrawn="1"/>
        </p:nvGrpSpPr>
        <p:grpSpPr>
          <a:xfrm>
            <a:off x="519113" y="241940"/>
            <a:ext cx="2411374" cy="387798"/>
            <a:chOff x="517525" y="5956427"/>
            <a:chExt cx="1489796" cy="775597"/>
          </a:xfrm>
        </p:grpSpPr>
        <p:sp>
          <p:nvSpPr>
            <p:cNvPr id="6" name="TextBox 5"/>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8" name="Rectangle 7"/>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216348348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82130852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2433982393"/>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576417092"/>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861767610"/>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grpSp>
        <p:nvGrpSpPr>
          <p:cNvPr id="4" name="Group 3"/>
          <p:cNvGrpSpPr/>
          <p:nvPr userDrawn="1"/>
        </p:nvGrpSpPr>
        <p:grpSpPr>
          <a:xfrm>
            <a:off x="9264689" y="6225727"/>
            <a:ext cx="2411374" cy="387798"/>
            <a:chOff x="517525" y="5956427"/>
            <a:chExt cx="1489796" cy="775597"/>
          </a:xfrm>
        </p:grpSpPr>
        <p:sp>
          <p:nvSpPr>
            <p:cNvPr id="5" name="TextBox 4"/>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6" name="Rectangle 5"/>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3900536183"/>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2012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482902" y="3072036"/>
            <a:ext cx="3223021" cy="690417"/>
          </a:xfrm>
          <a:prstGeom prst="rect">
            <a:avLst/>
          </a:prstGeom>
        </p:spPr>
      </p:pic>
    </p:spTree>
    <p:extLst>
      <p:ext uri="{BB962C8B-B14F-4D97-AF65-F5344CB8AC3E}">
        <p14:creationId xmlns:p14="http://schemas.microsoft.com/office/powerpoint/2010/main" val="2549922664"/>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grpSp>
        <p:nvGrpSpPr>
          <p:cNvPr id="6" name="Group 5"/>
          <p:cNvGrpSpPr/>
          <p:nvPr userDrawn="1"/>
        </p:nvGrpSpPr>
        <p:grpSpPr>
          <a:xfrm>
            <a:off x="519113" y="241940"/>
            <a:ext cx="2411374" cy="387798"/>
            <a:chOff x="517525" y="5956427"/>
            <a:chExt cx="1489796" cy="775597"/>
          </a:xfrm>
        </p:grpSpPr>
        <p:sp>
          <p:nvSpPr>
            <p:cNvPr id="8" name="TextBox 7"/>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9" name="Rectangle 8"/>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3517780638"/>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392964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2896729"/>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7899733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50502823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300648516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97639121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grpSp>
        <p:nvGrpSpPr>
          <p:cNvPr id="8" name="Group 7"/>
          <p:cNvGrpSpPr/>
          <p:nvPr userDrawn="1"/>
        </p:nvGrpSpPr>
        <p:grpSpPr>
          <a:xfrm>
            <a:off x="517525" y="6335971"/>
            <a:ext cx="1768475" cy="276999"/>
            <a:chOff x="517525" y="5956427"/>
            <a:chExt cx="1768475" cy="276999"/>
          </a:xfrm>
        </p:grpSpPr>
        <p:sp>
          <p:nvSpPr>
            <p:cNvPr id="9" name="TextBox 8"/>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10" name="Rectangle 9"/>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359759503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grpSp>
        <p:nvGrpSpPr>
          <p:cNvPr id="4" name="Group 3"/>
          <p:cNvGrpSpPr/>
          <p:nvPr userDrawn="1"/>
        </p:nvGrpSpPr>
        <p:grpSpPr>
          <a:xfrm>
            <a:off x="517525" y="6335971"/>
            <a:ext cx="1768475" cy="276999"/>
            <a:chOff x="517525" y="5956427"/>
            <a:chExt cx="1768475" cy="276999"/>
          </a:xfrm>
        </p:grpSpPr>
        <p:sp>
          <p:nvSpPr>
            <p:cNvPr id="5" name="TextBox 4"/>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6" name="Rectangle 5"/>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183387018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3" name="Group 2"/>
          <p:cNvGrpSpPr/>
          <p:nvPr userDrawn="1"/>
        </p:nvGrpSpPr>
        <p:grpSpPr>
          <a:xfrm>
            <a:off x="517525" y="6335971"/>
            <a:ext cx="1768475" cy="276999"/>
            <a:chOff x="517525" y="5956427"/>
            <a:chExt cx="1768475" cy="276999"/>
          </a:xfrm>
        </p:grpSpPr>
        <p:sp>
          <p:nvSpPr>
            <p:cNvPr id="4" name="TextBox 3"/>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5" name="Rectangle 4"/>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423089825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6" name="Freeform 11"/>
          <p:cNvSpPr>
            <a:spLocks noEditPoints="1"/>
          </p:cNvSpPr>
          <p:nvPr userDrawn="1"/>
        </p:nvSpPr>
        <p:spPr bwMode="black">
          <a:xfrm>
            <a:off x="906082" y="2883795"/>
            <a:ext cx="2453963" cy="2309611"/>
          </a:xfrm>
          <a:custGeom>
            <a:avLst/>
            <a:gdLst>
              <a:gd name="T0" fmla="*/ 1137 w 1313"/>
              <a:gd name="T1" fmla="*/ 396 h 1238"/>
              <a:gd name="T2" fmla="*/ 1185 w 1313"/>
              <a:gd name="T3" fmla="*/ 553 h 1238"/>
              <a:gd name="T4" fmla="*/ 1069 w 1313"/>
              <a:gd name="T5" fmla="*/ 567 h 1238"/>
              <a:gd name="T6" fmla="*/ 960 w 1313"/>
              <a:gd name="T7" fmla="*/ 445 h 1238"/>
              <a:gd name="T8" fmla="*/ 960 w 1313"/>
              <a:gd name="T9" fmla="*/ 284 h 1238"/>
              <a:gd name="T10" fmla="*/ 1144 w 1313"/>
              <a:gd name="T11" fmla="*/ 219 h 1238"/>
              <a:gd name="T12" fmla="*/ 1245 w 1313"/>
              <a:gd name="T13" fmla="*/ 346 h 1238"/>
              <a:gd name="T14" fmla="*/ 1258 w 1313"/>
              <a:gd name="T15" fmla="*/ 463 h 1238"/>
              <a:gd name="T16" fmla="*/ 1198 w 1313"/>
              <a:gd name="T17" fmla="*/ 341 h 1238"/>
              <a:gd name="T18" fmla="*/ 800 w 1313"/>
              <a:gd name="T19" fmla="*/ 175 h 1238"/>
              <a:gd name="T20" fmla="*/ 834 w 1313"/>
              <a:gd name="T21" fmla="*/ 405 h 1238"/>
              <a:gd name="T22" fmla="*/ 659 w 1313"/>
              <a:gd name="T23" fmla="*/ 320 h 1238"/>
              <a:gd name="T24" fmla="*/ 677 w 1313"/>
              <a:gd name="T25" fmla="*/ 159 h 1238"/>
              <a:gd name="T26" fmla="*/ 798 w 1313"/>
              <a:gd name="T27" fmla="*/ 52 h 1238"/>
              <a:gd name="T28" fmla="*/ 958 w 1313"/>
              <a:gd name="T29" fmla="*/ 52 h 1238"/>
              <a:gd name="T30" fmla="*/ 1024 w 1313"/>
              <a:gd name="T31" fmla="*/ 236 h 1238"/>
              <a:gd name="T32" fmla="*/ 941 w 1313"/>
              <a:gd name="T33" fmla="*/ 366 h 1238"/>
              <a:gd name="T34" fmla="*/ 912 w 1313"/>
              <a:gd name="T35" fmla="*/ 123 h 1238"/>
              <a:gd name="T36" fmla="*/ 0 w 1313"/>
              <a:gd name="T37" fmla="*/ 451 h 1238"/>
              <a:gd name="T38" fmla="*/ 179 w 1313"/>
              <a:gd name="T39" fmla="*/ 451 h 1238"/>
              <a:gd name="T40" fmla="*/ 264 w 1313"/>
              <a:gd name="T41" fmla="*/ 451 h 1238"/>
              <a:gd name="T42" fmla="*/ 349 w 1313"/>
              <a:gd name="T43" fmla="*/ 451 h 1238"/>
              <a:gd name="T44" fmla="*/ 434 w 1313"/>
              <a:gd name="T45" fmla="*/ 451 h 1238"/>
              <a:gd name="T46" fmla="*/ 519 w 1313"/>
              <a:gd name="T47" fmla="*/ 451 h 1238"/>
              <a:gd name="T48" fmla="*/ 604 w 1313"/>
              <a:gd name="T49" fmla="*/ 451 h 1238"/>
              <a:gd name="T50" fmla="*/ 690 w 1313"/>
              <a:gd name="T51" fmla="*/ 451 h 1238"/>
              <a:gd name="T52" fmla="*/ 775 w 1313"/>
              <a:gd name="T53" fmla="*/ 451 h 1238"/>
              <a:gd name="T54" fmla="*/ 682 w 1313"/>
              <a:gd name="T55" fmla="*/ 949 h 1238"/>
              <a:gd name="T56" fmla="*/ 703 w 1313"/>
              <a:gd name="T57" fmla="*/ 1069 h 1238"/>
              <a:gd name="T58" fmla="*/ 377 w 1313"/>
              <a:gd name="T59" fmla="*/ 1196 h 1238"/>
              <a:gd name="T60" fmla="*/ 357 w 1313"/>
              <a:gd name="T61" fmla="*/ 1090 h 1238"/>
              <a:gd name="T62" fmla="*/ 540 w 1313"/>
              <a:gd name="T63" fmla="*/ 1196 h 1238"/>
              <a:gd name="T64" fmla="*/ 519 w 1313"/>
              <a:gd name="T65" fmla="*/ 949 h 1238"/>
              <a:gd name="T66" fmla="*/ 357 w 1313"/>
              <a:gd name="T67" fmla="*/ 949 h 1238"/>
              <a:gd name="T68" fmla="*/ 194 w 1313"/>
              <a:gd name="T69" fmla="*/ 949 h 1238"/>
              <a:gd name="T70" fmla="*/ 52 w 1313"/>
              <a:gd name="T71" fmla="*/ 1090 h 1238"/>
              <a:gd name="T72" fmla="*/ 845 w 1313"/>
              <a:gd name="T73" fmla="*/ 1196 h 1238"/>
              <a:gd name="T74" fmla="*/ 845 w 1313"/>
              <a:gd name="T75" fmla="*/ 808 h 1238"/>
              <a:gd name="T76" fmla="*/ 682 w 1313"/>
              <a:gd name="T77" fmla="*/ 808 h 1238"/>
              <a:gd name="T78" fmla="*/ 519 w 1313"/>
              <a:gd name="T79" fmla="*/ 808 h 1238"/>
              <a:gd name="T80" fmla="*/ 357 w 1313"/>
              <a:gd name="T81" fmla="*/ 808 h 1238"/>
              <a:gd name="T82" fmla="*/ 194 w 1313"/>
              <a:gd name="T83" fmla="*/ 808 h 1238"/>
              <a:gd name="T84" fmla="*/ 845 w 1313"/>
              <a:gd name="T85" fmla="*/ 668 h 1238"/>
              <a:gd name="T86" fmla="*/ 682 w 1313"/>
              <a:gd name="T87" fmla="*/ 668 h 1238"/>
              <a:gd name="T88" fmla="*/ 519 w 1313"/>
              <a:gd name="T89" fmla="*/ 668 h 1238"/>
              <a:gd name="T90" fmla="*/ 357 w 1313"/>
              <a:gd name="T91" fmla="*/ 668 h 1238"/>
              <a:gd name="T92" fmla="*/ 194 w 1313"/>
              <a:gd name="T93" fmla="*/ 668 h 1238"/>
              <a:gd name="T94" fmla="*/ 718 w 1313"/>
              <a:gd name="T95" fmla="*/ 493 h 1238"/>
              <a:gd name="T96" fmla="*/ 633 w 1313"/>
              <a:gd name="T97" fmla="*/ 493 h 1238"/>
              <a:gd name="T98" fmla="*/ 548 w 1313"/>
              <a:gd name="T99" fmla="*/ 493 h 1238"/>
              <a:gd name="T100" fmla="*/ 463 w 1313"/>
              <a:gd name="T101" fmla="*/ 493 h 1238"/>
              <a:gd name="T102" fmla="*/ 378 w 1313"/>
              <a:gd name="T103" fmla="*/ 493 h 1238"/>
              <a:gd name="T104" fmla="*/ 292 w 1313"/>
              <a:gd name="T105" fmla="*/ 493 h 1238"/>
              <a:gd name="T106" fmla="*/ 207 w 1313"/>
              <a:gd name="T107" fmla="*/ 493 h 1238"/>
              <a:gd name="T108" fmla="*/ 122 w 1313"/>
              <a:gd name="T109" fmla="*/ 493 h 1238"/>
              <a:gd name="T110" fmla="*/ 775 w 1313"/>
              <a:gd name="T111" fmla="*/ 493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13" h="1238">
                <a:moveTo>
                  <a:pt x="1137" y="396"/>
                </a:moveTo>
                <a:cubicBezTo>
                  <a:pt x="1150" y="411"/>
                  <a:pt x="1150" y="433"/>
                  <a:pt x="1136" y="447"/>
                </a:cubicBezTo>
                <a:cubicBezTo>
                  <a:pt x="1120" y="461"/>
                  <a:pt x="1097" y="459"/>
                  <a:pt x="1084" y="444"/>
                </a:cubicBezTo>
                <a:cubicBezTo>
                  <a:pt x="1071" y="429"/>
                  <a:pt x="1071" y="407"/>
                  <a:pt x="1087" y="393"/>
                </a:cubicBezTo>
                <a:cubicBezTo>
                  <a:pt x="1102" y="379"/>
                  <a:pt x="1124" y="382"/>
                  <a:pt x="1137" y="396"/>
                </a:cubicBezTo>
                <a:close/>
                <a:moveTo>
                  <a:pt x="1258" y="463"/>
                </a:moveTo>
                <a:cubicBezTo>
                  <a:pt x="1255" y="475"/>
                  <a:pt x="1246" y="494"/>
                  <a:pt x="1234" y="509"/>
                </a:cubicBezTo>
                <a:cubicBezTo>
                  <a:pt x="1260" y="555"/>
                  <a:pt x="1260" y="555"/>
                  <a:pt x="1260" y="555"/>
                </a:cubicBezTo>
                <a:cubicBezTo>
                  <a:pt x="1254" y="560"/>
                  <a:pt x="1228" y="584"/>
                  <a:pt x="1228" y="584"/>
                </a:cubicBezTo>
                <a:cubicBezTo>
                  <a:pt x="1185" y="553"/>
                  <a:pt x="1185" y="553"/>
                  <a:pt x="1185" y="553"/>
                </a:cubicBezTo>
                <a:cubicBezTo>
                  <a:pt x="1184" y="555"/>
                  <a:pt x="1184" y="555"/>
                  <a:pt x="1184" y="555"/>
                </a:cubicBezTo>
                <a:cubicBezTo>
                  <a:pt x="1174" y="561"/>
                  <a:pt x="1154" y="568"/>
                  <a:pt x="1136" y="571"/>
                </a:cubicBezTo>
                <a:cubicBezTo>
                  <a:pt x="1121" y="623"/>
                  <a:pt x="1121" y="623"/>
                  <a:pt x="1121" y="623"/>
                </a:cubicBezTo>
                <a:cubicBezTo>
                  <a:pt x="1113" y="621"/>
                  <a:pt x="1078" y="619"/>
                  <a:pt x="1078" y="619"/>
                </a:cubicBezTo>
                <a:cubicBezTo>
                  <a:pt x="1069" y="567"/>
                  <a:pt x="1069" y="567"/>
                  <a:pt x="1069" y="567"/>
                </a:cubicBezTo>
                <a:cubicBezTo>
                  <a:pt x="1057" y="564"/>
                  <a:pt x="1036" y="556"/>
                  <a:pt x="1022" y="545"/>
                </a:cubicBezTo>
                <a:cubicBezTo>
                  <a:pt x="975" y="570"/>
                  <a:pt x="975" y="570"/>
                  <a:pt x="975" y="570"/>
                </a:cubicBezTo>
                <a:cubicBezTo>
                  <a:pt x="970" y="565"/>
                  <a:pt x="946" y="538"/>
                  <a:pt x="946" y="538"/>
                </a:cubicBezTo>
                <a:cubicBezTo>
                  <a:pt x="976" y="495"/>
                  <a:pt x="976" y="495"/>
                  <a:pt x="976" y="495"/>
                </a:cubicBezTo>
                <a:cubicBezTo>
                  <a:pt x="971" y="484"/>
                  <a:pt x="961" y="464"/>
                  <a:pt x="960" y="445"/>
                </a:cubicBezTo>
                <a:cubicBezTo>
                  <a:pt x="909" y="430"/>
                  <a:pt x="909" y="430"/>
                  <a:pt x="909" y="430"/>
                </a:cubicBezTo>
                <a:cubicBezTo>
                  <a:pt x="908" y="422"/>
                  <a:pt x="910" y="387"/>
                  <a:pt x="910" y="387"/>
                </a:cubicBezTo>
                <a:cubicBezTo>
                  <a:pt x="963" y="377"/>
                  <a:pt x="963" y="377"/>
                  <a:pt x="963" y="377"/>
                </a:cubicBezTo>
                <a:cubicBezTo>
                  <a:pt x="971" y="350"/>
                  <a:pt x="972" y="349"/>
                  <a:pt x="986" y="330"/>
                </a:cubicBezTo>
                <a:cubicBezTo>
                  <a:pt x="960" y="284"/>
                  <a:pt x="960" y="284"/>
                  <a:pt x="960" y="284"/>
                </a:cubicBezTo>
                <a:cubicBezTo>
                  <a:pt x="966" y="279"/>
                  <a:pt x="992" y="255"/>
                  <a:pt x="992" y="255"/>
                </a:cubicBezTo>
                <a:cubicBezTo>
                  <a:pt x="1036" y="285"/>
                  <a:pt x="1036" y="285"/>
                  <a:pt x="1036" y="285"/>
                </a:cubicBezTo>
                <a:cubicBezTo>
                  <a:pt x="1047" y="279"/>
                  <a:pt x="1066" y="271"/>
                  <a:pt x="1085" y="270"/>
                </a:cubicBezTo>
                <a:cubicBezTo>
                  <a:pt x="1100" y="218"/>
                  <a:pt x="1100" y="218"/>
                  <a:pt x="1100" y="218"/>
                </a:cubicBezTo>
                <a:cubicBezTo>
                  <a:pt x="1107" y="218"/>
                  <a:pt x="1144" y="219"/>
                  <a:pt x="1144" y="219"/>
                </a:cubicBezTo>
                <a:cubicBezTo>
                  <a:pt x="1153" y="273"/>
                  <a:pt x="1153" y="273"/>
                  <a:pt x="1153" y="273"/>
                </a:cubicBezTo>
                <a:cubicBezTo>
                  <a:pt x="1180" y="281"/>
                  <a:pt x="1182" y="280"/>
                  <a:pt x="1199" y="295"/>
                </a:cubicBezTo>
                <a:cubicBezTo>
                  <a:pt x="1245" y="270"/>
                  <a:pt x="1245" y="270"/>
                  <a:pt x="1245" y="270"/>
                </a:cubicBezTo>
                <a:cubicBezTo>
                  <a:pt x="1251" y="276"/>
                  <a:pt x="1274" y="301"/>
                  <a:pt x="1274" y="301"/>
                </a:cubicBezTo>
                <a:cubicBezTo>
                  <a:pt x="1245" y="346"/>
                  <a:pt x="1245" y="346"/>
                  <a:pt x="1245" y="346"/>
                </a:cubicBezTo>
                <a:cubicBezTo>
                  <a:pt x="1251" y="355"/>
                  <a:pt x="1259" y="376"/>
                  <a:pt x="1262" y="395"/>
                </a:cubicBezTo>
                <a:cubicBezTo>
                  <a:pt x="1313" y="409"/>
                  <a:pt x="1313" y="409"/>
                  <a:pt x="1313" y="409"/>
                </a:cubicBezTo>
                <a:cubicBezTo>
                  <a:pt x="1312" y="417"/>
                  <a:pt x="1311" y="453"/>
                  <a:pt x="1311" y="453"/>
                </a:cubicBezTo>
                <a:cubicBezTo>
                  <a:pt x="1259" y="462"/>
                  <a:pt x="1259" y="462"/>
                  <a:pt x="1259" y="462"/>
                </a:cubicBezTo>
                <a:lnTo>
                  <a:pt x="1258" y="463"/>
                </a:lnTo>
                <a:close/>
                <a:moveTo>
                  <a:pt x="1198" y="341"/>
                </a:moveTo>
                <a:cubicBezTo>
                  <a:pt x="1154" y="292"/>
                  <a:pt x="1079" y="288"/>
                  <a:pt x="1031" y="331"/>
                </a:cubicBezTo>
                <a:cubicBezTo>
                  <a:pt x="982" y="376"/>
                  <a:pt x="978" y="450"/>
                  <a:pt x="1023" y="499"/>
                </a:cubicBezTo>
                <a:cubicBezTo>
                  <a:pt x="1066" y="547"/>
                  <a:pt x="1141" y="551"/>
                  <a:pt x="1190" y="507"/>
                </a:cubicBezTo>
                <a:cubicBezTo>
                  <a:pt x="1238" y="464"/>
                  <a:pt x="1242" y="389"/>
                  <a:pt x="1198" y="341"/>
                </a:cubicBezTo>
                <a:close/>
                <a:moveTo>
                  <a:pt x="800" y="175"/>
                </a:moveTo>
                <a:cubicBezTo>
                  <a:pt x="784" y="190"/>
                  <a:pt x="784" y="212"/>
                  <a:pt x="797" y="227"/>
                </a:cubicBezTo>
                <a:cubicBezTo>
                  <a:pt x="811" y="241"/>
                  <a:pt x="833" y="244"/>
                  <a:pt x="849" y="229"/>
                </a:cubicBezTo>
                <a:cubicBezTo>
                  <a:pt x="863" y="216"/>
                  <a:pt x="863" y="194"/>
                  <a:pt x="850" y="179"/>
                </a:cubicBezTo>
                <a:cubicBezTo>
                  <a:pt x="837" y="164"/>
                  <a:pt x="815" y="162"/>
                  <a:pt x="800" y="175"/>
                </a:cubicBezTo>
                <a:close/>
                <a:moveTo>
                  <a:pt x="941" y="366"/>
                </a:moveTo>
                <a:cubicBezTo>
                  <a:pt x="898" y="336"/>
                  <a:pt x="898" y="336"/>
                  <a:pt x="898" y="336"/>
                </a:cubicBezTo>
                <a:cubicBezTo>
                  <a:pt x="897" y="337"/>
                  <a:pt x="897" y="337"/>
                  <a:pt x="897" y="337"/>
                </a:cubicBezTo>
                <a:cubicBezTo>
                  <a:pt x="887" y="344"/>
                  <a:pt x="867" y="351"/>
                  <a:pt x="849" y="353"/>
                </a:cubicBezTo>
                <a:cubicBezTo>
                  <a:pt x="834" y="405"/>
                  <a:pt x="834" y="405"/>
                  <a:pt x="834" y="405"/>
                </a:cubicBezTo>
                <a:cubicBezTo>
                  <a:pt x="826" y="404"/>
                  <a:pt x="791" y="402"/>
                  <a:pt x="791" y="402"/>
                </a:cubicBezTo>
                <a:cubicBezTo>
                  <a:pt x="782" y="350"/>
                  <a:pt x="782" y="350"/>
                  <a:pt x="782" y="350"/>
                </a:cubicBezTo>
                <a:cubicBezTo>
                  <a:pt x="770" y="347"/>
                  <a:pt x="749" y="339"/>
                  <a:pt x="735" y="328"/>
                </a:cubicBezTo>
                <a:cubicBezTo>
                  <a:pt x="688" y="352"/>
                  <a:pt x="688" y="352"/>
                  <a:pt x="688" y="352"/>
                </a:cubicBezTo>
                <a:cubicBezTo>
                  <a:pt x="683" y="347"/>
                  <a:pt x="659" y="320"/>
                  <a:pt x="659" y="320"/>
                </a:cubicBezTo>
                <a:cubicBezTo>
                  <a:pt x="689" y="277"/>
                  <a:pt x="689" y="277"/>
                  <a:pt x="689" y="277"/>
                </a:cubicBezTo>
                <a:cubicBezTo>
                  <a:pt x="684" y="266"/>
                  <a:pt x="675" y="246"/>
                  <a:pt x="673" y="227"/>
                </a:cubicBezTo>
                <a:cubicBezTo>
                  <a:pt x="622" y="213"/>
                  <a:pt x="622" y="213"/>
                  <a:pt x="622" y="213"/>
                </a:cubicBezTo>
                <a:cubicBezTo>
                  <a:pt x="622" y="205"/>
                  <a:pt x="623" y="170"/>
                  <a:pt x="623" y="170"/>
                </a:cubicBezTo>
                <a:cubicBezTo>
                  <a:pt x="677" y="159"/>
                  <a:pt x="677" y="159"/>
                  <a:pt x="677" y="159"/>
                </a:cubicBezTo>
                <a:cubicBezTo>
                  <a:pt x="684" y="133"/>
                  <a:pt x="685" y="132"/>
                  <a:pt x="699" y="113"/>
                </a:cubicBezTo>
                <a:cubicBezTo>
                  <a:pt x="673" y="67"/>
                  <a:pt x="673" y="67"/>
                  <a:pt x="673" y="67"/>
                </a:cubicBezTo>
                <a:cubicBezTo>
                  <a:pt x="679" y="61"/>
                  <a:pt x="705" y="38"/>
                  <a:pt x="705" y="38"/>
                </a:cubicBezTo>
                <a:cubicBezTo>
                  <a:pt x="749" y="67"/>
                  <a:pt x="749" y="67"/>
                  <a:pt x="749" y="67"/>
                </a:cubicBezTo>
                <a:cubicBezTo>
                  <a:pt x="760" y="62"/>
                  <a:pt x="779" y="53"/>
                  <a:pt x="798" y="52"/>
                </a:cubicBezTo>
                <a:cubicBezTo>
                  <a:pt x="814" y="0"/>
                  <a:pt x="814" y="0"/>
                  <a:pt x="814" y="0"/>
                </a:cubicBezTo>
                <a:cubicBezTo>
                  <a:pt x="821" y="1"/>
                  <a:pt x="857" y="1"/>
                  <a:pt x="857" y="1"/>
                </a:cubicBezTo>
                <a:cubicBezTo>
                  <a:pt x="866" y="56"/>
                  <a:pt x="866" y="56"/>
                  <a:pt x="866" y="56"/>
                </a:cubicBezTo>
                <a:cubicBezTo>
                  <a:pt x="893" y="64"/>
                  <a:pt x="895" y="63"/>
                  <a:pt x="913" y="78"/>
                </a:cubicBezTo>
                <a:cubicBezTo>
                  <a:pt x="958" y="52"/>
                  <a:pt x="958" y="52"/>
                  <a:pt x="958" y="52"/>
                </a:cubicBezTo>
                <a:cubicBezTo>
                  <a:pt x="964" y="58"/>
                  <a:pt x="987" y="84"/>
                  <a:pt x="987" y="84"/>
                </a:cubicBezTo>
                <a:cubicBezTo>
                  <a:pt x="958" y="128"/>
                  <a:pt x="958" y="128"/>
                  <a:pt x="958" y="128"/>
                </a:cubicBezTo>
                <a:cubicBezTo>
                  <a:pt x="965" y="138"/>
                  <a:pt x="972" y="158"/>
                  <a:pt x="976" y="177"/>
                </a:cubicBezTo>
                <a:cubicBezTo>
                  <a:pt x="1026" y="191"/>
                  <a:pt x="1026" y="191"/>
                  <a:pt x="1026" y="191"/>
                </a:cubicBezTo>
                <a:cubicBezTo>
                  <a:pt x="1025" y="199"/>
                  <a:pt x="1024" y="236"/>
                  <a:pt x="1024" y="236"/>
                </a:cubicBezTo>
                <a:cubicBezTo>
                  <a:pt x="972" y="245"/>
                  <a:pt x="972" y="245"/>
                  <a:pt x="972" y="245"/>
                </a:cubicBezTo>
                <a:cubicBezTo>
                  <a:pt x="971" y="246"/>
                  <a:pt x="971" y="246"/>
                  <a:pt x="971" y="246"/>
                </a:cubicBezTo>
                <a:cubicBezTo>
                  <a:pt x="968" y="257"/>
                  <a:pt x="959" y="277"/>
                  <a:pt x="947" y="292"/>
                </a:cubicBezTo>
                <a:cubicBezTo>
                  <a:pt x="973" y="337"/>
                  <a:pt x="973" y="337"/>
                  <a:pt x="973" y="337"/>
                </a:cubicBezTo>
                <a:cubicBezTo>
                  <a:pt x="967" y="343"/>
                  <a:pt x="941" y="366"/>
                  <a:pt x="941" y="366"/>
                </a:cubicBezTo>
                <a:close/>
                <a:moveTo>
                  <a:pt x="912" y="123"/>
                </a:moveTo>
                <a:cubicBezTo>
                  <a:pt x="867" y="74"/>
                  <a:pt x="792" y="71"/>
                  <a:pt x="745" y="114"/>
                </a:cubicBezTo>
                <a:cubicBezTo>
                  <a:pt x="695" y="158"/>
                  <a:pt x="692" y="233"/>
                  <a:pt x="736" y="282"/>
                </a:cubicBezTo>
                <a:cubicBezTo>
                  <a:pt x="779" y="330"/>
                  <a:pt x="854" y="334"/>
                  <a:pt x="903" y="289"/>
                </a:cubicBezTo>
                <a:cubicBezTo>
                  <a:pt x="951" y="246"/>
                  <a:pt x="955" y="171"/>
                  <a:pt x="912" y="123"/>
                </a:cubicBezTo>
                <a:close/>
                <a:moveTo>
                  <a:pt x="775" y="451"/>
                </a:moveTo>
                <a:cubicBezTo>
                  <a:pt x="897" y="451"/>
                  <a:pt x="897" y="451"/>
                  <a:pt x="897" y="451"/>
                </a:cubicBezTo>
                <a:cubicBezTo>
                  <a:pt x="897" y="1238"/>
                  <a:pt x="897" y="1238"/>
                  <a:pt x="897" y="1238"/>
                </a:cubicBezTo>
                <a:cubicBezTo>
                  <a:pt x="0" y="1238"/>
                  <a:pt x="0" y="1238"/>
                  <a:pt x="0" y="1238"/>
                </a:cubicBezTo>
                <a:cubicBezTo>
                  <a:pt x="0" y="451"/>
                  <a:pt x="0" y="451"/>
                  <a:pt x="0" y="451"/>
                </a:cubicBezTo>
                <a:cubicBezTo>
                  <a:pt x="122" y="451"/>
                  <a:pt x="122" y="451"/>
                  <a:pt x="122" y="451"/>
                </a:cubicBezTo>
                <a:cubicBezTo>
                  <a:pt x="122" y="441"/>
                  <a:pt x="122" y="441"/>
                  <a:pt x="122" y="441"/>
                </a:cubicBezTo>
                <a:cubicBezTo>
                  <a:pt x="122" y="425"/>
                  <a:pt x="135" y="412"/>
                  <a:pt x="150" y="412"/>
                </a:cubicBezTo>
                <a:cubicBezTo>
                  <a:pt x="166" y="412"/>
                  <a:pt x="179" y="425"/>
                  <a:pt x="179" y="441"/>
                </a:cubicBezTo>
                <a:cubicBezTo>
                  <a:pt x="179" y="451"/>
                  <a:pt x="179" y="451"/>
                  <a:pt x="179" y="451"/>
                </a:cubicBezTo>
                <a:cubicBezTo>
                  <a:pt x="207" y="451"/>
                  <a:pt x="207" y="451"/>
                  <a:pt x="207" y="451"/>
                </a:cubicBezTo>
                <a:cubicBezTo>
                  <a:pt x="207" y="441"/>
                  <a:pt x="207" y="441"/>
                  <a:pt x="207" y="441"/>
                </a:cubicBezTo>
                <a:cubicBezTo>
                  <a:pt x="207" y="425"/>
                  <a:pt x="220" y="412"/>
                  <a:pt x="235" y="412"/>
                </a:cubicBezTo>
                <a:cubicBezTo>
                  <a:pt x="251" y="412"/>
                  <a:pt x="264" y="425"/>
                  <a:pt x="264" y="441"/>
                </a:cubicBezTo>
                <a:cubicBezTo>
                  <a:pt x="264" y="451"/>
                  <a:pt x="264" y="451"/>
                  <a:pt x="264" y="451"/>
                </a:cubicBezTo>
                <a:cubicBezTo>
                  <a:pt x="292" y="451"/>
                  <a:pt x="292" y="451"/>
                  <a:pt x="292" y="451"/>
                </a:cubicBezTo>
                <a:cubicBezTo>
                  <a:pt x="292" y="441"/>
                  <a:pt x="292" y="441"/>
                  <a:pt x="292" y="441"/>
                </a:cubicBezTo>
                <a:cubicBezTo>
                  <a:pt x="292" y="425"/>
                  <a:pt x="305" y="412"/>
                  <a:pt x="321" y="412"/>
                </a:cubicBezTo>
                <a:cubicBezTo>
                  <a:pt x="336" y="412"/>
                  <a:pt x="349" y="425"/>
                  <a:pt x="349" y="441"/>
                </a:cubicBezTo>
                <a:cubicBezTo>
                  <a:pt x="349" y="451"/>
                  <a:pt x="349" y="451"/>
                  <a:pt x="349" y="451"/>
                </a:cubicBezTo>
                <a:cubicBezTo>
                  <a:pt x="378" y="451"/>
                  <a:pt x="378" y="451"/>
                  <a:pt x="378" y="451"/>
                </a:cubicBezTo>
                <a:cubicBezTo>
                  <a:pt x="378" y="441"/>
                  <a:pt x="378" y="441"/>
                  <a:pt x="378" y="441"/>
                </a:cubicBezTo>
                <a:cubicBezTo>
                  <a:pt x="378" y="425"/>
                  <a:pt x="390" y="412"/>
                  <a:pt x="406" y="412"/>
                </a:cubicBezTo>
                <a:cubicBezTo>
                  <a:pt x="421" y="412"/>
                  <a:pt x="434" y="425"/>
                  <a:pt x="434" y="441"/>
                </a:cubicBezTo>
                <a:cubicBezTo>
                  <a:pt x="434" y="451"/>
                  <a:pt x="434" y="451"/>
                  <a:pt x="434" y="451"/>
                </a:cubicBezTo>
                <a:cubicBezTo>
                  <a:pt x="463" y="451"/>
                  <a:pt x="463" y="451"/>
                  <a:pt x="463" y="451"/>
                </a:cubicBezTo>
                <a:cubicBezTo>
                  <a:pt x="463" y="441"/>
                  <a:pt x="463" y="441"/>
                  <a:pt x="463" y="441"/>
                </a:cubicBezTo>
                <a:cubicBezTo>
                  <a:pt x="463" y="425"/>
                  <a:pt x="475" y="412"/>
                  <a:pt x="491" y="412"/>
                </a:cubicBezTo>
                <a:cubicBezTo>
                  <a:pt x="507" y="412"/>
                  <a:pt x="519" y="425"/>
                  <a:pt x="519" y="441"/>
                </a:cubicBezTo>
                <a:cubicBezTo>
                  <a:pt x="519" y="451"/>
                  <a:pt x="519" y="451"/>
                  <a:pt x="519" y="451"/>
                </a:cubicBezTo>
                <a:cubicBezTo>
                  <a:pt x="548" y="451"/>
                  <a:pt x="548" y="451"/>
                  <a:pt x="548" y="451"/>
                </a:cubicBezTo>
                <a:cubicBezTo>
                  <a:pt x="548" y="441"/>
                  <a:pt x="548" y="441"/>
                  <a:pt x="548" y="441"/>
                </a:cubicBezTo>
                <a:cubicBezTo>
                  <a:pt x="548" y="425"/>
                  <a:pt x="561" y="412"/>
                  <a:pt x="576" y="412"/>
                </a:cubicBezTo>
                <a:cubicBezTo>
                  <a:pt x="592" y="412"/>
                  <a:pt x="604" y="425"/>
                  <a:pt x="604" y="441"/>
                </a:cubicBezTo>
                <a:cubicBezTo>
                  <a:pt x="604" y="451"/>
                  <a:pt x="604" y="451"/>
                  <a:pt x="604" y="451"/>
                </a:cubicBezTo>
                <a:cubicBezTo>
                  <a:pt x="633" y="451"/>
                  <a:pt x="633" y="451"/>
                  <a:pt x="633" y="451"/>
                </a:cubicBezTo>
                <a:cubicBezTo>
                  <a:pt x="633" y="441"/>
                  <a:pt x="633" y="441"/>
                  <a:pt x="633" y="441"/>
                </a:cubicBezTo>
                <a:cubicBezTo>
                  <a:pt x="633" y="425"/>
                  <a:pt x="646" y="412"/>
                  <a:pt x="661" y="412"/>
                </a:cubicBezTo>
                <a:cubicBezTo>
                  <a:pt x="677" y="412"/>
                  <a:pt x="690" y="425"/>
                  <a:pt x="690" y="441"/>
                </a:cubicBezTo>
                <a:cubicBezTo>
                  <a:pt x="690" y="451"/>
                  <a:pt x="690" y="451"/>
                  <a:pt x="690" y="451"/>
                </a:cubicBezTo>
                <a:cubicBezTo>
                  <a:pt x="718" y="451"/>
                  <a:pt x="718" y="451"/>
                  <a:pt x="718" y="451"/>
                </a:cubicBezTo>
                <a:cubicBezTo>
                  <a:pt x="718" y="441"/>
                  <a:pt x="718" y="441"/>
                  <a:pt x="718" y="441"/>
                </a:cubicBezTo>
                <a:cubicBezTo>
                  <a:pt x="718" y="425"/>
                  <a:pt x="731" y="412"/>
                  <a:pt x="747" y="412"/>
                </a:cubicBezTo>
                <a:cubicBezTo>
                  <a:pt x="762" y="412"/>
                  <a:pt x="775" y="425"/>
                  <a:pt x="775" y="441"/>
                </a:cubicBezTo>
                <a:lnTo>
                  <a:pt x="775" y="451"/>
                </a:lnTo>
                <a:close/>
                <a:moveTo>
                  <a:pt x="682" y="949"/>
                </a:moveTo>
                <a:cubicBezTo>
                  <a:pt x="540" y="949"/>
                  <a:pt x="540" y="949"/>
                  <a:pt x="540" y="949"/>
                </a:cubicBezTo>
                <a:cubicBezTo>
                  <a:pt x="540" y="1069"/>
                  <a:pt x="540" y="1069"/>
                  <a:pt x="540" y="1069"/>
                </a:cubicBezTo>
                <a:cubicBezTo>
                  <a:pt x="682" y="1069"/>
                  <a:pt x="682" y="1069"/>
                  <a:pt x="682" y="1069"/>
                </a:cubicBezTo>
                <a:lnTo>
                  <a:pt x="682" y="949"/>
                </a:lnTo>
                <a:close/>
                <a:moveTo>
                  <a:pt x="703" y="1069"/>
                </a:moveTo>
                <a:cubicBezTo>
                  <a:pt x="845" y="1069"/>
                  <a:pt x="845" y="1069"/>
                  <a:pt x="845" y="1069"/>
                </a:cubicBezTo>
                <a:cubicBezTo>
                  <a:pt x="845" y="949"/>
                  <a:pt x="845" y="949"/>
                  <a:pt x="845" y="949"/>
                </a:cubicBezTo>
                <a:cubicBezTo>
                  <a:pt x="703" y="949"/>
                  <a:pt x="703" y="949"/>
                  <a:pt x="703" y="949"/>
                </a:cubicBezTo>
                <a:lnTo>
                  <a:pt x="703" y="1069"/>
                </a:lnTo>
                <a:close/>
                <a:moveTo>
                  <a:pt x="377" y="1196"/>
                </a:moveTo>
                <a:cubicBezTo>
                  <a:pt x="519" y="1196"/>
                  <a:pt x="519" y="1196"/>
                  <a:pt x="519" y="1196"/>
                </a:cubicBezTo>
                <a:cubicBezTo>
                  <a:pt x="519" y="1090"/>
                  <a:pt x="519" y="1090"/>
                  <a:pt x="519" y="1090"/>
                </a:cubicBezTo>
                <a:cubicBezTo>
                  <a:pt x="377" y="1090"/>
                  <a:pt x="377" y="1090"/>
                  <a:pt x="377" y="1090"/>
                </a:cubicBezTo>
                <a:lnTo>
                  <a:pt x="377" y="1196"/>
                </a:lnTo>
                <a:close/>
                <a:moveTo>
                  <a:pt x="357" y="1090"/>
                </a:moveTo>
                <a:cubicBezTo>
                  <a:pt x="215" y="1090"/>
                  <a:pt x="215" y="1090"/>
                  <a:pt x="215" y="1090"/>
                </a:cubicBezTo>
                <a:cubicBezTo>
                  <a:pt x="215" y="1196"/>
                  <a:pt x="215" y="1196"/>
                  <a:pt x="215" y="1196"/>
                </a:cubicBezTo>
                <a:cubicBezTo>
                  <a:pt x="357" y="1196"/>
                  <a:pt x="357" y="1196"/>
                  <a:pt x="357" y="1196"/>
                </a:cubicBezTo>
                <a:lnTo>
                  <a:pt x="357" y="1090"/>
                </a:lnTo>
                <a:close/>
                <a:moveTo>
                  <a:pt x="540" y="1196"/>
                </a:moveTo>
                <a:cubicBezTo>
                  <a:pt x="682" y="1196"/>
                  <a:pt x="682" y="1196"/>
                  <a:pt x="682" y="1196"/>
                </a:cubicBezTo>
                <a:cubicBezTo>
                  <a:pt x="682" y="1090"/>
                  <a:pt x="682" y="1090"/>
                  <a:pt x="682" y="1090"/>
                </a:cubicBezTo>
                <a:cubicBezTo>
                  <a:pt x="540" y="1090"/>
                  <a:pt x="540" y="1090"/>
                  <a:pt x="540" y="1090"/>
                </a:cubicBezTo>
                <a:lnTo>
                  <a:pt x="540" y="1196"/>
                </a:lnTo>
                <a:close/>
                <a:moveTo>
                  <a:pt x="519" y="949"/>
                </a:moveTo>
                <a:cubicBezTo>
                  <a:pt x="377" y="949"/>
                  <a:pt x="377" y="949"/>
                  <a:pt x="377" y="949"/>
                </a:cubicBezTo>
                <a:cubicBezTo>
                  <a:pt x="377" y="1069"/>
                  <a:pt x="377" y="1069"/>
                  <a:pt x="377" y="1069"/>
                </a:cubicBezTo>
                <a:cubicBezTo>
                  <a:pt x="519" y="1069"/>
                  <a:pt x="519" y="1069"/>
                  <a:pt x="519" y="1069"/>
                </a:cubicBezTo>
                <a:lnTo>
                  <a:pt x="519" y="949"/>
                </a:lnTo>
                <a:close/>
                <a:moveTo>
                  <a:pt x="357" y="949"/>
                </a:moveTo>
                <a:cubicBezTo>
                  <a:pt x="215" y="949"/>
                  <a:pt x="215" y="949"/>
                  <a:pt x="215" y="949"/>
                </a:cubicBezTo>
                <a:cubicBezTo>
                  <a:pt x="215" y="1069"/>
                  <a:pt x="215" y="1069"/>
                  <a:pt x="215" y="1069"/>
                </a:cubicBezTo>
                <a:cubicBezTo>
                  <a:pt x="357" y="1069"/>
                  <a:pt x="357" y="1069"/>
                  <a:pt x="357" y="1069"/>
                </a:cubicBezTo>
                <a:lnTo>
                  <a:pt x="357" y="949"/>
                </a:lnTo>
                <a:close/>
                <a:moveTo>
                  <a:pt x="194" y="949"/>
                </a:moveTo>
                <a:cubicBezTo>
                  <a:pt x="52" y="949"/>
                  <a:pt x="52" y="949"/>
                  <a:pt x="52" y="949"/>
                </a:cubicBezTo>
                <a:cubicBezTo>
                  <a:pt x="52" y="1069"/>
                  <a:pt x="52" y="1069"/>
                  <a:pt x="52" y="1069"/>
                </a:cubicBezTo>
                <a:cubicBezTo>
                  <a:pt x="194" y="1069"/>
                  <a:pt x="194" y="1069"/>
                  <a:pt x="194" y="1069"/>
                </a:cubicBezTo>
                <a:lnTo>
                  <a:pt x="194" y="949"/>
                </a:lnTo>
                <a:close/>
                <a:moveTo>
                  <a:pt x="52" y="1090"/>
                </a:moveTo>
                <a:cubicBezTo>
                  <a:pt x="52" y="1196"/>
                  <a:pt x="52" y="1196"/>
                  <a:pt x="52" y="1196"/>
                </a:cubicBezTo>
                <a:cubicBezTo>
                  <a:pt x="194" y="1196"/>
                  <a:pt x="194" y="1196"/>
                  <a:pt x="194" y="1196"/>
                </a:cubicBezTo>
                <a:cubicBezTo>
                  <a:pt x="194" y="1090"/>
                  <a:pt x="194" y="1090"/>
                  <a:pt x="194" y="1090"/>
                </a:cubicBezTo>
                <a:lnTo>
                  <a:pt x="52" y="1090"/>
                </a:lnTo>
                <a:close/>
                <a:moveTo>
                  <a:pt x="845" y="1196"/>
                </a:moveTo>
                <a:cubicBezTo>
                  <a:pt x="845" y="1090"/>
                  <a:pt x="845" y="1090"/>
                  <a:pt x="845" y="1090"/>
                </a:cubicBezTo>
                <a:cubicBezTo>
                  <a:pt x="703" y="1090"/>
                  <a:pt x="703" y="1090"/>
                  <a:pt x="703" y="1090"/>
                </a:cubicBezTo>
                <a:cubicBezTo>
                  <a:pt x="703" y="1196"/>
                  <a:pt x="703" y="1196"/>
                  <a:pt x="703" y="1196"/>
                </a:cubicBezTo>
                <a:lnTo>
                  <a:pt x="845" y="1196"/>
                </a:lnTo>
                <a:close/>
                <a:moveTo>
                  <a:pt x="845" y="808"/>
                </a:moveTo>
                <a:cubicBezTo>
                  <a:pt x="703" y="808"/>
                  <a:pt x="703" y="808"/>
                  <a:pt x="703" y="808"/>
                </a:cubicBezTo>
                <a:cubicBezTo>
                  <a:pt x="703" y="928"/>
                  <a:pt x="703" y="928"/>
                  <a:pt x="703" y="928"/>
                </a:cubicBezTo>
                <a:cubicBezTo>
                  <a:pt x="845" y="928"/>
                  <a:pt x="845" y="928"/>
                  <a:pt x="845" y="928"/>
                </a:cubicBezTo>
                <a:lnTo>
                  <a:pt x="845" y="808"/>
                </a:lnTo>
                <a:close/>
                <a:moveTo>
                  <a:pt x="682" y="808"/>
                </a:moveTo>
                <a:cubicBezTo>
                  <a:pt x="540" y="808"/>
                  <a:pt x="540" y="808"/>
                  <a:pt x="540" y="808"/>
                </a:cubicBezTo>
                <a:cubicBezTo>
                  <a:pt x="540" y="928"/>
                  <a:pt x="540" y="928"/>
                  <a:pt x="540" y="928"/>
                </a:cubicBezTo>
                <a:cubicBezTo>
                  <a:pt x="682" y="928"/>
                  <a:pt x="682" y="928"/>
                  <a:pt x="682" y="928"/>
                </a:cubicBezTo>
                <a:lnTo>
                  <a:pt x="682" y="808"/>
                </a:lnTo>
                <a:close/>
                <a:moveTo>
                  <a:pt x="519" y="808"/>
                </a:moveTo>
                <a:cubicBezTo>
                  <a:pt x="377" y="808"/>
                  <a:pt x="377" y="808"/>
                  <a:pt x="377" y="808"/>
                </a:cubicBezTo>
                <a:cubicBezTo>
                  <a:pt x="377" y="928"/>
                  <a:pt x="377" y="928"/>
                  <a:pt x="377" y="928"/>
                </a:cubicBezTo>
                <a:cubicBezTo>
                  <a:pt x="519" y="928"/>
                  <a:pt x="519" y="928"/>
                  <a:pt x="519" y="928"/>
                </a:cubicBezTo>
                <a:lnTo>
                  <a:pt x="519" y="808"/>
                </a:lnTo>
                <a:close/>
                <a:moveTo>
                  <a:pt x="357" y="808"/>
                </a:moveTo>
                <a:cubicBezTo>
                  <a:pt x="215" y="808"/>
                  <a:pt x="215" y="808"/>
                  <a:pt x="215" y="808"/>
                </a:cubicBezTo>
                <a:cubicBezTo>
                  <a:pt x="215" y="928"/>
                  <a:pt x="215" y="928"/>
                  <a:pt x="215" y="928"/>
                </a:cubicBezTo>
                <a:cubicBezTo>
                  <a:pt x="357" y="928"/>
                  <a:pt x="357" y="928"/>
                  <a:pt x="357" y="928"/>
                </a:cubicBezTo>
                <a:lnTo>
                  <a:pt x="357" y="808"/>
                </a:lnTo>
                <a:close/>
                <a:moveTo>
                  <a:pt x="194" y="808"/>
                </a:moveTo>
                <a:cubicBezTo>
                  <a:pt x="52" y="808"/>
                  <a:pt x="52" y="808"/>
                  <a:pt x="52" y="808"/>
                </a:cubicBezTo>
                <a:cubicBezTo>
                  <a:pt x="52" y="928"/>
                  <a:pt x="52" y="928"/>
                  <a:pt x="52" y="928"/>
                </a:cubicBezTo>
                <a:cubicBezTo>
                  <a:pt x="194" y="928"/>
                  <a:pt x="194" y="928"/>
                  <a:pt x="194" y="928"/>
                </a:cubicBezTo>
                <a:lnTo>
                  <a:pt x="194" y="808"/>
                </a:lnTo>
                <a:close/>
                <a:moveTo>
                  <a:pt x="845" y="668"/>
                </a:moveTo>
                <a:cubicBezTo>
                  <a:pt x="703" y="668"/>
                  <a:pt x="703" y="668"/>
                  <a:pt x="703" y="668"/>
                </a:cubicBezTo>
                <a:cubicBezTo>
                  <a:pt x="703" y="787"/>
                  <a:pt x="703" y="787"/>
                  <a:pt x="703" y="787"/>
                </a:cubicBezTo>
                <a:cubicBezTo>
                  <a:pt x="845" y="787"/>
                  <a:pt x="845" y="787"/>
                  <a:pt x="845" y="787"/>
                </a:cubicBezTo>
                <a:lnTo>
                  <a:pt x="845" y="668"/>
                </a:lnTo>
                <a:close/>
                <a:moveTo>
                  <a:pt x="682" y="668"/>
                </a:moveTo>
                <a:cubicBezTo>
                  <a:pt x="540" y="668"/>
                  <a:pt x="540" y="668"/>
                  <a:pt x="540" y="668"/>
                </a:cubicBezTo>
                <a:cubicBezTo>
                  <a:pt x="540" y="787"/>
                  <a:pt x="540" y="787"/>
                  <a:pt x="540" y="787"/>
                </a:cubicBezTo>
                <a:cubicBezTo>
                  <a:pt x="682" y="787"/>
                  <a:pt x="682" y="787"/>
                  <a:pt x="682" y="787"/>
                </a:cubicBezTo>
                <a:lnTo>
                  <a:pt x="682" y="668"/>
                </a:lnTo>
                <a:close/>
                <a:moveTo>
                  <a:pt x="519" y="668"/>
                </a:moveTo>
                <a:cubicBezTo>
                  <a:pt x="377" y="668"/>
                  <a:pt x="377" y="668"/>
                  <a:pt x="377" y="668"/>
                </a:cubicBezTo>
                <a:cubicBezTo>
                  <a:pt x="377" y="787"/>
                  <a:pt x="377" y="787"/>
                  <a:pt x="377" y="787"/>
                </a:cubicBezTo>
                <a:cubicBezTo>
                  <a:pt x="519" y="787"/>
                  <a:pt x="519" y="787"/>
                  <a:pt x="519" y="787"/>
                </a:cubicBezTo>
                <a:lnTo>
                  <a:pt x="519" y="668"/>
                </a:lnTo>
                <a:close/>
                <a:moveTo>
                  <a:pt x="357" y="668"/>
                </a:moveTo>
                <a:cubicBezTo>
                  <a:pt x="215" y="668"/>
                  <a:pt x="215" y="668"/>
                  <a:pt x="215" y="668"/>
                </a:cubicBezTo>
                <a:cubicBezTo>
                  <a:pt x="215" y="787"/>
                  <a:pt x="215" y="787"/>
                  <a:pt x="215" y="787"/>
                </a:cubicBezTo>
                <a:cubicBezTo>
                  <a:pt x="357" y="787"/>
                  <a:pt x="357" y="787"/>
                  <a:pt x="357" y="787"/>
                </a:cubicBezTo>
                <a:lnTo>
                  <a:pt x="357" y="668"/>
                </a:lnTo>
                <a:close/>
                <a:moveTo>
                  <a:pt x="194" y="668"/>
                </a:moveTo>
                <a:cubicBezTo>
                  <a:pt x="52" y="668"/>
                  <a:pt x="52" y="668"/>
                  <a:pt x="52" y="668"/>
                </a:cubicBezTo>
                <a:cubicBezTo>
                  <a:pt x="52" y="787"/>
                  <a:pt x="52" y="787"/>
                  <a:pt x="52" y="787"/>
                </a:cubicBezTo>
                <a:cubicBezTo>
                  <a:pt x="194" y="787"/>
                  <a:pt x="194" y="787"/>
                  <a:pt x="194" y="787"/>
                </a:cubicBezTo>
                <a:lnTo>
                  <a:pt x="194" y="668"/>
                </a:lnTo>
                <a:close/>
                <a:moveTo>
                  <a:pt x="775" y="493"/>
                </a:moveTo>
                <a:cubicBezTo>
                  <a:pt x="775" y="511"/>
                  <a:pt x="775" y="511"/>
                  <a:pt x="775" y="511"/>
                </a:cubicBezTo>
                <a:cubicBezTo>
                  <a:pt x="775" y="527"/>
                  <a:pt x="762" y="540"/>
                  <a:pt x="747" y="540"/>
                </a:cubicBezTo>
                <a:cubicBezTo>
                  <a:pt x="731" y="540"/>
                  <a:pt x="718" y="527"/>
                  <a:pt x="718" y="511"/>
                </a:cubicBezTo>
                <a:cubicBezTo>
                  <a:pt x="718" y="493"/>
                  <a:pt x="718" y="493"/>
                  <a:pt x="718" y="493"/>
                </a:cubicBezTo>
                <a:cubicBezTo>
                  <a:pt x="690" y="493"/>
                  <a:pt x="690" y="493"/>
                  <a:pt x="690" y="493"/>
                </a:cubicBezTo>
                <a:cubicBezTo>
                  <a:pt x="690" y="511"/>
                  <a:pt x="690" y="511"/>
                  <a:pt x="690" y="511"/>
                </a:cubicBezTo>
                <a:cubicBezTo>
                  <a:pt x="690" y="527"/>
                  <a:pt x="677" y="540"/>
                  <a:pt x="661" y="540"/>
                </a:cubicBezTo>
                <a:cubicBezTo>
                  <a:pt x="646" y="540"/>
                  <a:pt x="633" y="527"/>
                  <a:pt x="633" y="511"/>
                </a:cubicBezTo>
                <a:cubicBezTo>
                  <a:pt x="633" y="493"/>
                  <a:pt x="633" y="493"/>
                  <a:pt x="633" y="493"/>
                </a:cubicBezTo>
                <a:cubicBezTo>
                  <a:pt x="604" y="493"/>
                  <a:pt x="604" y="493"/>
                  <a:pt x="604" y="493"/>
                </a:cubicBezTo>
                <a:cubicBezTo>
                  <a:pt x="604" y="511"/>
                  <a:pt x="604" y="511"/>
                  <a:pt x="604" y="511"/>
                </a:cubicBezTo>
                <a:cubicBezTo>
                  <a:pt x="604" y="527"/>
                  <a:pt x="592" y="540"/>
                  <a:pt x="576" y="540"/>
                </a:cubicBezTo>
                <a:cubicBezTo>
                  <a:pt x="561" y="540"/>
                  <a:pt x="548" y="527"/>
                  <a:pt x="548" y="511"/>
                </a:cubicBezTo>
                <a:cubicBezTo>
                  <a:pt x="548" y="493"/>
                  <a:pt x="548" y="493"/>
                  <a:pt x="548" y="493"/>
                </a:cubicBezTo>
                <a:cubicBezTo>
                  <a:pt x="519" y="493"/>
                  <a:pt x="519" y="493"/>
                  <a:pt x="519" y="493"/>
                </a:cubicBezTo>
                <a:cubicBezTo>
                  <a:pt x="519" y="511"/>
                  <a:pt x="519" y="511"/>
                  <a:pt x="519" y="511"/>
                </a:cubicBezTo>
                <a:cubicBezTo>
                  <a:pt x="519" y="527"/>
                  <a:pt x="507" y="540"/>
                  <a:pt x="491" y="540"/>
                </a:cubicBezTo>
                <a:cubicBezTo>
                  <a:pt x="475" y="540"/>
                  <a:pt x="463" y="527"/>
                  <a:pt x="463" y="511"/>
                </a:cubicBezTo>
                <a:cubicBezTo>
                  <a:pt x="463" y="493"/>
                  <a:pt x="463" y="493"/>
                  <a:pt x="463" y="493"/>
                </a:cubicBezTo>
                <a:cubicBezTo>
                  <a:pt x="434" y="493"/>
                  <a:pt x="434" y="493"/>
                  <a:pt x="434" y="493"/>
                </a:cubicBezTo>
                <a:cubicBezTo>
                  <a:pt x="434" y="511"/>
                  <a:pt x="434" y="511"/>
                  <a:pt x="434" y="511"/>
                </a:cubicBezTo>
                <a:cubicBezTo>
                  <a:pt x="434" y="527"/>
                  <a:pt x="421" y="540"/>
                  <a:pt x="406" y="540"/>
                </a:cubicBezTo>
                <a:cubicBezTo>
                  <a:pt x="390" y="540"/>
                  <a:pt x="378" y="527"/>
                  <a:pt x="378" y="511"/>
                </a:cubicBezTo>
                <a:cubicBezTo>
                  <a:pt x="378" y="493"/>
                  <a:pt x="378" y="493"/>
                  <a:pt x="378" y="493"/>
                </a:cubicBezTo>
                <a:cubicBezTo>
                  <a:pt x="349" y="493"/>
                  <a:pt x="349" y="493"/>
                  <a:pt x="349" y="493"/>
                </a:cubicBezTo>
                <a:cubicBezTo>
                  <a:pt x="349" y="511"/>
                  <a:pt x="349" y="511"/>
                  <a:pt x="349" y="511"/>
                </a:cubicBezTo>
                <a:cubicBezTo>
                  <a:pt x="349" y="527"/>
                  <a:pt x="336" y="540"/>
                  <a:pt x="321" y="540"/>
                </a:cubicBezTo>
                <a:cubicBezTo>
                  <a:pt x="305" y="540"/>
                  <a:pt x="292" y="527"/>
                  <a:pt x="292" y="511"/>
                </a:cubicBezTo>
                <a:cubicBezTo>
                  <a:pt x="292" y="493"/>
                  <a:pt x="292" y="493"/>
                  <a:pt x="292" y="493"/>
                </a:cubicBezTo>
                <a:cubicBezTo>
                  <a:pt x="264" y="493"/>
                  <a:pt x="264" y="493"/>
                  <a:pt x="264" y="493"/>
                </a:cubicBezTo>
                <a:cubicBezTo>
                  <a:pt x="264" y="511"/>
                  <a:pt x="264" y="511"/>
                  <a:pt x="264" y="511"/>
                </a:cubicBezTo>
                <a:cubicBezTo>
                  <a:pt x="264" y="527"/>
                  <a:pt x="251" y="540"/>
                  <a:pt x="235" y="540"/>
                </a:cubicBezTo>
                <a:cubicBezTo>
                  <a:pt x="220" y="540"/>
                  <a:pt x="207" y="527"/>
                  <a:pt x="207" y="511"/>
                </a:cubicBezTo>
                <a:cubicBezTo>
                  <a:pt x="207" y="493"/>
                  <a:pt x="207" y="493"/>
                  <a:pt x="207" y="493"/>
                </a:cubicBezTo>
                <a:cubicBezTo>
                  <a:pt x="179" y="493"/>
                  <a:pt x="179" y="493"/>
                  <a:pt x="179" y="493"/>
                </a:cubicBezTo>
                <a:cubicBezTo>
                  <a:pt x="179" y="511"/>
                  <a:pt x="179" y="511"/>
                  <a:pt x="179" y="511"/>
                </a:cubicBezTo>
                <a:cubicBezTo>
                  <a:pt x="179" y="527"/>
                  <a:pt x="166" y="540"/>
                  <a:pt x="150" y="540"/>
                </a:cubicBezTo>
                <a:cubicBezTo>
                  <a:pt x="135" y="540"/>
                  <a:pt x="122" y="527"/>
                  <a:pt x="122" y="511"/>
                </a:cubicBezTo>
                <a:cubicBezTo>
                  <a:pt x="122" y="493"/>
                  <a:pt x="122" y="493"/>
                  <a:pt x="122" y="493"/>
                </a:cubicBezTo>
                <a:cubicBezTo>
                  <a:pt x="42" y="493"/>
                  <a:pt x="42" y="493"/>
                  <a:pt x="42" y="493"/>
                </a:cubicBezTo>
                <a:cubicBezTo>
                  <a:pt x="42" y="647"/>
                  <a:pt x="42" y="647"/>
                  <a:pt x="42" y="647"/>
                </a:cubicBezTo>
                <a:cubicBezTo>
                  <a:pt x="855" y="647"/>
                  <a:pt x="855" y="647"/>
                  <a:pt x="855" y="647"/>
                </a:cubicBezTo>
                <a:cubicBezTo>
                  <a:pt x="855" y="493"/>
                  <a:pt x="855" y="493"/>
                  <a:pt x="855" y="493"/>
                </a:cubicBezTo>
                <a:lnTo>
                  <a:pt x="775" y="49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19057786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716053826"/>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3355543"/>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 id="2147483774" r:id="rId14"/>
    <p:sldLayoutId id="2147483775" r:id="rId15"/>
    <p:sldLayoutId id="2147483776" r:id="rId16"/>
    <p:sldLayoutId id="2147483777" r:id="rId17"/>
    <p:sldLayoutId id="2147483778" r:id="rId18"/>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5640138"/>
      </p:ext>
    </p:extLst>
  </p:cSld>
  <p:clrMap bg1="lt1" tx1="dk1" bg2="lt2" tx2="dk2" accent1="accent1" accent2="accent2" accent3="accent3" accent4="accent4" accent5="accent5" accent6="accent6" hlink="hlink" folHlink="folHlink"/>
  <p:sldLayoutIdLst>
    <p:sldLayoutId id="2147483780"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Relationships xmlns="http://schemas.openxmlformats.org/package/2006/relationships"><Relationship Type="http://schemas.openxmlformats.org/officeDocument/2006/relationships/image" Target="../media/image7.png" Id="rId3" /><Relationship Type="http://schemas.openxmlformats.org/officeDocument/2006/relationships/slideLayout" Target="../slideLayouts/slideLayout6.xml" Id="rId1" /><Relationship Type="http://schemas.openxmlformats.org/officeDocument/2006/relationships/image" Target="../media/image8.png" Id="rId4" /></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&#65279;<?xml version="1.0" encoding="utf-8"?><Relationships xmlns="http://schemas.openxmlformats.org/package/2006/relationships"><Relationship Type="http://schemas.openxmlformats.org/officeDocument/2006/relationships/diagramData" Target="../diagrams/data1.xml" Id="rId3" /><Relationship Type="http://schemas.microsoft.com/office/2007/relationships/diagramDrawing" Target="../diagrams/drawing1.xml" Id="rId7" /><Relationship Type="http://schemas.openxmlformats.org/officeDocument/2006/relationships/slideLayout" Target="../slideLayouts/slideLayout2.xml" Id="rId1" /><Relationship Type="http://schemas.openxmlformats.org/officeDocument/2006/relationships/diagramColors" Target="../diagrams/colors1.xml" Id="rId6" /><Relationship Type="http://schemas.openxmlformats.org/officeDocument/2006/relationships/diagramQuickStyle" Target="../diagrams/quickStyle1.xml" Id="rId5" /><Relationship Type="http://schemas.openxmlformats.org/officeDocument/2006/relationships/diagramLayout" Target="../diagrams/layout1.xml" Id="rId4" /></Relationships>
</file>

<file path=ppt/slides/_rels/slide13.xml.rels>&#65279;<?xml version="1.0" encoding="utf-8"?><Relationships xmlns="http://schemas.openxmlformats.org/package/2006/relationships"><Relationship Type="http://schemas.openxmlformats.org/officeDocument/2006/relationships/slideLayout" Target="../slideLayouts/slideLayout9.xml" Id="rId1" /></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6.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9.emf"/><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Layout" Target="../slideLayouts/slideLayout8.xml"/><Relationship Id="rId4" Type="http://schemas.openxmlformats.org/officeDocument/2006/relationships/tags" Target="../tags/tag5.xml"/></Relationships>
</file>

<file path=ppt/slides/_rels/slide4.xml.rels>&#65279;<?xml version="1.0" encoding="utf-8"?><Relationships xmlns="http://schemas.openxmlformats.org/package/2006/relationships"><Relationship Type="http://schemas.openxmlformats.org/officeDocument/2006/relationships/slideLayout" Target="../slideLayouts/slideLayout2.xml" Id="rId1" /></Relationships>
</file>

<file path=ppt/slides/_rels/slide5.xml.rels>&#65279;<?xml version="1.0" encoding="utf-8"?><Relationships xmlns="http://schemas.openxmlformats.org/package/2006/relationships"><Relationship Type="http://schemas.openxmlformats.org/officeDocument/2006/relationships/slideLayout" Target="../slideLayouts/slideLayout2.xml" Id="rId1" /></Relationships>
</file>

<file path=ppt/slides/_rels/slide6.xml.rels>&#65279;<?xml version="1.0" encoding="utf-8"?><Relationships xmlns="http://schemas.openxmlformats.org/package/2006/relationships"><Relationship Type="http://schemas.openxmlformats.org/officeDocument/2006/relationships/slideLayout" Target="../slideLayouts/slideLayout2.xml" Id="rId1" /></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&#65279;<?xml version="1.0" encoding="utf-8"?><Relationships xmlns="http://schemas.openxmlformats.org/package/2006/relationships"><Relationship Type="http://schemas.openxmlformats.org/officeDocument/2006/relationships/slideLayout" Target="../slideLayouts/slideLayout10.xml" Id="rId1" /></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WebCamps</a:t>
            </a:r>
            <a:r>
              <a:rPr lang="en-US" dirty="0"/>
              <a:t> Online</a:t>
            </a:r>
          </a:p>
        </p:txBody>
      </p:sp>
      <p:grpSp>
        <p:nvGrpSpPr>
          <p:cNvPr id="16" name="Group 15"/>
          <p:cNvGrpSpPr/>
          <p:nvPr/>
        </p:nvGrpSpPr>
        <p:grpSpPr>
          <a:xfrm>
            <a:off x="-1" y="1141412"/>
            <a:ext cx="11676064" cy="1645920"/>
            <a:chOff x="-1" y="1141412"/>
            <a:chExt cx="11676064" cy="1645920"/>
          </a:xfrm>
        </p:grpSpPr>
        <p:sp>
          <p:nvSpPr>
            <p:cNvPr id="4" name="Rectangle 3"/>
            <p:cNvSpPr/>
            <p:nvPr/>
          </p:nvSpPr>
          <p:spPr bwMode="auto">
            <a:xfrm>
              <a:off x="-1" y="1141412"/>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 name="Rectangle 7"/>
            <p:cNvSpPr/>
            <p:nvPr/>
          </p:nvSpPr>
          <p:spPr>
            <a:xfrm>
              <a:off x="3651849" y="1141412"/>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Twitter: </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Follow @</a:t>
              </a:r>
              <a:r>
                <a:rPr lang="en-US" sz="2600" spc="-100" dirty="0" err="1">
                  <a:gradFill>
                    <a:gsLst>
                      <a:gs pos="0">
                        <a:srgbClr val="595959"/>
                      </a:gs>
                      <a:gs pos="86000">
                        <a:srgbClr val="595959"/>
                      </a:gs>
                    </a:gsLst>
                    <a:lin ang="5400000" scaled="0"/>
                  </a:gradFill>
                  <a:latin typeface="Segoe UI Light" pitchFamily="34" charset="0"/>
                </a:rPr>
                <a:t>webcamps</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Hashtag </a:t>
              </a:r>
              <a:r>
                <a:rPr lang="en-US" sz="2600" spc="-100" dirty="0" smtClean="0">
                  <a:gradFill>
                    <a:gsLst>
                      <a:gs pos="0">
                        <a:srgbClr val="595959"/>
                      </a:gs>
                      <a:gs pos="86000">
                        <a:srgbClr val="595959"/>
                      </a:gs>
                    </a:gsLst>
                    <a:lin ang="5400000" scaled="0"/>
                  </a:gradFill>
                  <a:latin typeface="Segoe UI Light" pitchFamily="34" charset="0"/>
                </a:rPr>
                <a:t>#</a:t>
              </a:r>
              <a:r>
                <a:rPr lang="en-US" sz="2600" spc="-100" dirty="0" err="1" smtClean="0">
                  <a:gradFill>
                    <a:gsLst>
                      <a:gs pos="0">
                        <a:srgbClr val="595959"/>
                      </a:gs>
                      <a:gs pos="86000">
                        <a:srgbClr val="595959"/>
                      </a:gs>
                    </a:gsLst>
                    <a:lin ang="5400000" scaled="0"/>
                  </a:gradFill>
                  <a:latin typeface="Segoe UI Light" pitchFamily="34" charset="0"/>
                </a:rPr>
                <a:t>webcamps</a:t>
              </a:r>
              <a:endParaRPr lang="en-US" sz="2600" spc="-100" dirty="0">
                <a:gradFill>
                  <a:gsLst>
                    <a:gs pos="0">
                      <a:srgbClr val="595959"/>
                    </a:gs>
                    <a:gs pos="86000">
                      <a:srgbClr val="595959"/>
                    </a:gs>
                  </a:gsLst>
                  <a:lin ang="5400000" scaled="0"/>
                </a:gradFill>
                <a:latin typeface="Segoe UI Light" pitchFamily="34" charset="0"/>
              </a:endParaRPr>
            </a:p>
            <a:p>
              <a:pPr marL="3175" lvl="0" defTabSz="914363">
                <a:lnSpc>
                  <a:spcPct val="90000"/>
                </a:lnSpc>
                <a:spcBef>
                  <a:spcPts val="600"/>
                </a:spcBef>
                <a:buSzPct val="80000"/>
              </a:pPr>
              <a:r>
                <a:rPr lang="en-US" sz="2600" spc="-100" dirty="0" smtClean="0">
                  <a:gradFill>
                    <a:gsLst>
                      <a:gs pos="0">
                        <a:srgbClr val="595959"/>
                      </a:gs>
                      <a:gs pos="86000">
                        <a:srgbClr val="595959"/>
                      </a:gs>
                    </a:gsLst>
                    <a:lin ang="5400000" scaled="0"/>
                  </a:gradFill>
                  <a:latin typeface="Segoe UI Light" pitchFamily="34" charset="0"/>
                </a:rPr>
                <a:t>[Speaker] </a:t>
              </a:r>
              <a:r>
                <a:rPr lang="en-US" sz="2600" spc="-100" dirty="0" smtClean="0">
                  <a:gradFill>
                    <a:gsLst>
                      <a:gs pos="0">
                        <a:srgbClr val="595959"/>
                      </a:gs>
                      <a:gs pos="86000">
                        <a:srgbClr val="595959"/>
                      </a:gs>
                    </a:gsLst>
                    <a:lin ang="5400000" scaled="0"/>
                  </a:gradFill>
                  <a:latin typeface="Segoe UI Light" pitchFamily="34" charset="0"/>
                </a:rPr>
                <a:t>/ </a:t>
              </a:r>
              <a:r>
                <a:rPr lang="en-US" sz="2600" spc="-100" dirty="0" smtClean="0">
                  <a:gradFill>
                    <a:gsLst>
                      <a:gs pos="0">
                        <a:srgbClr val="595959"/>
                      </a:gs>
                      <a:gs pos="86000">
                        <a:srgbClr val="595959"/>
                      </a:gs>
                    </a:gsLst>
                    <a:lin ang="5400000" scaled="0"/>
                  </a:gradFill>
                  <a:latin typeface="Segoe UI Light" pitchFamily="34" charset="0"/>
                </a:rPr>
                <a:t>[Twitter]</a:t>
              </a:r>
              <a:endParaRPr lang="en-US" sz="2600" spc="-100" dirty="0">
                <a:gradFill>
                  <a:gsLst>
                    <a:gs pos="0">
                      <a:srgbClr val="595959"/>
                    </a:gs>
                    <a:gs pos="86000">
                      <a:srgbClr val="595959"/>
                    </a:gs>
                  </a:gsLst>
                  <a:lin ang="5400000" scaled="0"/>
                </a:gradFill>
                <a:latin typeface="Segoe UI Light" pitchFamily="34" charset="0"/>
              </a:endParaRPr>
            </a:p>
          </p:txBody>
        </p:sp>
        <p:sp>
          <p:nvSpPr>
            <p:cNvPr id="9" name="Freeform 13"/>
            <p:cNvSpPr>
              <a:spLocks noEditPoints="1"/>
            </p:cNvSpPr>
            <p:nvPr/>
          </p:nvSpPr>
          <p:spPr bwMode="black">
            <a:xfrm>
              <a:off x="1198380" y="1141414"/>
              <a:ext cx="1933123" cy="1645918"/>
            </a:xfrm>
            <a:custGeom>
              <a:avLst/>
              <a:gdLst>
                <a:gd name="T0" fmla="*/ 344 w 414"/>
                <a:gd name="T1" fmla="*/ 55 h 353"/>
                <a:gd name="T2" fmla="*/ 296 w 414"/>
                <a:gd name="T3" fmla="*/ 9 h 353"/>
                <a:gd name="T4" fmla="*/ 206 w 414"/>
                <a:gd name="T5" fmla="*/ 45 h 353"/>
                <a:gd name="T6" fmla="*/ 0 w 414"/>
                <a:gd name="T7" fmla="*/ 174 h 353"/>
                <a:gd name="T8" fmla="*/ 158 w 414"/>
                <a:gd name="T9" fmla="*/ 278 h 353"/>
                <a:gd name="T10" fmla="*/ 160 w 414"/>
                <a:gd name="T11" fmla="*/ 278 h 353"/>
                <a:gd name="T12" fmla="*/ 160 w 414"/>
                <a:gd name="T13" fmla="*/ 332 h 353"/>
                <a:gd name="T14" fmla="*/ 133 w 414"/>
                <a:gd name="T15" fmla="*/ 337 h 353"/>
                <a:gd name="T16" fmla="*/ 128 w 414"/>
                <a:gd name="T17" fmla="*/ 347 h 353"/>
                <a:gd name="T18" fmla="*/ 137 w 414"/>
                <a:gd name="T19" fmla="*/ 352 h 353"/>
                <a:gd name="T20" fmla="*/ 137 w 414"/>
                <a:gd name="T21" fmla="*/ 352 h 353"/>
                <a:gd name="T22" fmla="*/ 176 w 414"/>
                <a:gd name="T23" fmla="*/ 346 h 353"/>
                <a:gd name="T24" fmla="*/ 215 w 414"/>
                <a:gd name="T25" fmla="*/ 352 h 353"/>
                <a:gd name="T26" fmla="*/ 218 w 414"/>
                <a:gd name="T27" fmla="*/ 352 h 353"/>
                <a:gd name="T28" fmla="*/ 224 w 414"/>
                <a:gd name="T29" fmla="*/ 347 h 353"/>
                <a:gd name="T30" fmla="*/ 245 w 414"/>
                <a:gd name="T31" fmla="*/ 352 h 353"/>
                <a:gd name="T32" fmla="*/ 248 w 414"/>
                <a:gd name="T33" fmla="*/ 352 h 353"/>
                <a:gd name="T34" fmla="*/ 255 w 414"/>
                <a:gd name="T35" fmla="*/ 347 h 353"/>
                <a:gd name="T36" fmla="*/ 250 w 414"/>
                <a:gd name="T37" fmla="*/ 337 h 353"/>
                <a:gd name="T38" fmla="*/ 207 w 414"/>
                <a:gd name="T39" fmla="*/ 331 h 353"/>
                <a:gd name="T40" fmla="*/ 207 w 414"/>
                <a:gd name="T41" fmla="*/ 271 h 353"/>
                <a:gd name="T42" fmla="*/ 343 w 414"/>
                <a:gd name="T43" fmla="*/ 112 h 353"/>
                <a:gd name="T44" fmla="*/ 414 w 414"/>
                <a:gd name="T45" fmla="*/ 83 h 353"/>
                <a:gd name="T46" fmla="*/ 344 w 414"/>
                <a:gd name="T47" fmla="*/ 55 h 353"/>
                <a:gd name="T48" fmla="*/ 192 w 414"/>
                <a:gd name="T49" fmla="*/ 332 h 353"/>
                <a:gd name="T50" fmla="*/ 192 w 414"/>
                <a:gd name="T51" fmla="*/ 332 h 353"/>
                <a:gd name="T52" fmla="*/ 191 w 414"/>
                <a:gd name="T53" fmla="*/ 332 h 353"/>
                <a:gd name="T54" fmla="*/ 176 w 414"/>
                <a:gd name="T55" fmla="*/ 331 h 353"/>
                <a:gd name="T56" fmla="*/ 175 w 414"/>
                <a:gd name="T57" fmla="*/ 331 h 353"/>
                <a:gd name="T58" fmla="*/ 175 w 414"/>
                <a:gd name="T59" fmla="*/ 277 h 353"/>
                <a:gd name="T60" fmla="*/ 192 w 414"/>
                <a:gd name="T61" fmla="*/ 275 h 353"/>
                <a:gd name="T62" fmla="*/ 192 w 414"/>
                <a:gd name="T63" fmla="*/ 332 h 353"/>
                <a:gd name="T64" fmla="*/ 286 w 414"/>
                <a:gd name="T65" fmla="*/ 82 h 353"/>
                <a:gd name="T66" fmla="*/ 271 w 414"/>
                <a:gd name="T67" fmla="*/ 67 h 353"/>
                <a:gd name="T68" fmla="*/ 286 w 414"/>
                <a:gd name="T69" fmla="*/ 52 h 353"/>
                <a:gd name="T70" fmla="*/ 301 w 414"/>
                <a:gd name="T71" fmla="*/ 67 h 353"/>
                <a:gd name="T72" fmla="*/ 286 w 414"/>
                <a:gd name="T73"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53">
                  <a:moveTo>
                    <a:pt x="344" y="55"/>
                  </a:moveTo>
                  <a:cubicBezTo>
                    <a:pt x="336" y="33"/>
                    <a:pt x="319" y="16"/>
                    <a:pt x="296" y="9"/>
                  </a:cubicBezTo>
                  <a:cubicBezTo>
                    <a:pt x="263" y="0"/>
                    <a:pt x="228" y="11"/>
                    <a:pt x="206" y="45"/>
                  </a:cubicBezTo>
                  <a:cubicBezTo>
                    <a:pt x="145" y="140"/>
                    <a:pt x="71" y="200"/>
                    <a:pt x="0" y="174"/>
                  </a:cubicBezTo>
                  <a:cubicBezTo>
                    <a:pt x="0" y="174"/>
                    <a:pt x="50" y="278"/>
                    <a:pt x="158" y="278"/>
                  </a:cubicBezTo>
                  <a:cubicBezTo>
                    <a:pt x="159" y="278"/>
                    <a:pt x="160" y="278"/>
                    <a:pt x="160" y="278"/>
                  </a:cubicBezTo>
                  <a:cubicBezTo>
                    <a:pt x="160" y="332"/>
                    <a:pt x="160" y="332"/>
                    <a:pt x="160" y="332"/>
                  </a:cubicBezTo>
                  <a:cubicBezTo>
                    <a:pt x="150" y="333"/>
                    <a:pt x="140" y="335"/>
                    <a:pt x="133" y="337"/>
                  </a:cubicBezTo>
                  <a:cubicBezTo>
                    <a:pt x="129" y="339"/>
                    <a:pt x="127" y="343"/>
                    <a:pt x="128" y="347"/>
                  </a:cubicBezTo>
                  <a:cubicBezTo>
                    <a:pt x="129" y="351"/>
                    <a:pt x="134" y="353"/>
                    <a:pt x="137" y="352"/>
                  </a:cubicBezTo>
                  <a:cubicBezTo>
                    <a:pt x="137" y="352"/>
                    <a:pt x="137" y="352"/>
                    <a:pt x="137" y="352"/>
                  </a:cubicBezTo>
                  <a:cubicBezTo>
                    <a:pt x="147" y="348"/>
                    <a:pt x="161" y="346"/>
                    <a:pt x="176" y="346"/>
                  </a:cubicBezTo>
                  <a:cubicBezTo>
                    <a:pt x="192" y="346"/>
                    <a:pt x="206" y="348"/>
                    <a:pt x="215" y="352"/>
                  </a:cubicBezTo>
                  <a:cubicBezTo>
                    <a:pt x="216" y="352"/>
                    <a:pt x="217" y="352"/>
                    <a:pt x="218" y="352"/>
                  </a:cubicBezTo>
                  <a:cubicBezTo>
                    <a:pt x="221" y="352"/>
                    <a:pt x="223" y="350"/>
                    <a:pt x="224" y="347"/>
                  </a:cubicBezTo>
                  <a:cubicBezTo>
                    <a:pt x="232" y="348"/>
                    <a:pt x="240" y="350"/>
                    <a:pt x="245" y="352"/>
                  </a:cubicBezTo>
                  <a:cubicBezTo>
                    <a:pt x="246" y="352"/>
                    <a:pt x="247" y="352"/>
                    <a:pt x="248" y="352"/>
                  </a:cubicBezTo>
                  <a:cubicBezTo>
                    <a:pt x="251" y="352"/>
                    <a:pt x="254" y="350"/>
                    <a:pt x="255" y="347"/>
                  </a:cubicBezTo>
                  <a:cubicBezTo>
                    <a:pt x="256" y="343"/>
                    <a:pt x="254" y="339"/>
                    <a:pt x="250" y="337"/>
                  </a:cubicBezTo>
                  <a:cubicBezTo>
                    <a:pt x="239" y="334"/>
                    <a:pt x="224" y="331"/>
                    <a:pt x="207" y="331"/>
                  </a:cubicBezTo>
                  <a:cubicBezTo>
                    <a:pt x="207" y="271"/>
                    <a:pt x="207" y="271"/>
                    <a:pt x="207" y="271"/>
                  </a:cubicBezTo>
                  <a:cubicBezTo>
                    <a:pt x="283" y="251"/>
                    <a:pt x="323" y="185"/>
                    <a:pt x="343" y="112"/>
                  </a:cubicBezTo>
                  <a:cubicBezTo>
                    <a:pt x="414" y="83"/>
                    <a:pt x="414" y="83"/>
                    <a:pt x="414" y="83"/>
                  </a:cubicBezTo>
                  <a:lnTo>
                    <a:pt x="344" y="55"/>
                  </a:lnTo>
                  <a:close/>
                  <a:moveTo>
                    <a:pt x="192" y="332"/>
                  </a:moveTo>
                  <a:cubicBezTo>
                    <a:pt x="192" y="332"/>
                    <a:pt x="192" y="332"/>
                    <a:pt x="192" y="332"/>
                  </a:cubicBezTo>
                  <a:cubicBezTo>
                    <a:pt x="192" y="332"/>
                    <a:pt x="192" y="332"/>
                    <a:pt x="191" y="332"/>
                  </a:cubicBezTo>
                  <a:cubicBezTo>
                    <a:pt x="187" y="331"/>
                    <a:pt x="181" y="331"/>
                    <a:pt x="176" y="331"/>
                  </a:cubicBezTo>
                  <a:cubicBezTo>
                    <a:pt x="176" y="331"/>
                    <a:pt x="176" y="331"/>
                    <a:pt x="175" y="331"/>
                  </a:cubicBezTo>
                  <a:cubicBezTo>
                    <a:pt x="175" y="277"/>
                    <a:pt x="175" y="277"/>
                    <a:pt x="175" y="277"/>
                  </a:cubicBezTo>
                  <a:cubicBezTo>
                    <a:pt x="181" y="276"/>
                    <a:pt x="187" y="276"/>
                    <a:pt x="192" y="275"/>
                  </a:cubicBezTo>
                  <a:lnTo>
                    <a:pt x="192" y="332"/>
                  </a:lnTo>
                  <a:close/>
                  <a:moveTo>
                    <a:pt x="286" y="82"/>
                  </a:moveTo>
                  <a:cubicBezTo>
                    <a:pt x="278" y="82"/>
                    <a:pt x="271" y="75"/>
                    <a:pt x="271" y="67"/>
                  </a:cubicBezTo>
                  <a:cubicBezTo>
                    <a:pt x="271" y="59"/>
                    <a:pt x="278" y="52"/>
                    <a:pt x="286" y="52"/>
                  </a:cubicBezTo>
                  <a:cubicBezTo>
                    <a:pt x="294" y="52"/>
                    <a:pt x="301" y="59"/>
                    <a:pt x="301" y="67"/>
                  </a:cubicBezTo>
                  <a:cubicBezTo>
                    <a:pt x="301" y="75"/>
                    <a:pt x="294" y="82"/>
                    <a:pt x="286" y="82"/>
                  </a:cubicBezTo>
                  <a:close/>
                </a:path>
              </a:pathLst>
            </a:custGeom>
            <a:solidFill>
              <a:schemeClr val="bg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grpSp>
      <p:grpSp>
        <p:nvGrpSpPr>
          <p:cNvPr id="17" name="Group 16"/>
          <p:cNvGrpSpPr/>
          <p:nvPr/>
        </p:nvGrpSpPr>
        <p:grpSpPr>
          <a:xfrm>
            <a:off x="-1" y="2872740"/>
            <a:ext cx="11681814" cy="1645920"/>
            <a:chOff x="-1" y="2872740"/>
            <a:chExt cx="11681814" cy="1645920"/>
          </a:xfrm>
        </p:grpSpPr>
        <p:sp>
          <p:nvSpPr>
            <p:cNvPr id="5" name="Rectangle 4"/>
            <p:cNvSpPr/>
            <p:nvPr/>
          </p:nvSpPr>
          <p:spPr bwMode="auto">
            <a:xfrm>
              <a:off x="-1" y="2872740"/>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 name="Freeform 166"/>
            <p:cNvSpPr>
              <a:spLocks noEditPoints="1"/>
            </p:cNvSpPr>
            <p:nvPr/>
          </p:nvSpPr>
          <p:spPr bwMode="black">
            <a:xfrm>
              <a:off x="1307544" y="2996848"/>
              <a:ext cx="1434068" cy="1388936"/>
            </a:xfrm>
            <a:custGeom>
              <a:avLst/>
              <a:gdLst>
                <a:gd name="T0" fmla="*/ 511 w 538"/>
                <a:gd name="T1" fmla="*/ 164 h 521"/>
                <a:gd name="T2" fmla="*/ 509 w 538"/>
                <a:gd name="T3" fmla="*/ 31 h 521"/>
                <a:gd name="T4" fmla="*/ 322 w 538"/>
                <a:gd name="T5" fmla="*/ 47 h 521"/>
                <a:gd name="T6" fmla="*/ 312 w 538"/>
                <a:gd name="T7" fmla="*/ 46 h 521"/>
                <a:gd name="T8" fmla="*/ 160 w 538"/>
                <a:gd name="T9" fmla="*/ 104 h 521"/>
                <a:gd name="T10" fmla="*/ 89 w 538"/>
                <a:gd name="T11" fmla="*/ 222 h 521"/>
                <a:gd name="T12" fmla="*/ 192 w 538"/>
                <a:gd name="T13" fmla="*/ 132 h 521"/>
                <a:gd name="T14" fmla="*/ 206 w 538"/>
                <a:gd name="T15" fmla="*/ 125 h 521"/>
                <a:gd name="T16" fmla="*/ 176 w 538"/>
                <a:gd name="T17" fmla="*/ 153 h 521"/>
                <a:gd name="T18" fmla="*/ 50 w 538"/>
                <a:gd name="T19" fmla="*/ 488 h 521"/>
                <a:gd name="T20" fmla="*/ 213 w 538"/>
                <a:gd name="T21" fmla="*/ 475 h 521"/>
                <a:gd name="T22" fmla="*/ 312 w 538"/>
                <a:gd name="T23" fmla="*/ 496 h 521"/>
                <a:gd name="T24" fmla="*/ 441 w 538"/>
                <a:gd name="T25" fmla="*/ 458 h 521"/>
                <a:gd name="T26" fmla="*/ 526 w 538"/>
                <a:gd name="T27" fmla="*/ 348 h 521"/>
                <a:gd name="T28" fmla="*/ 403 w 538"/>
                <a:gd name="T29" fmla="*/ 348 h 521"/>
                <a:gd name="T30" fmla="*/ 313 w 538"/>
                <a:gd name="T31" fmla="*/ 399 h 521"/>
                <a:gd name="T32" fmla="*/ 215 w 538"/>
                <a:gd name="T33" fmla="*/ 304 h 521"/>
                <a:gd name="T34" fmla="*/ 215 w 538"/>
                <a:gd name="T35" fmla="*/ 302 h 521"/>
                <a:gd name="T36" fmla="*/ 214 w 538"/>
                <a:gd name="T37" fmla="*/ 299 h 521"/>
                <a:gd name="T38" fmla="*/ 217 w 538"/>
                <a:gd name="T39" fmla="*/ 299 h 521"/>
                <a:gd name="T40" fmla="*/ 535 w 538"/>
                <a:gd name="T41" fmla="*/ 299 h 521"/>
                <a:gd name="T42" fmla="*/ 535 w 538"/>
                <a:gd name="T43" fmla="*/ 294 h 521"/>
                <a:gd name="T44" fmla="*/ 537 w 538"/>
                <a:gd name="T45" fmla="*/ 270 h 521"/>
                <a:gd name="T46" fmla="*/ 511 w 538"/>
                <a:gd name="T47" fmla="*/ 164 h 521"/>
                <a:gd name="T48" fmla="*/ 85 w 538"/>
                <a:gd name="T49" fmla="*/ 479 h 521"/>
                <a:gd name="T50" fmla="*/ 98 w 538"/>
                <a:gd name="T51" fmla="*/ 346 h 521"/>
                <a:gd name="T52" fmla="*/ 166 w 538"/>
                <a:gd name="T53" fmla="*/ 446 h 521"/>
                <a:gd name="T54" fmla="*/ 197 w 538"/>
                <a:gd name="T55" fmla="*/ 467 h 521"/>
                <a:gd name="T56" fmla="*/ 85 w 538"/>
                <a:gd name="T57" fmla="*/ 479 h 521"/>
                <a:gd name="T58" fmla="*/ 204 w 538"/>
                <a:gd name="T59" fmla="*/ 471 h 521"/>
                <a:gd name="T60" fmla="*/ 205 w 538"/>
                <a:gd name="T61" fmla="*/ 472 h 521"/>
                <a:gd name="T62" fmla="*/ 204 w 538"/>
                <a:gd name="T63" fmla="*/ 471 h 521"/>
                <a:gd name="T64" fmla="*/ 409 w 538"/>
                <a:gd name="T65" fmla="*/ 239 h 521"/>
                <a:gd name="T66" fmla="*/ 217 w 538"/>
                <a:gd name="T67" fmla="*/ 239 h 521"/>
                <a:gd name="T68" fmla="*/ 215 w 538"/>
                <a:gd name="T69" fmla="*/ 239 h 521"/>
                <a:gd name="T70" fmla="*/ 215 w 538"/>
                <a:gd name="T71" fmla="*/ 237 h 521"/>
                <a:gd name="T72" fmla="*/ 316 w 538"/>
                <a:gd name="T73" fmla="*/ 146 h 521"/>
                <a:gd name="T74" fmla="*/ 411 w 538"/>
                <a:gd name="T75" fmla="*/ 237 h 521"/>
                <a:gd name="T76" fmla="*/ 411 w 538"/>
                <a:gd name="T77" fmla="*/ 239 h 521"/>
                <a:gd name="T78" fmla="*/ 409 w 538"/>
                <a:gd name="T79" fmla="*/ 239 h 521"/>
                <a:gd name="T80" fmla="*/ 468 w 538"/>
                <a:gd name="T81" fmla="*/ 108 h 521"/>
                <a:gd name="T82" fmla="*/ 392 w 538"/>
                <a:gd name="T83" fmla="*/ 61 h 521"/>
                <a:gd name="T84" fmla="*/ 507 w 538"/>
                <a:gd name="T85" fmla="*/ 57 h 521"/>
                <a:gd name="T86" fmla="*/ 504 w 538"/>
                <a:gd name="T87" fmla="*/ 152 h 521"/>
                <a:gd name="T88" fmla="*/ 504 w 538"/>
                <a:gd name="T89" fmla="*/ 152 h 521"/>
                <a:gd name="T90" fmla="*/ 468 w 538"/>
                <a:gd name="T91" fmla="*/ 108 h 521"/>
                <a:gd name="T92" fmla="*/ 508 w 538"/>
                <a:gd name="T93" fmla="*/ 158 h 521"/>
                <a:gd name="T94" fmla="*/ 508 w 538"/>
                <a:gd name="T95" fmla="*/ 158 h 521"/>
                <a:gd name="T96" fmla="*/ 508 w 538"/>
                <a:gd name="T97" fmla="*/ 158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8" h="521">
                  <a:moveTo>
                    <a:pt x="511" y="164"/>
                  </a:moveTo>
                  <a:cubicBezTo>
                    <a:pt x="536" y="107"/>
                    <a:pt x="538" y="60"/>
                    <a:pt x="509" y="31"/>
                  </a:cubicBezTo>
                  <a:cubicBezTo>
                    <a:pt x="478" y="0"/>
                    <a:pt x="402" y="9"/>
                    <a:pt x="322" y="47"/>
                  </a:cubicBezTo>
                  <a:cubicBezTo>
                    <a:pt x="319" y="47"/>
                    <a:pt x="315" y="46"/>
                    <a:pt x="312" y="46"/>
                  </a:cubicBezTo>
                  <a:cubicBezTo>
                    <a:pt x="256" y="46"/>
                    <a:pt x="201" y="67"/>
                    <a:pt x="160" y="104"/>
                  </a:cubicBezTo>
                  <a:cubicBezTo>
                    <a:pt x="125" y="135"/>
                    <a:pt x="100" y="176"/>
                    <a:pt x="89" y="222"/>
                  </a:cubicBezTo>
                  <a:cubicBezTo>
                    <a:pt x="97" y="212"/>
                    <a:pt x="142" y="160"/>
                    <a:pt x="192" y="132"/>
                  </a:cubicBezTo>
                  <a:cubicBezTo>
                    <a:pt x="193" y="132"/>
                    <a:pt x="205" y="125"/>
                    <a:pt x="206" y="125"/>
                  </a:cubicBezTo>
                  <a:cubicBezTo>
                    <a:pt x="206" y="125"/>
                    <a:pt x="181" y="148"/>
                    <a:pt x="176" y="153"/>
                  </a:cubicBezTo>
                  <a:cubicBezTo>
                    <a:pt x="65" y="265"/>
                    <a:pt x="0" y="437"/>
                    <a:pt x="50" y="488"/>
                  </a:cubicBezTo>
                  <a:cubicBezTo>
                    <a:pt x="83" y="521"/>
                    <a:pt x="143" y="513"/>
                    <a:pt x="213" y="475"/>
                  </a:cubicBezTo>
                  <a:cubicBezTo>
                    <a:pt x="243" y="489"/>
                    <a:pt x="276" y="496"/>
                    <a:pt x="312" y="496"/>
                  </a:cubicBezTo>
                  <a:cubicBezTo>
                    <a:pt x="359" y="496"/>
                    <a:pt x="404" y="483"/>
                    <a:pt x="441" y="458"/>
                  </a:cubicBezTo>
                  <a:cubicBezTo>
                    <a:pt x="480" y="433"/>
                    <a:pt x="509" y="394"/>
                    <a:pt x="526" y="348"/>
                  </a:cubicBezTo>
                  <a:cubicBezTo>
                    <a:pt x="403" y="348"/>
                    <a:pt x="403" y="348"/>
                    <a:pt x="403" y="348"/>
                  </a:cubicBezTo>
                  <a:cubicBezTo>
                    <a:pt x="388" y="378"/>
                    <a:pt x="351" y="399"/>
                    <a:pt x="313" y="399"/>
                  </a:cubicBezTo>
                  <a:cubicBezTo>
                    <a:pt x="260" y="399"/>
                    <a:pt x="215" y="355"/>
                    <a:pt x="215" y="304"/>
                  </a:cubicBezTo>
                  <a:cubicBezTo>
                    <a:pt x="215" y="302"/>
                    <a:pt x="215" y="302"/>
                    <a:pt x="215" y="302"/>
                  </a:cubicBezTo>
                  <a:cubicBezTo>
                    <a:pt x="214" y="299"/>
                    <a:pt x="214" y="299"/>
                    <a:pt x="214" y="299"/>
                  </a:cubicBezTo>
                  <a:cubicBezTo>
                    <a:pt x="217" y="299"/>
                    <a:pt x="217" y="299"/>
                    <a:pt x="217" y="299"/>
                  </a:cubicBezTo>
                  <a:cubicBezTo>
                    <a:pt x="535" y="299"/>
                    <a:pt x="535" y="299"/>
                    <a:pt x="535" y="299"/>
                  </a:cubicBezTo>
                  <a:cubicBezTo>
                    <a:pt x="535" y="298"/>
                    <a:pt x="535" y="296"/>
                    <a:pt x="535" y="294"/>
                  </a:cubicBezTo>
                  <a:cubicBezTo>
                    <a:pt x="536" y="286"/>
                    <a:pt x="537" y="277"/>
                    <a:pt x="537" y="270"/>
                  </a:cubicBezTo>
                  <a:cubicBezTo>
                    <a:pt x="537" y="232"/>
                    <a:pt x="528" y="196"/>
                    <a:pt x="511" y="164"/>
                  </a:cubicBezTo>
                  <a:close/>
                  <a:moveTo>
                    <a:pt x="85" y="479"/>
                  </a:moveTo>
                  <a:cubicBezTo>
                    <a:pt x="60" y="454"/>
                    <a:pt x="67" y="405"/>
                    <a:pt x="98" y="346"/>
                  </a:cubicBezTo>
                  <a:cubicBezTo>
                    <a:pt x="113" y="386"/>
                    <a:pt x="136" y="420"/>
                    <a:pt x="166" y="446"/>
                  </a:cubicBezTo>
                  <a:cubicBezTo>
                    <a:pt x="176" y="454"/>
                    <a:pt x="186" y="461"/>
                    <a:pt x="197" y="467"/>
                  </a:cubicBezTo>
                  <a:cubicBezTo>
                    <a:pt x="147" y="494"/>
                    <a:pt x="106" y="500"/>
                    <a:pt x="85" y="479"/>
                  </a:cubicBezTo>
                  <a:close/>
                  <a:moveTo>
                    <a:pt x="204" y="471"/>
                  </a:moveTo>
                  <a:cubicBezTo>
                    <a:pt x="204" y="471"/>
                    <a:pt x="205" y="471"/>
                    <a:pt x="205" y="472"/>
                  </a:cubicBezTo>
                  <a:cubicBezTo>
                    <a:pt x="205" y="471"/>
                    <a:pt x="204" y="471"/>
                    <a:pt x="204" y="471"/>
                  </a:cubicBezTo>
                  <a:close/>
                  <a:moveTo>
                    <a:pt x="409" y="239"/>
                  </a:moveTo>
                  <a:cubicBezTo>
                    <a:pt x="217" y="239"/>
                    <a:pt x="217" y="239"/>
                    <a:pt x="217" y="239"/>
                  </a:cubicBezTo>
                  <a:cubicBezTo>
                    <a:pt x="215" y="239"/>
                    <a:pt x="215" y="239"/>
                    <a:pt x="215" y="239"/>
                  </a:cubicBezTo>
                  <a:cubicBezTo>
                    <a:pt x="215" y="237"/>
                    <a:pt x="215" y="237"/>
                    <a:pt x="215" y="237"/>
                  </a:cubicBezTo>
                  <a:cubicBezTo>
                    <a:pt x="217" y="188"/>
                    <a:pt x="264" y="146"/>
                    <a:pt x="316" y="146"/>
                  </a:cubicBezTo>
                  <a:cubicBezTo>
                    <a:pt x="367" y="146"/>
                    <a:pt x="408" y="186"/>
                    <a:pt x="411" y="237"/>
                  </a:cubicBezTo>
                  <a:cubicBezTo>
                    <a:pt x="411" y="239"/>
                    <a:pt x="411" y="239"/>
                    <a:pt x="411" y="239"/>
                  </a:cubicBezTo>
                  <a:lnTo>
                    <a:pt x="409" y="239"/>
                  </a:lnTo>
                  <a:close/>
                  <a:moveTo>
                    <a:pt x="468" y="108"/>
                  </a:moveTo>
                  <a:cubicBezTo>
                    <a:pt x="446" y="87"/>
                    <a:pt x="420" y="72"/>
                    <a:pt x="392" y="61"/>
                  </a:cubicBezTo>
                  <a:cubicBezTo>
                    <a:pt x="443" y="38"/>
                    <a:pt x="485" y="35"/>
                    <a:pt x="507" y="57"/>
                  </a:cubicBezTo>
                  <a:cubicBezTo>
                    <a:pt x="525" y="75"/>
                    <a:pt x="523" y="109"/>
                    <a:pt x="504" y="152"/>
                  </a:cubicBezTo>
                  <a:cubicBezTo>
                    <a:pt x="504" y="152"/>
                    <a:pt x="504" y="152"/>
                    <a:pt x="504" y="152"/>
                  </a:cubicBezTo>
                  <a:cubicBezTo>
                    <a:pt x="494" y="136"/>
                    <a:pt x="482" y="121"/>
                    <a:pt x="468" y="108"/>
                  </a:cubicBezTo>
                  <a:close/>
                  <a:moveTo>
                    <a:pt x="508" y="158"/>
                  </a:moveTo>
                  <a:cubicBezTo>
                    <a:pt x="508" y="158"/>
                    <a:pt x="508" y="158"/>
                    <a:pt x="508" y="158"/>
                  </a:cubicBezTo>
                  <a:cubicBezTo>
                    <a:pt x="508" y="158"/>
                    <a:pt x="508" y="158"/>
                    <a:pt x="508" y="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10"/>
            <p:cNvSpPr/>
            <p:nvPr/>
          </p:nvSpPr>
          <p:spPr>
            <a:xfrm>
              <a:off x="3643911" y="2872740"/>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Website: </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http://www.devcamps.ms/web</a:t>
              </a:r>
            </a:p>
          </p:txBody>
        </p:sp>
        <p:pic>
          <p:nvPicPr>
            <p:cNvPr id="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361067" y="2872740"/>
              <a:ext cx="2320746" cy="1645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8" name="Group 17"/>
          <p:cNvGrpSpPr/>
          <p:nvPr/>
        </p:nvGrpSpPr>
        <p:grpSpPr>
          <a:xfrm>
            <a:off x="-1" y="4604068"/>
            <a:ext cx="11681814" cy="1645920"/>
            <a:chOff x="-1" y="4604068"/>
            <a:chExt cx="11681814" cy="1645920"/>
          </a:xfrm>
        </p:grpSpPr>
        <p:sp>
          <p:nvSpPr>
            <p:cNvPr id="6" name="Rectangle 5"/>
            <p:cNvSpPr/>
            <p:nvPr/>
          </p:nvSpPr>
          <p:spPr bwMode="auto">
            <a:xfrm>
              <a:off x="-1" y="4604068"/>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2" name="Rectangle 11"/>
            <p:cNvSpPr/>
            <p:nvPr/>
          </p:nvSpPr>
          <p:spPr>
            <a:xfrm>
              <a:off x="3657599" y="4604068"/>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What are web camps?</a:t>
              </a:r>
            </a:p>
            <a:p>
              <a:pPr marL="3175" lvl="0" defTabSz="914363">
                <a:lnSpc>
                  <a:spcPct val="90000"/>
                </a:lnSpc>
                <a:spcBef>
                  <a:spcPts val="600"/>
                </a:spcBef>
                <a:buSzPct val="80000"/>
              </a:pPr>
              <a:r>
                <a:rPr lang="en-US" sz="2000" spc="-100" dirty="0">
                  <a:gradFill>
                    <a:gsLst>
                      <a:gs pos="0">
                        <a:srgbClr val="595959"/>
                      </a:gs>
                      <a:gs pos="86000">
                        <a:srgbClr val="595959"/>
                      </a:gs>
                    </a:gsLst>
                    <a:lin ang="5400000" scaled="0"/>
                  </a:gradFill>
                  <a:latin typeface="Segoe UI Light" pitchFamily="34" charset="0"/>
                </a:rPr>
                <a:t>Web Developer Camps are free, fun, no-fluff events for developers, </a:t>
              </a:r>
              <a:r>
                <a:rPr lang="en-US" sz="2000" spc="-100" dirty="0" smtClean="0">
                  <a:gradFill>
                    <a:gsLst>
                      <a:gs pos="0">
                        <a:srgbClr val="595959"/>
                      </a:gs>
                      <a:gs pos="86000">
                        <a:srgbClr val="595959"/>
                      </a:gs>
                    </a:gsLst>
                    <a:lin ang="5400000" scaled="0"/>
                  </a:gradFill>
                  <a:latin typeface="Segoe UI Light" pitchFamily="34" charset="0"/>
                </a:rPr>
                <a:t/>
              </a:r>
              <a:br>
                <a:rPr lang="en-US" sz="2000" spc="-100" dirty="0" smtClean="0">
                  <a:gradFill>
                    <a:gsLst>
                      <a:gs pos="0">
                        <a:srgbClr val="595959"/>
                      </a:gs>
                      <a:gs pos="86000">
                        <a:srgbClr val="595959"/>
                      </a:gs>
                    </a:gsLst>
                    <a:lin ang="5400000" scaled="0"/>
                  </a:gradFill>
                  <a:latin typeface="Segoe UI Light" pitchFamily="34" charset="0"/>
                </a:rPr>
              </a:br>
              <a:r>
                <a:rPr lang="en-US" sz="2000" spc="-100" dirty="0" smtClean="0">
                  <a:gradFill>
                    <a:gsLst>
                      <a:gs pos="0">
                        <a:srgbClr val="595959"/>
                      </a:gs>
                      <a:gs pos="86000">
                        <a:srgbClr val="595959"/>
                      </a:gs>
                    </a:gsLst>
                    <a:lin ang="5400000" scaled="0"/>
                  </a:gradFill>
                  <a:latin typeface="Segoe UI Light" pitchFamily="34" charset="0"/>
                </a:rPr>
                <a:t>by </a:t>
              </a:r>
              <a:r>
                <a:rPr lang="en-US" sz="2000" spc="-100" dirty="0">
                  <a:gradFill>
                    <a:gsLst>
                      <a:gs pos="0">
                        <a:srgbClr val="595959"/>
                      </a:gs>
                      <a:gs pos="86000">
                        <a:srgbClr val="595959"/>
                      </a:gs>
                    </a:gsLst>
                    <a:lin ang="5400000" scaled="0"/>
                  </a:gradFill>
                  <a:latin typeface="Segoe UI Light" pitchFamily="34" charset="0"/>
                </a:rPr>
                <a:t>developers. You learn from experts in a low-key, interactive way </a:t>
              </a:r>
              <a:r>
                <a:rPr lang="en-US" sz="2000" spc="-100" dirty="0" smtClean="0">
                  <a:gradFill>
                    <a:gsLst>
                      <a:gs pos="0">
                        <a:srgbClr val="595959"/>
                      </a:gs>
                      <a:gs pos="86000">
                        <a:srgbClr val="595959"/>
                      </a:gs>
                    </a:gsLst>
                    <a:lin ang="5400000" scaled="0"/>
                  </a:gradFill>
                  <a:latin typeface="Segoe UI Light" pitchFamily="34" charset="0"/>
                </a:rPr>
                <a:t/>
              </a:r>
              <a:br>
                <a:rPr lang="en-US" sz="2000" spc="-100" dirty="0" smtClean="0">
                  <a:gradFill>
                    <a:gsLst>
                      <a:gs pos="0">
                        <a:srgbClr val="595959"/>
                      </a:gs>
                      <a:gs pos="86000">
                        <a:srgbClr val="595959"/>
                      </a:gs>
                    </a:gsLst>
                    <a:lin ang="5400000" scaled="0"/>
                  </a:gradFill>
                  <a:latin typeface="Segoe UI Light" pitchFamily="34" charset="0"/>
                </a:rPr>
              </a:br>
              <a:r>
                <a:rPr lang="en-US" sz="2000" spc="-100" dirty="0" smtClean="0">
                  <a:gradFill>
                    <a:gsLst>
                      <a:gs pos="0">
                        <a:srgbClr val="595959"/>
                      </a:gs>
                      <a:gs pos="86000">
                        <a:srgbClr val="595959"/>
                      </a:gs>
                    </a:gsLst>
                    <a:lin ang="5400000" scaled="0"/>
                  </a:gradFill>
                  <a:latin typeface="Segoe UI Light" pitchFamily="34" charset="0"/>
                </a:rPr>
                <a:t>and </a:t>
              </a:r>
              <a:r>
                <a:rPr lang="en-US" sz="2000" spc="-100" dirty="0">
                  <a:gradFill>
                    <a:gsLst>
                      <a:gs pos="0">
                        <a:srgbClr val="595959"/>
                      </a:gs>
                      <a:gs pos="86000">
                        <a:srgbClr val="595959"/>
                      </a:gs>
                    </a:gsLst>
                    <a:lin ang="5400000" scaled="0"/>
                  </a:gradFill>
                  <a:latin typeface="Segoe UI Light" pitchFamily="34" charset="0"/>
                </a:rPr>
                <a:t>then get hands-on time to apply what you’ve learned.</a:t>
              </a: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3201" y="5161048"/>
              <a:ext cx="2491812" cy="531960"/>
            </a:xfrm>
            <a:prstGeom prst="rect">
              <a:avLst/>
            </a:prstGeom>
          </p:spPr>
        </p:pic>
      </p:grpSp>
    </p:spTree>
    <p:extLst>
      <p:ext uri="{BB962C8B-B14F-4D97-AF65-F5344CB8AC3E}">
        <p14:creationId xmlns:p14="http://schemas.microsoft.com/office/powerpoint/2010/main" val="26431288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Bundling and Optimization</a:t>
            </a:r>
            <a:endParaRPr lang="en-US" dirty="0"/>
          </a:p>
        </p:txBody>
      </p:sp>
      <p:sp>
        <p:nvSpPr>
          <p:cNvPr id="5" name="Text Placeholder 4"/>
          <p:cNvSpPr>
            <a:spLocks noGrp="1"/>
          </p:cNvSpPr>
          <p:nvPr>
            <p:ph type="body" sz="quarter" idx="10"/>
          </p:nvPr>
        </p:nvSpPr>
        <p:spPr>
          <a:xfrm>
            <a:off x="519111" y="2235450"/>
            <a:ext cx="11149013" cy="553998"/>
          </a:xfrm>
        </p:spPr>
        <p:txBody>
          <a:bodyPr/>
          <a:lstStyle/>
          <a:p>
            <a:r>
              <a:rPr lang="en-US" b="1" dirty="0" smtClean="0">
                <a:solidFill>
                  <a:schemeClr val="accent2"/>
                </a:solidFill>
              </a:rPr>
              <a:t>Bundling</a:t>
            </a:r>
            <a:r>
              <a:rPr lang="en-US" dirty="0" smtClean="0"/>
              <a:t> combines CSS and  JavaScript requests</a:t>
            </a:r>
          </a:p>
        </p:txBody>
      </p:sp>
      <p:pic>
        <p:nvPicPr>
          <p:cNvPr id="63490" name="Picture 2" descr="http://weblogs.asp.net/blogs/scottgu/image_53C34CB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4438" y="3032156"/>
            <a:ext cx="4286250" cy="12954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weblogs.asp.net/blogs/scottgu/image_432B51C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112" y="3032156"/>
            <a:ext cx="4286250" cy="2438400"/>
          </a:xfrm>
          <a:prstGeom prst="rect">
            <a:avLst/>
          </a:prstGeom>
          <a:noFill/>
          <a:extLst>
            <a:ext uri="{909E8E84-426E-40DD-AFC4-6F175D3DCCD1}">
              <a14:hiddenFill xmlns:a14="http://schemas.microsoft.com/office/drawing/2010/main">
                <a:solidFill>
                  <a:srgbClr val="FFFFFF"/>
                </a:solidFill>
              </a14:hiddenFill>
            </a:ext>
          </a:extLst>
        </p:spPr>
      </p:pic>
      <p:sp>
        <p:nvSpPr>
          <p:cNvPr id="2" name="Right Arrow 1"/>
          <p:cNvSpPr/>
          <p:nvPr/>
        </p:nvSpPr>
        <p:spPr bwMode="auto">
          <a:xfrm>
            <a:off x="4965644" y="3403725"/>
            <a:ext cx="2118511" cy="552261"/>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7590720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63490"/>
                                        </p:tgtEl>
                                        <p:attrNameLst>
                                          <p:attrName>style.visibility</p:attrName>
                                        </p:attrNameLst>
                                      </p:cBhvr>
                                      <p:to>
                                        <p:strVal val="visible"/>
                                      </p:to>
                                    </p:set>
                                    <p:animEffect transition="in" filter="fade">
                                      <p:cBhvr>
                                        <p:cTn id="10" dur="500"/>
                                        <p:tgtEl>
                                          <p:spTgt spid="63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Bundling and Optimization</a:t>
            </a:r>
            <a:endParaRPr lang="en-US" dirty="0"/>
          </a:p>
        </p:txBody>
      </p:sp>
      <p:sp>
        <p:nvSpPr>
          <p:cNvPr id="5" name="Text Placeholder 4"/>
          <p:cNvSpPr>
            <a:spLocks noGrp="1"/>
          </p:cNvSpPr>
          <p:nvPr>
            <p:ph type="body" sz="quarter" idx="10"/>
          </p:nvPr>
        </p:nvSpPr>
        <p:spPr>
          <a:xfrm>
            <a:off x="519111" y="2235450"/>
            <a:ext cx="11149013" cy="553998"/>
          </a:xfrm>
        </p:spPr>
        <p:txBody>
          <a:bodyPr/>
          <a:lstStyle/>
          <a:p>
            <a:r>
              <a:rPr lang="en-US" b="1" dirty="0" smtClean="0">
                <a:solidFill>
                  <a:schemeClr val="accent2"/>
                </a:solidFill>
              </a:rPr>
              <a:t>Minification</a:t>
            </a:r>
            <a:r>
              <a:rPr lang="en-US" dirty="0" smtClean="0"/>
              <a:t> compresses the files before sending</a:t>
            </a:r>
          </a:p>
        </p:txBody>
      </p:sp>
      <p:pic>
        <p:nvPicPr>
          <p:cNvPr id="63490" name="Picture 2" descr="http://weblogs.asp.net/blogs/scottgu/image_53C34CB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4438" y="3032156"/>
            <a:ext cx="4286250" cy="12954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weblogs.asp.net/blogs/scottgu/image_432B51C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112" y="3032156"/>
            <a:ext cx="4286250" cy="2438400"/>
          </a:xfrm>
          <a:prstGeom prst="rect">
            <a:avLst/>
          </a:prstGeom>
          <a:noFill/>
          <a:extLst>
            <a:ext uri="{909E8E84-426E-40DD-AFC4-6F175D3DCCD1}">
              <a14:hiddenFill xmlns:a14="http://schemas.microsoft.com/office/drawing/2010/main">
                <a:solidFill>
                  <a:srgbClr val="FFFFFF"/>
                </a:solidFill>
              </a14:hiddenFill>
            </a:ext>
          </a:extLst>
        </p:spPr>
      </p:pic>
      <p:sp>
        <p:nvSpPr>
          <p:cNvPr id="2" name="Right Arrow 1"/>
          <p:cNvSpPr/>
          <p:nvPr/>
        </p:nvSpPr>
        <p:spPr bwMode="auto">
          <a:xfrm>
            <a:off x="4965644" y="3403725"/>
            <a:ext cx="2118511" cy="552261"/>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 name="Picture 2" descr="http://weblogs.asp.net/blogs/scottgu/image_2087134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44437" y="3032156"/>
            <a:ext cx="4286250" cy="1295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37849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indefinite" fill="hold" nodeType="withEffect">
                                  <p:stCondLst>
                                    <p:cond delay="2000"/>
                                  </p:stCondLst>
                                  <p:endCondLst>
                                    <p:cond evt="onNext" delay="0">
                                      <p:tgtEl>
                                        <p:sldTgt/>
                                      </p:tgtEl>
                                    </p:cond>
                                  </p:endCondLst>
                                  <p:childTnLst>
                                    <p:set>
                                      <p:cBhvr>
                                        <p:cTn id="6" dur="1" fill="hold">
                                          <p:stCondLst>
                                            <p:cond delay="0"/>
                                          </p:stCondLst>
                                        </p:cTn>
                                        <p:tgtEl>
                                          <p:spTgt spid="7"/>
                                        </p:tgtEl>
                                        <p:attrNameLst>
                                          <p:attrName>style.visibility</p:attrName>
                                        </p:attrNameLst>
                                      </p:cBhvr>
                                      <p:to>
                                        <p:strVal val="visible"/>
                                      </p:to>
                                    </p:set>
                                    <p:animEffect transition="in" filter="fade">
                                      <p:cBhvr>
                                        <p:cTn id="7" dur="5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Visual Studio 2012 web </a:t>
            </a:r>
            <a:r>
              <a:rPr lang="en-US" dirty="0" err="1" smtClean="0"/>
              <a:t>dev</a:t>
            </a:r>
            <a:r>
              <a:rPr lang="en-US" dirty="0" smtClean="0"/>
              <a:t> features</a:t>
            </a:r>
            <a:endParaRPr lang="en-US" dirty="0"/>
          </a:p>
        </p:txBody>
      </p:sp>
      <p:graphicFrame>
        <p:nvGraphicFramePr>
          <p:cNvPr id="2" name="Diagram 1"/>
          <p:cNvGraphicFramePr/>
          <p:nvPr>
            <p:extLst>
              <p:ext uri="{D42A27DB-BD31-4B8C-83A1-F6EECF244321}">
                <p14:modId xmlns:p14="http://schemas.microsoft.com/office/powerpoint/2010/main" val="3526968004"/>
              </p:ext>
            </p:extLst>
          </p:nvPr>
        </p:nvGraphicFramePr>
        <p:xfrm>
          <a:off x="519112" y="2461787"/>
          <a:ext cx="11149013" cy="2562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5310022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89124" y="1447800"/>
            <a:ext cx="5273675" cy="1523494"/>
          </a:xfrm>
        </p:spPr>
        <p:txBody>
          <a:bodyPr/>
          <a:lstStyle/>
          <a:p>
            <a:r>
              <a:rPr lang="en-US" dirty="0" smtClean="0"/>
              <a:t>Visual Studio 2012 and Web Essentials</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183618733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385946123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8488"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Tree>
    <p:extLst>
      <p:ext uri="{BB962C8B-B14F-4D97-AF65-F5344CB8AC3E}">
        <p14:creationId xmlns:p14="http://schemas.microsoft.com/office/powerpoint/2010/main" val="1847082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89413592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9508"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6" name="Title 5"/>
          <p:cNvSpPr>
            <a:spLocks noGrp="1"/>
          </p:cNvSpPr>
          <p:nvPr>
            <p:ph type="ctrTitle"/>
          </p:nvPr>
        </p:nvSpPr>
        <p:spPr>
          <a:xfrm>
            <a:off x="519112" y="2234114"/>
            <a:ext cx="11319961" cy="1359196"/>
          </a:xfrm>
        </p:spPr>
        <p:txBody>
          <a:bodyPr/>
          <a:lstStyle/>
          <a:p>
            <a:r>
              <a:rPr lang="en-US" dirty="0" smtClean="0"/>
              <a:t>What’s New In ASP.NET 4.5 and Visual Studio 2012 for Web</a:t>
            </a:r>
            <a:endParaRPr lang="en-US" dirty="0"/>
          </a:p>
        </p:txBody>
      </p:sp>
      <p:sp>
        <p:nvSpPr>
          <p:cNvPr id="7" name="Text Placeholder 6"/>
          <p:cNvSpPr>
            <a:spLocks noGrp="1"/>
          </p:cNvSpPr>
          <p:nvPr>
            <p:ph type="body" sz="quarter" idx="11"/>
          </p:nvPr>
        </p:nvSpPr>
        <p:spPr>
          <a:xfrm>
            <a:off x="519112" y="5267661"/>
            <a:ext cx="5454333" cy="738664"/>
          </a:xfrm>
        </p:spPr>
        <p:txBody>
          <a:bodyPr/>
          <a:lstStyle/>
          <a:p>
            <a:r>
              <a:rPr lang="en-US" dirty="0" smtClean="0"/>
              <a:t>[Speaker]</a:t>
            </a:r>
          </a:p>
          <a:p>
            <a:r>
              <a:rPr lang="en-US" dirty="0" smtClean="0"/>
              <a:t>[Company]</a:t>
            </a:r>
            <a:endParaRPr lang="en-US" dirty="0"/>
          </a:p>
        </p:txBody>
      </p:sp>
    </p:spTree>
    <p:extLst>
      <p:ext uri="{BB962C8B-B14F-4D97-AF65-F5344CB8AC3E}">
        <p14:creationId xmlns:p14="http://schemas.microsoft.com/office/powerpoint/2010/main" val="574643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107907731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3674"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5" name="Title 4"/>
          <p:cNvSpPr>
            <a:spLocks noGrp="1"/>
          </p:cNvSpPr>
          <p:nvPr>
            <p:ph type="title"/>
            <p:custDataLst>
              <p:tags r:id="rId3"/>
            </p:custDataLst>
          </p:nvPr>
        </p:nvSpPr>
        <p:spPr/>
        <p:txBody>
          <a:bodyPr/>
          <a:lstStyle/>
          <a:p>
            <a:r>
              <a:rPr lang="en-US" dirty="0" smtClean="0"/>
              <a:t>Agenda </a:t>
            </a:r>
            <a:endParaRPr lang="en-US" dirty="0"/>
          </a:p>
        </p:txBody>
      </p:sp>
      <p:sp>
        <p:nvSpPr>
          <p:cNvPr id="6" name="Content Placeholder 5"/>
          <p:cNvSpPr>
            <a:spLocks noGrp="1"/>
          </p:cNvSpPr>
          <p:nvPr>
            <p:ph type="body" sz="quarter" idx="11"/>
            <p:custDataLst>
              <p:tags r:id="rId4"/>
            </p:custDataLst>
          </p:nvPr>
        </p:nvSpPr>
        <p:spPr>
          <a:xfrm>
            <a:off x="3352801" y="1407112"/>
            <a:ext cx="8315324" cy="5262979"/>
          </a:xfrm>
        </p:spPr>
        <p:txBody>
          <a:bodyPr/>
          <a:lstStyle/>
          <a:p>
            <a:r>
              <a:rPr lang="en-US" sz="3600" dirty="0" smtClean="0"/>
              <a:t>Web Forms: Strongly Typed Data Controls</a:t>
            </a:r>
          </a:p>
          <a:p>
            <a:r>
              <a:rPr lang="en-US" sz="3600" dirty="0" smtClean="0"/>
              <a:t>Web Forms: Model Binding</a:t>
            </a:r>
          </a:p>
          <a:p>
            <a:r>
              <a:rPr lang="en-US" sz="3600" dirty="0" smtClean="0"/>
              <a:t>Friendly URLs</a:t>
            </a:r>
          </a:p>
          <a:p>
            <a:r>
              <a:rPr lang="en-US" sz="3600" dirty="0" smtClean="0"/>
              <a:t>Page Inspector</a:t>
            </a:r>
          </a:p>
          <a:p>
            <a:r>
              <a:rPr lang="en-US" sz="3600" dirty="0" smtClean="0"/>
              <a:t>Visual Studio web editor features</a:t>
            </a:r>
          </a:p>
          <a:p>
            <a:r>
              <a:rPr lang="en-US" sz="3600" dirty="0" smtClean="0"/>
              <a:t>Web Essentials</a:t>
            </a:r>
          </a:p>
          <a:p>
            <a:r>
              <a:rPr lang="en-US" sz="3600" dirty="0" smtClean="0"/>
              <a:t>Bundling &amp; Optimization</a:t>
            </a:r>
            <a:endParaRPr lang="en-US" sz="3600" dirty="0"/>
          </a:p>
        </p:txBody>
      </p:sp>
    </p:spTree>
    <p:extLst>
      <p:ext uri="{BB962C8B-B14F-4D97-AF65-F5344CB8AC3E}">
        <p14:creationId xmlns:p14="http://schemas.microsoft.com/office/powerpoint/2010/main" val="621077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0" y="1698670"/>
            <a:ext cx="12188825" cy="1169551"/>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 name="Title 2"/>
          <p:cNvSpPr>
            <a:spLocks noGrp="1"/>
          </p:cNvSpPr>
          <p:nvPr>
            <p:ph type="title"/>
          </p:nvPr>
        </p:nvSpPr>
        <p:spPr>
          <a:xfrm>
            <a:off x="519112" y="228600"/>
            <a:ext cx="11149013" cy="1329595"/>
          </a:xfrm>
        </p:spPr>
        <p:txBody>
          <a:bodyPr/>
          <a:lstStyle/>
          <a:p>
            <a:r>
              <a:rPr lang="en-US" sz="4800" dirty="0" smtClean="0"/>
              <a:t>Model Binding with ASP.NET Web Forms:</a:t>
            </a:r>
            <a:br>
              <a:rPr lang="en-US" sz="4800" dirty="0" smtClean="0"/>
            </a:br>
            <a:r>
              <a:rPr lang="en-US" sz="4800" dirty="0" smtClean="0"/>
              <a:t>Strongly Typed Data Controls</a:t>
            </a:r>
            <a:endParaRPr lang="en-US" sz="4800" dirty="0"/>
          </a:p>
        </p:txBody>
      </p:sp>
      <p:sp>
        <p:nvSpPr>
          <p:cNvPr id="5" name="TextBox 4"/>
          <p:cNvSpPr txBox="1"/>
          <p:nvPr/>
        </p:nvSpPr>
        <p:spPr>
          <a:xfrm>
            <a:off x="2948996" y="1698670"/>
            <a:ext cx="8599876" cy="1169551"/>
          </a:xfrm>
          <a:prstGeom prst="rect">
            <a:avLst/>
          </a:prstGeom>
          <a:solidFill>
            <a:schemeClr val="accent6"/>
          </a:solidFill>
          <a:ln>
            <a:noFill/>
          </a:ln>
          <a:effectLst/>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a:solidFill>
                  <a:schemeClr val="lt1">
                    <a:alpha val="99000"/>
                  </a:schemeClr>
                </a:solidFill>
                <a:latin typeface="Consolas" pitchFamily="49" charset="0"/>
                <a:cs typeface="Consolas" pitchFamily="49" charset="0"/>
              </a:rPr>
              <a:t>&lt;</a:t>
            </a:r>
            <a:r>
              <a:rPr lang="en-US" sz="1400" dirty="0" err="1">
                <a:solidFill>
                  <a:schemeClr val="lt1">
                    <a:alpha val="99000"/>
                  </a:schemeClr>
                </a:solidFill>
                <a:latin typeface="Consolas" pitchFamily="49" charset="0"/>
                <a:cs typeface="Consolas" pitchFamily="49" charset="0"/>
              </a:rPr>
              <a:t>ul</a:t>
            </a:r>
            <a:r>
              <a:rPr lang="en-US" sz="1400" dirty="0">
                <a:solidFill>
                  <a:schemeClr val="lt1">
                    <a:alpha val="99000"/>
                  </a:schemeClr>
                </a:solidFill>
                <a:latin typeface="Consolas" pitchFamily="49" charset="0"/>
                <a:cs typeface="Consolas" pitchFamily="49" charset="0"/>
              </a:rPr>
              <a:t>&gt;</a:t>
            </a:r>
          </a:p>
          <a:p>
            <a:r>
              <a:rPr lang="en-US" sz="1400" dirty="0">
                <a:solidFill>
                  <a:schemeClr val="lt1">
                    <a:alpha val="99000"/>
                  </a:schemeClr>
                </a:solidFill>
                <a:latin typeface="Consolas" pitchFamily="49" charset="0"/>
                <a:cs typeface="Consolas" pitchFamily="49" charset="0"/>
              </a:rPr>
              <a:t>  &lt;</a:t>
            </a:r>
            <a:r>
              <a:rPr lang="en-US" sz="1400" dirty="0" err="1">
                <a:solidFill>
                  <a:schemeClr val="lt1">
                    <a:alpha val="99000"/>
                  </a:schemeClr>
                </a:solidFill>
                <a:latin typeface="Consolas" pitchFamily="49" charset="0"/>
                <a:cs typeface="Consolas" pitchFamily="49" charset="0"/>
              </a:rPr>
              <a:t>asp:Repeater</a:t>
            </a:r>
            <a:r>
              <a:rPr lang="en-US" sz="1400" dirty="0">
                <a:solidFill>
                  <a:schemeClr val="lt1">
                    <a:alpha val="99000"/>
                  </a:schemeClr>
                </a:solidFill>
                <a:latin typeface="Consolas" pitchFamily="49" charset="0"/>
                <a:cs typeface="Consolas" pitchFamily="49" charset="0"/>
              </a:rPr>
              <a:t> ID="</a:t>
            </a:r>
            <a:r>
              <a:rPr lang="en-US" sz="1400" dirty="0" err="1">
                <a:solidFill>
                  <a:schemeClr val="lt1">
                    <a:alpha val="99000"/>
                  </a:schemeClr>
                </a:solidFill>
                <a:latin typeface="Consolas" pitchFamily="49" charset="0"/>
                <a:cs typeface="Consolas" pitchFamily="49" charset="0"/>
              </a:rPr>
              <a:t>customersRepeater</a:t>
            </a:r>
            <a:r>
              <a:rPr lang="en-US" sz="1400" dirty="0">
                <a:solidFill>
                  <a:schemeClr val="lt1">
                    <a:alpha val="99000"/>
                  </a:schemeClr>
                </a:solidFill>
                <a:latin typeface="Consolas" pitchFamily="49" charset="0"/>
                <a:cs typeface="Consolas" pitchFamily="49" charset="0"/>
              </a:rPr>
              <a:t>" </a:t>
            </a:r>
            <a:r>
              <a:rPr lang="en-US" sz="1400" dirty="0" err="1" smtClean="0">
                <a:solidFill>
                  <a:schemeClr val="lt1">
                    <a:alpha val="99000"/>
                  </a:schemeClr>
                </a:solidFill>
                <a:latin typeface="Consolas" pitchFamily="49" charset="0"/>
                <a:cs typeface="Consolas" pitchFamily="49" charset="0"/>
              </a:rPr>
              <a:t>runat</a:t>
            </a:r>
            <a:r>
              <a:rPr lang="en-US" sz="1400" dirty="0">
                <a:solidFill>
                  <a:schemeClr val="lt1">
                    <a:alpha val="99000"/>
                  </a:schemeClr>
                </a:solidFill>
                <a:latin typeface="Consolas" pitchFamily="49" charset="0"/>
                <a:cs typeface="Consolas" pitchFamily="49" charset="0"/>
              </a:rPr>
              <a:t>="server"</a:t>
            </a:r>
            <a:endParaRPr lang="en-US" sz="1400" dirty="0" smtClean="0">
              <a:solidFill>
                <a:schemeClr val="lt1">
                  <a:alpha val="99000"/>
                </a:schemeClr>
              </a:solidFill>
              <a:latin typeface="Consolas" pitchFamily="49" charset="0"/>
              <a:cs typeface="Consolas" pitchFamily="49" charset="0"/>
            </a:endParaRPr>
          </a:p>
          <a:p>
            <a:r>
              <a:rPr lang="en-US" sz="1400" b="1" dirty="0">
                <a:solidFill>
                  <a:schemeClr val="lt1">
                    <a:alpha val="99000"/>
                  </a:schemeClr>
                </a:solidFill>
                <a:latin typeface="Consolas" pitchFamily="49" charset="0"/>
                <a:cs typeface="Consolas" pitchFamily="49" charset="0"/>
              </a:rPr>
              <a:t> </a:t>
            </a:r>
            <a:r>
              <a:rPr lang="en-US" sz="1400" b="1" dirty="0" smtClean="0">
                <a:solidFill>
                  <a:schemeClr val="lt1">
                    <a:alpha val="99000"/>
                  </a:schemeClr>
                </a:solidFill>
                <a:latin typeface="Consolas" pitchFamily="49" charset="0"/>
                <a:cs typeface="Consolas" pitchFamily="49" charset="0"/>
              </a:rPr>
              <a:t>               </a:t>
            </a:r>
            <a:r>
              <a:rPr lang="en-US" sz="1400" b="1" dirty="0" err="1" smtClean="0">
                <a:solidFill>
                  <a:schemeClr val="accent4">
                    <a:lumMod val="20000"/>
                    <a:lumOff val="80000"/>
                    <a:alpha val="99000"/>
                  </a:schemeClr>
                </a:solidFill>
                <a:latin typeface="Consolas" pitchFamily="49" charset="0"/>
                <a:cs typeface="Consolas" pitchFamily="49" charset="0"/>
              </a:rPr>
              <a:t>ItemType</a:t>
            </a:r>
            <a:r>
              <a:rPr lang="en-US" sz="1400" dirty="0">
                <a:solidFill>
                  <a:schemeClr val="lt1">
                    <a:alpha val="99000"/>
                  </a:schemeClr>
                </a:solidFill>
                <a:latin typeface="Consolas" pitchFamily="49" charset="0"/>
                <a:cs typeface="Consolas" pitchFamily="49" charset="0"/>
              </a:rPr>
              <a:t>="</a:t>
            </a:r>
            <a:r>
              <a:rPr lang="en-US" sz="1400" dirty="0" err="1" smtClean="0">
                <a:solidFill>
                  <a:schemeClr val="lt1">
                    <a:alpha val="99000"/>
                  </a:schemeClr>
                </a:solidFill>
                <a:latin typeface="Consolas" pitchFamily="49" charset="0"/>
                <a:cs typeface="Consolas" pitchFamily="49" charset="0"/>
              </a:rPr>
              <a:t>WebFormsLab.Model.Customer</a:t>
            </a:r>
            <a:r>
              <a:rPr lang="en-US" sz="1400" dirty="0" smtClean="0">
                <a:solidFill>
                  <a:schemeClr val="lt1">
                    <a:alpha val="99000"/>
                  </a:schemeClr>
                </a:solidFill>
                <a:latin typeface="Consolas" pitchFamily="49" charset="0"/>
                <a:cs typeface="Consolas" pitchFamily="49" charset="0"/>
              </a:rPr>
              <a:t>"&gt;</a:t>
            </a:r>
            <a:endParaRPr lang="en-US" sz="1400" dirty="0">
              <a:solidFill>
                <a:schemeClr val="lt1">
                  <a:alpha val="99000"/>
                </a:schemeClr>
              </a:solidFill>
              <a:latin typeface="Consolas" pitchFamily="49" charset="0"/>
              <a:cs typeface="Consolas" pitchFamily="49" charset="0"/>
            </a:endParaRPr>
          </a:p>
          <a:p>
            <a:r>
              <a:rPr lang="en-US" sz="1400" dirty="0" smtClean="0">
                <a:solidFill>
                  <a:schemeClr val="lt1">
                    <a:alpha val="99000"/>
                  </a:schemeClr>
                </a:solidFill>
                <a:latin typeface="Consolas" pitchFamily="49" charset="0"/>
                <a:cs typeface="Consolas" pitchFamily="49" charset="0"/>
              </a:rPr>
              <a:t>  &lt;/</a:t>
            </a:r>
            <a:r>
              <a:rPr lang="en-US" sz="1400" dirty="0" err="1">
                <a:solidFill>
                  <a:schemeClr val="lt1">
                    <a:alpha val="99000"/>
                  </a:schemeClr>
                </a:solidFill>
                <a:latin typeface="Consolas" pitchFamily="49" charset="0"/>
                <a:cs typeface="Consolas" pitchFamily="49" charset="0"/>
              </a:rPr>
              <a:t>asp:Repeater</a:t>
            </a:r>
            <a:r>
              <a:rPr lang="en-US" sz="1400" dirty="0">
                <a:solidFill>
                  <a:schemeClr val="lt1">
                    <a:alpha val="99000"/>
                  </a:schemeClr>
                </a:solidFill>
                <a:latin typeface="Consolas" pitchFamily="49" charset="0"/>
                <a:cs typeface="Consolas" pitchFamily="49" charset="0"/>
              </a:rPr>
              <a:t>&gt;</a:t>
            </a:r>
          </a:p>
          <a:p>
            <a:r>
              <a:rPr lang="en-US" sz="1400" dirty="0">
                <a:solidFill>
                  <a:schemeClr val="lt1">
                    <a:alpha val="99000"/>
                  </a:schemeClr>
                </a:solidFill>
                <a:latin typeface="Consolas" pitchFamily="49" charset="0"/>
                <a:cs typeface="Consolas" pitchFamily="49" charset="0"/>
              </a:rPr>
              <a:t>&lt;/</a:t>
            </a:r>
            <a:r>
              <a:rPr lang="en-US" sz="1400" dirty="0" err="1">
                <a:solidFill>
                  <a:schemeClr val="lt1">
                    <a:alpha val="99000"/>
                  </a:schemeClr>
                </a:solidFill>
                <a:latin typeface="Consolas" pitchFamily="49" charset="0"/>
                <a:cs typeface="Consolas" pitchFamily="49" charset="0"/>
              </a:rPr>
              <a:t>ul</a:t>
            </a:r>
            <a:r>
              <a:rPr lang="en-US" sz="1400" dirty="0">
                <a:solidFill>
                  <a:schemeClr val="lt1">
                    <a:alpha val="99000"/>
                  </a:schemeClr>
                </a:solidFill>
                <a:latin typeface="Consolas" pitchFamily="49" charset="0"/>
                <a:cs typeface="Consolas" pitchFamily="49" charset="0"/>
              </a:rPr>
              <a:t>&gt;</a:t>
            </a:r>
          </a:p>
        </p:txBody>
      </p:sp>
      <p:sp>
        <p:nvSpPr>
          <p:cNvPr id="8" name="Rectangle 7"/>
          <p:cNvSpPr/>
          <p:nvPr/>
        </p:nvSpPr>
        <p:spPr>
          <a:xfrm>
            <a:off x="519112" y="1678268"/>
            <a:ext cx="2334101" cy="1077218"/>
          </a:xfrm>
          <a:prstGeom prst="rect">
            <a:avLst/>
          </a:prstGeom>
        </p:spPr>
        <p:txBody>
          <a:bodyPr wrap="none">
            <a:spAutoFit/>
          </a:bodyPr>
          <a:lstStyle/>
          <a:p>
            <a:r>
              <a:rPr lang="en-US" sz="4000" dirty="0" smtClean="0">
                <a:solidFill>
                  <a:schemeClr val="accent2">
                    <a:alpha val="99000"/>
                  </a:schemeClr>
                </a:solidFill>
                <a:latin typeface="Segoe UI Light" pitchFamily="34" charset="0"/>
              </a:rPr>
              <a:t>Step 1:</a:t>
            </a:r>
            <a:endParaRPr lang="en-US" sz="4000" dirty="0">
              <a:solidFill>
                <a:schemeClr val="accent2">
                  <a:alpha val="99000"/>
                </a:schemeClr>
              </a:solidFill>
              <a:latin typeface="Segoe UI Light" pitchFamily="34" charset="0"/>
            </a:endParaRPr>
          </a:p>
          <a:p>
            <a:r>
              <a:rPr lang="en-US" dirty="0" smtClean="0">
                <a:solidFill>
                  <a:schemeClr val="tx2">
                    <a:alpha val="99000"/>
                  </a:schemeClr>
                </a:solidFill>
                <a:latin typeface="Segoe UI Light" pitchFamily="34" charset="0"/>
              </a:rPr>
              <a:t>Set the </a:t>
            </a:r>
            <a:r>
              <a:rPr lang="en-US" dirty="0" err="1" smtClean="0">
                <a:solidFill>
                  <a:schemeClr val="tx2">
                    <a:alpha val="99000"/>
                  </a:schemeClr>
                </a:solidFill>
                <a:latin typeface="Segoe UI Light" pitchFamily="34" charset="0"/>
              </a:rPr>
              <a:t>ItemType</a:t>
            </a:r>
            <a:endParaRPr lang="en-US" dirty="0">
              <a:solidFill>
                <a:schemeClr val="tx2">
                  <a:alpha val="99000"/>
                </a:schemeClr>
              </a:solidFill>
              <a:latin typeface="Segoe UI Light" pitchFamily="34" charset="0"/>
            </a:endParaRPr>
          </a:p>
        </p:txBody>
      </p:sp>
      <p:sp>
        <p:nvSpPr>
          <p:cNvPr id="12" name="Rectangle 11"/>
          <p:cNvSpPr/>
          <p:nvPr/>
        </p:nvSpPr>
        <p:spPr bwMode="auto">
          <a:xfrm>
            <a:off x="2473" y="3399952"/>
            <a:ext cx="12188825" cy="2893100"/>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 name="TextBox 12"/>
          <p:cNvSpPr txBox="1"/>
          <p:nvPr/>
        </p:nvSpPr>
        <p:spPr>
          <a:xfrm>
            <a:off x="3044779" y="3399952"/>
            <a:ext cx="8599876" cy="2893100"/>
          </a:xfrm>
          <a:prstGeom prst="rect">
            <a:avLst/>
          </a:prstGeom>
          <a:solidFill>
            <a:schemeClr val="accent6"/>
          </a:solidFill>
          <a:ln>
            <a:noFill/>
          </a:ln>
          <a:effectLst/>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smtClean="0">
                <a:solidFill>
                  <a:schemeClr val="lt1">
                    <a:alpha val="99000"/>
                  </a:schemeClr>
                </a:solidFill>
                <a:latin typeface="Consolas" pitchFamily="49" charset="0"/>
                <a:cs typeface="Consolas" pitchFamily="49" charset="0"/>
              </a:rPr>
              <a:t>&lt;</a:t>
            </a:r>
            <a:r>
              <a:rPr lang="en-US" sz="1400" dirty="0" err="1" smtClean="0">
                <a:solidFill>
                  <a:schemeClr val="lt1">
                    <a:alpha val="99000"/>
                  </a:schemeClr>
                </a:solidFill>
                <a:latin typeface="Consolas" pitchFamily="49" charset="0"/>
                <a:cs typeface="Consolas" pitchFamily="49" charset="0"/>
              </a:rPr>
              <a:t>ul</a:t>
            </a:r>
            <a:r>
              <a:rPr lang="en-US" sz="1400" dirty="0" smtClean="0">
                <a:solidFill>
                  <a:schemeClr val="lt1">
                    <a:alpha val="99000"/>
                  </a:schemeClr>
                </a:solidFill>
                <a:latin typeface="Consolas" pitchFamily="49" charset="0"/>
                <a:cs typeface="Consolas" pitchFamily="49" charset="0"/>
              </a:rPr>
              <a:t>&gt;</a:t>
            </a:r>
          </a:p>
          <a:p>
            <a:r>
              <a:rPr lang="en-US" sz="1400" dirty="0" smtClean="0">
                <a:solidFill>
                  <a:schemeClr val="lt1">
                    <a:alpha val="99000"/>
                  </a:schemeClr>
                </a:solidFill>
                <a:latin typeface="Consolas" pitchFamily="49" charset="0"/>
                <a:cs typeface="Consolas" pitchFamily="49" charset="0"/>
              </a:rPr>
              <a:t>  &lt;</a:t>
            </a:r>
            <a:r>
              <a:rPr lang="en-US" sz="1400" dirty="0" err="1" smtClean="0">
                <a:solidFill>
                  <a:schemeClr val="lt1">
                    <a:alpha val="99000"/>
                  </a:schemeClr>
                </a:solidFill>
                <a:latin typeface="Consolas" pitchFamily="49" charset="0"/>
                <a:cs typeface="Consolas" pitchFamily="49" charset="0"/>
              </a:rPr>
              <a:t>asp:Repeater</a:t>
            </a:r>
            <a:r>
              <a:rPr lang="en-US" sz="1400" dirty="0" smtClean="0">
                <a:solidFill>
                  <a:schemeClr val="lt1">
                    <a:alpha val="99000"/>
                  </a:schemeClr>
                </a:solidFill>
                <a:latin typeface="Consolas" pitchFamily="49" charset="0"/>
                <a:cs typeface="Consolas" pitchFamily="49" charset="0"/>
              </a:rPr>
              <a:t> ID="</a:t>
            </a:r>
            <a:r>
              <a:rPr lang="en-US" sz="1400" dirty="0" err="1" smtClean="0">
                <a:solidFill>
                  <a:schemeClr val="lt1">
                    <a:alpha val="99000"/>
                  </a:schemeClr>
                </a:solidFill>
                <a:latin typeface="Consolas" pitchFamily="49" charset="0"/>
                <a:cs typeface="Consolas" pitchFamily="49" charset="0"/>
              </a:rPr>
              <a:t>customersRepeater</a:t>
            </a:r>
            <a:r>
              <a:rPr lang="en-US" sz="1400" dirty="0" smtClean="0">
                <a:solidFill>
                  <a:schemeClr val="lt1">
                    <a:alpha val="99000"/>
                  </a:schemeClr>
                </a:solidFill>
                <a:latin typeface="Consolas" pitchFamily="49" charset="0"/>
                <a:cs typeface="Consolas" pitchFamily="49" charset="0"/>
              </a:rPr>
              <a:t>" </a:t>
            </a:r>
            <a:r>
              <a:rPr lang="en-US" sz="1400" dirty="0" err="1" smtClean="0">
                <a:solidFill>
                  <a:schemeClr val="lt1">
                    <a:alpha val="99000"/>
                  </a:schemeClr>
                </a:solidFill>
                <a:latin typeface="Consolas" pitchFamily="49" charset="0"/>
                <a:cs typeface="Consolas" pitchFamily="49" charset="0"/>
              </a:rPr>
              <a:t>runat</a:t>
            </a:r>
            <a:r>
              <a:rPr lang="en-US" sz="1400" dirty="0" smtClean="0">
                <a:solidFill>
                  <a:schemeClr val="lt1">
                    <a:alpha val="99000"/>
                  </a:schemeClr>
                </a:solidFill>
                <a:latin typeface="Consolas" pitchFamily="49" charset="0"/>
                <a:cs typeface="Consolas" pitchFamily="49" charset="0"/>
              </a:rPr>
              <a:t>="server“ </a:t>
            </a:r>
            <a:br>
              <a:rPr lang="en-US" sz="1400" dirty="0" smtClean="0">
                <a:solidFill>
                  <a:schemeClr val="lt1">
                    <a:alpha val="99000"/>
                  </a:schemeClr>
                </a:solidFill>
                <a:latin typeface="Consolas" pitchFamily="49" charset="0"/>
                <a:cs typeface="Consolas" pitchFamily="49" charset="0"/>
              </a:rPr>
            </a:br>
            <a:r>
              <a:rPr lang="en-US" sz="1400" dirty="0" smtClean="0">
                <a:solidFill>
                  <a:schemeClr val="lt1">
                    <a:alpha val="99000"/>
                  </a:schemeClr>
                </a:solidFill>
                <a:latin typeface="Consolas" pitchFamily="49" charset="0"/>
                <a:cs typeface="Consolas" pitchFamily="49" charset="0"/>
              </a:rPr>
              <a:t>                </a:t>
            </a:r>
            <a:r>
              <a:rPr lang="en-US" sz="1400" dirty="0" err="1" smtClean="0">
                <a:solidFill>
                  <a:schemeClr val="lt1">
                    <a:alpha val="99000"/>
                  </a:schemeClr>
                </a:solidFill>
                <a:latin typeface="Consolas" pitchFamily="49" charset="0"/>
                <a:cs typeface="Consolas" pitchFamily="49" charset="0"/>
              </a:rPr>
              <a:t>ItemType</a:t>
            </a:r>
            <a:r>
              <a:rPr lang="en-US" sz="1400" dirty="0" smtClean="0">
                <a:solidFill>
                  <a:schemeClr val="lt1">
                    <a:alpha val="99000"/>
                  </a:schemeClr>
                </a:solidFill>
                <a:latin typeface="Consolas" pitchFamily="49" charset="0"/>
                <a:cs typeface="Consolas" pitchFamily="49" charset="0"/>
              </a:rPr>
              <a:t>="</a:t>
            </a:r>
            <a:r>
              <a:rPr lang="en-US" sz="1400" dirty="0" err="1" smtClean="0">
                <a:solidFill>
                  <a:schemeClr val="lt1">
                    <a:alpha val="99000"/>
                  </a:schemeClr>
                </a:solidFill>
                <a:latin typeface="Consolas" pitchFamily="49" charset="0"/>
                <a:cs typeface="Consolas" pitchFamily="49" charset="0"/>
              </a:rPr>
              <a:t>WebFormsLab.Model.Customer</a:t>
            </a:r>
            <a:r>
              <a:rPr lang="en-US" sz="1400" dirty="0" smtClean="0">
                <a:solidFill>
                  <a:schemeClr val="lt1">
                    <a:alpha val="99000"/>
                  </a:schemeClr>
                </a:solidFill>
                <a:latin typeface="Consolas" pitchFamily="49" charset="0"/>
                <a:cs typeface="Consolas" pitchFamily="49" charset="0"/>
              </a:rPr>
              <a:t>"&gt;</a:t>
            </a:r>
          </a:p>
          <a:p>
            <a:r>
              <a:rPr lang="en-US" sz="1400" dirty="0" smtClean="0">
                <a:solidFill>
                  <a:schemeClr val="lt1">
                    <a:alpha val="99000"/>
                  </a:schemeClr>
                </a:solidFill>
                <a:latin typeface="Consolas" pitchFamily="49" charset="0"/>
                <a:cs typeface="Consolas" pitchFamily="49" charset="0"/>
              </a:rPr>
              <a:t>    &lt;</a:t>
            </a:r>
            <a:r>
              <a:rPr lang="en-US" sz="1400" dirty="0" err="1" smtClean="0">
                <a:solidFill>
                  <a:schemeClr val="lt1">
                    <a:alpha val="99000"/>
                  </a:schemeClr>
                </a:solidFill>
                <a:latin typeface="Consolas" pitchFamily="49" charset="0"/>
                <a:cs typeface="Consolas" pitchFamily="49" charset="0"/>
              </a:rPr>
              <a:t>ItemTemplate</a:t>
            </a:r>
            <a:r>
              <a:rPr lang="en-US" sz="1400" dirty="0" smtClean="0">
                <a:solidFill>
                  <a:schemeClr val="lt1">
                    <a:alpha val="99000"/>
                  </a:schemeClr>
                </a:solidFill>
                <a:latin typeface="Consolas" pitchFamily="49" charset="0"/>
                <a:cs typeface="Consolas" pitchFamily="49" charset="0"/>
              </a:rPr>
              <a:t>&gt;</a:t>
            </a:r>
          </a:p>
          <a:p>
            <a:r>
              <a:rPr lang="en-US" sz="1400" dirty="0" smtClean="0">
                <a:solidFill>
                  <a:schemeClr val="lt1">
                    <a:alpha val="99000"/>
                  </a:schemeClr>
                </a:solidFill>
                <a:latin typeface="Consolas" pitchFamily="49" charset="0"/>
                <a:cs typeface="Consolas" pitchFamily="49" charset="0"/>
              </a:rPr>
              <a:t>      &lt;li&gt;</a:t>
            </a:r>
          </a:p>
          <a:p>
            <a:r>
              <a:rPr lang="en-US" sz="1400" dirty="0" smtClean="0">
                <a:solidFill>
                  <a:schemeClr val="lt1">
                    <a:alpha val="99000"/>
                  </a:schemeClr>
                </a:solidFill>
                <a:latin typeface="Consolas" pitchFamily="49" charset="0"/>
                <a:cs typeface="Consolas" pitchFamily="49" charset="0"/>
              </a:rPr>
              <a:t>        &lt;a </a:t>
            </a:r>
            <a:r>
              <a:rPr lang="en-US" sz="1400" dirty="0" err="1" smtClean="0">
                <a:solidFill>
                  <a:schemeClr val="lt1">
                    <a:alpha val="99000"/>
                  </a:schemeClr>
                </a:solidFill>
                <a:latin typeface="Consolas" pitchFamily="49" charset="0"/>
                <a:cs typeface="Consolas" pitchFamily="49" charset="0"/>
              </a:rPr>
              <a:t>href</a:t>
            </a:r>
            <a:r>
              <a:rPr lang="en-US" sz="1400" dirty="0" smtClean="0">
                <a:solidFill>
                  <a:schemeClr val="lt1">
                    <a:alpha val="99000"/>
                  </a:schemeClr>
                </a:solidFill>
                <a:latin typeface="Consolas" pitchFamily="49" charset="0"/>
                <a:cs typeface="Consolas" pitchFamily="49" charset="0"/>
              </a:rPr>
              <a:t>="</a:t>
            </a:r>
            <a:r>
              <a:rPr lang="en-US" sz="1400" dirty="0" err="1" smtClean="0">
                <a:solidFill>
                  <a:schemeClr val="lt1">
                    <a:alpha val="99000"/>
                  </a:schemeClr>
                </a:solidFill>
                <a:latin typeface="Consolas" pitchFamily="49" charset="0"/>
                <a:cs typeface="Consolas" pitchFamily="49" charset="0"/>
              </a:rPr>
              <a:t>CustomerDetails.aspx?id</a:t>
            </a:r>
            <a:r>
              <a:rPr lang="en-US" sz="1400" dirty="0" smtClean="0">
                <a:solidFill>
                  <a:schemeClr val="lt1">
                    <a:alpha val="99000"/>
                  </a:schemeClr>
                </a:solidFill>
                <a:latin typeface="Consolas" pitchFamily="49" charset="0"/>
                <a:cs typeface="Consolas" pitchFamily="49" charset="0"/>
              </a:rPr>
              <a:t>=&lt;%#: </a:t>
            </a:r>
            <a:r>
              <a:rPr lang="en-US" sz="1400" b="1" dirty="0" err="1" smtClean="0">
                <a:solidFill>
                  <a:schemeClr val="accent4">
                    <a:lumMod val="20000"/>
                    <a:lumOff val="80000"/>
                    <a:alpha val="99000"/>
                  </a:schemeClr>
                </a:solidFill>
                <a:latin typeface="Consolas" pitchFamily="49" charset="0"/>
                <a:cs typeface="Consolas" pitchFamily="49" charset="0"/>
              </a:rPr>
              <a:t>Item.Id</a:t>
            </a:r>
            <a:r>
              <a:rPr lang="en-US" sz="1400" dirty="0" smtClean="0">
                <a:solidFill>
                  <a:schemeClr val="lt1">
                    <a:alpha val="99000"/>
                  </a:schemeClr>
                </a:solidFill>
                <a:latin typeface="Consolas" pitchFamily="49" charset="0"/>
                <a:cs typeface="Consolas" pitchFamily="49" charset="0"/>
              </a:rPr>
              <a:t> %&gt;"&gt;</a:t>
            </a:r>
          </a:p>
          <a:p>
            <a:r>
              <a:rPr lang="en-US" sz="1400" dirty="0" smtClean="0">
                <a:solidFill>
                  <a:schemeClr val="lt1">
                    <a:alpha val="99000"/>
                  </a:schemeClr>
                </a:solidFill>
                <a:latin typeface="Consolas" pitchFamily="49" charset="0"/>
                <a:cs typeface="Consolas" pitchFamily="49" charset="0"/>
              </a:rPr>
              <a:t>          &lt;%#: </a:t>
            </a:r>
            <a:r>
              <a:rPr lang="en-US" sz="1400" b="1" dirty="0" err="1" smtClean="0">
                <a:solidFill>
                  <a:schemeClr val="accent4">
                    <a:lumMod val="20000"/>
                    <a:lumOff val="80000"/>
                    <a:alpha val="99000"/>
                  </a:schemeClr>
                </a:solidFill>
                <a:latin typeface="Consolas" pitchFamily="49" charset="0"/>
                <a:cs typeface="Consolas" pitchFamily="49" charset="0"/>
              </a:rPr>
              <a:t>Item.FirstName</a:t>
            </a:r>
            <a:r>
              <a:rPr lang="en-US" sz="1400" dirty="0" smtClean="0">
                <a:solidFill>
                  <a:schemeClr val="lt1">
                    <a:alpha val="99000"/>
                  </a:schemeClr>
                </a:solidFill>
                <a:latin typeface="Consolas" pitchFamily="49" charset="0"/>
                <a:cs typeface="Consolas" pitchFamily="49" charset="0"/>
              </a:rPr>
              <a:t> %&gt; &lt;%#: </a:t>
            </a:r>
            <a:r>
              <a:rPr lang="en-US" sz="1400" b="1" dirty="0" err="1" smtClean="0">
                <a:solidFill>
                  <a:schemeClr val="accent4">
                    <a:lumMod val="20000"/>
                    <a:lumOff val="80000"/>
                    <a:alpha val="99000"/>
                  </a:schemeClr>
                </a:solidFill>
                <a:latin typeface="Consolas" pitchFamily="49" charset="0"/>
                <a:cs typeface="Consolas" pitchFamily="49" charset="0"/>
              </a:rPr>
              <a:t>Item.LastName</a:t>
            </a:r>
            <a:r>
              <a:rPr lang="en-US" sz="1400" dirty="0" smtClean="0">
                <a:solidFill>
                  <a:schemeClr val="lt1">
                    <a:alpha val="99000"/>
                  </a:schemeClr>
                </a:solidFill>
                <a:latin typeface="Consolas" pitchFamily="49" charset="0"/>
                <a:cs typeface="Consolas" pitchFamily="49" charset="0"/>
              </a:rPr>
              <a:t> %&gt;</a:t>
            </a:r>
          </a:p>
          <a:p>
            <a:r>
              <a:rPr lang="en-US" sz="1400" dirty="0" smtClean="0">
                <a:solidFill>
                  <a:schemeClr val="lt1">
                    <a:alpha val="99000"/>
                  </a:schemeClr>
                </a:solidFill>
                <a:latin typeface="Consolas" pitchFamily="49" charset="0"/>
                <a:cs typeface="Consolas" pitchFamily="49" charset="0"/>
              </a:rPr>
              <a:t>        &lt;/a&gt;</a:t>
            </a:r>
          </a:p>
          <a:p>
            <a:r>
              <a:rPr lang="en-US" sz="1400" dirty="0" smtClean="0">
                <a:solidFill>
                  <a:schemeClr val="lt1">
                    <a:alpha val="99000"/>
                  </a:schemeClr>
                </a:solidFill>
                <a:latin typeface="Consolas" pitchFamily="49" charset="0"/>
                <a:cs typeface="Consolas" pitchFamily="49" charset="0"/>
              </a:rPr>
              <a:t>      &lt;/li&gt;</a:t>
            </a:r>
          </a:p>
          <a:p>
            <a:r>
              <a:rPr lang="en-US" sz="1400" dirty="0" smtClean="0">
                <a:solidFill>
                  <a:schemeClr val="lt1">
                    <a:alpha val="99000"/>
                  </a:schemeClr>
                </a:solidFill>
                <a:latin typeface="Consolas" pitchFamily="49" charset="0"/>
                <a:cs typeface="Consolas" pitchFamily="49" charset="0"/>
              </a:rPr>
              <a:t>    &lt;/</a:t>
            </a:r>
            <a:r>
              <a:rPr lang="en-US" sz="1400" dirty="0" err="1" smtClean="0">
                <a:solidFill>
                  <a:schemeClr val="lt1">
                    <a:alpha val="99000"/>
                  </a:schemeClr>
                </a:solidFill>
                <a:latin typeface="Consolas" pitchFamily="49" charset="0"/>
                <a:cs typeface="Consolas" pitchFamily="49" charset="0"/>
              </a:rPr>
              <a:t>ItemTemplate</a:t>
            </a:r>
            <a:r>
              <a:rPr lang="en-US" sz="1400" dirty="0" smtClean="0">
                <a:solidFill>
                  <a:schemeClr val="lt1">
                    <a:alpha val="99000"/>
                  </a:schemeClr>
                </a:solidFill>
                <a:latin typeface="Consolas" pitchFamily="49" charset="0"/>
                <a:cs typeface="Consolas" pitchFamily="49" charset="0"/>
              </a:rPr>
              <a:t>&gt;</a:t>
            </a:r>
          </a:p>
          <a:p>
            <a:r>
              <a:rPr lang="en-US" sz="1400" dirty="0" smtClean="0">
                <a:solidFill>
                  <a:schemeClr val="lt1">
                    <a:alpha val="99000"/>
                  </a:schemeClr>
                </a:solidFill>
                <a:latin typeface="Consolas" pitchFamily="49" charset="0"/>
                <a:cs typeface="Consolas" pitchFamily="49" charset="0"/>
              </a:rPr>
              <a:t>  &lt;/</a:t>
            </a:r>
            <a:r>
              <a:rPr lang="en-US" sz="1400" dirty="0" err="1" smtClean="0">
                <a:solidFill>
                  <a:schemeClr val="lt1">
                    <a:alpha val="99000"/>
                  </a:schemeClr>
                </a:solidFill>
                <a:latin typeface="Consolas" pitchFamily="49" charset="0"/>
                <a:cs typeface="Consolas" pitchFamily="49" charset="0"/>
              </a:rPr>
              <a:t>asp:Repeater</a:t>
            </a:r>
            <a:r>
              <a:rPr lang="en-US" sz="1400" dirty="0" smtClean="0">
                <a:solidFill>
                  <a:schemeClr val="lt1">
                    <a:alpha val="99000"/>
                  </a:schemeClr>
                </a:solidFill>
                <a:latin typeface="Consolas" pitchFamily="49" charset="0"/>
                <a:cs typeface="Consolas" pitchFamily="49" charset="0"/>
              </a:rPr>
              <a:t>&gt;</a:t>
            </a:r>
          </a:p>
          <a:p>
            <a:r>
              <a:rPr lang="en-US" sz="1400" dirty="0" smtClean="0">
                <a:solidFill>
                  <a:schemeClr val="lt1">
                    <a:alpha val="99000"/>
                  </a:schemeClr>
                </a:solidFill>
                <a:latin typeface="Consolas" pitchFamily="49" charset="0"/>
                <a:cs typeface="Consolas" pitchFamily="49" charset="0"/>
              </a:rPr>
              <a:t>&lt;/</a:t>
            </a:r>
            <a:r>
              <a:rPr lang="en-US" sz="1400" dirty="0" err="1" smtClean="0">
                <a:solidFill>
                  <a:schemeClr val="lt1">
                    <a:alpha val="99000"/>
                  </a:schemeClr>
                </a:solidFill>
                <a:latin typeface="Consolas" pitchFamily="49" charset="0"/>
                <a:cs typeface="Consolas" pitchFamily="49" charset="0"/>
              </a:rPr>
              <a:t>ul</a:t>
            </a:r>
            <a:r>
              <a:rPr lang="en-US" sz="1400" dirty="0" smtClean="0">
                <a:solidFill>
                  <a:schemeClr val="lt1">
                    <a:alpha val="99000"/>
                  </a:schemeClr>
                </a:solidFill>
                <a:latin typeface="Consolas" pitchFamily="49" charset="0"/>
                <a:cs typeface="Consolas" pitchFamily="49" charset="0"/>
              </a:rPr>
              <a:t>&gt;</a:t>
            </a:r>
          </a:p>
          <a:p>
            <a:endParaRPr lang="en-US" sz="1400" dirty="0">
              <a:solidFill>
                <a:schemeClr val="lt1">
                  <a:alpha val="99000"/>
                </a:schemeClr>
              </a:solidFill>
              <a:latin typeface="Consolas" pitchFamily="49" charset="0"/>
              <a:cs typeface="Consolas" pitchFamily="49" charset="0"/>
            </a:endParaRPr>
          </a:p>
        </p:txBody>
      </p:sp>
      <p:sp>
        <p:nvSpPr>
          <p:cNvPr id="17" name="Rectangle 16"/>
          <p:cNvSpPr/>
          <p:nvPr/>
        </p:nvSpPr>
        <p:spPr>
          <a:xfrm>
            <a:off x="614894" y="3379549"/>
            <a:ext cx="2334101" cy="2554545"/>
          </a:xfrm>
          <a:prstGeom prst="rect">
            <a:avLst/>
          </a:prstGeom>
        </p:spPr>
        <p:txBody>
          <a:bodyPr wrap="square">
            <a:spAutoFit/>
          </a:bodyPr>
          <a:lstStyle/>
          <a:p>
            <a:r>
              <a:rPr lang="en-US" sz="4000" dirty="0" smtClean="0">
                <a:solidFill>
                  <a:schemeClr val="accent2">
                    <a:alpha val="99000"/>
                  </a:schemeClr>
                </a:solidFill>
                <a:latin typeface="Segoe UI Light" pitchFamily="34" charset="0"/>
              </a:rPr>
              <a:t>Step 2:</a:t>
            </a:r>
            <a:endParaRPr lang="en-US" sz="4000" dirty="0">
              <a:solidFill>
                <a:schemeClr val="accent2">
                  <a:alpha val="99000"/>
                </a:schemeClr>
              </a:solidFill>
              <a:latin typeface="Segoe UI Light" pitchFamily="34" charset="0"/>
            </a:endParaRPr>
          </a:p>
          <a:p>
            <a:r>
              <a:rPr lang="en-US" dirty="0" smtClean="0">
                <a:solidFill>
                  <a:schemeClr val="tx2">
                    <a:alpha val="99000"/>
                  </a:schemeClr>
                </a:solidFill>
                <a:latin typeface="Segoe UI Light" pitchFamily="34" charset="0"/>
              </a:rPr>
              <a:t>Reference the properties as needed using the Item keyword</a:t>
            </a:r>
            <a:endParaRPr lang="en-US" dirty="0">
              <a:solidFill>
                <a:schemeClr val="tx2">
                  <a:alpha val="99000"/>
                </a:schemeClr>
              </a:solidFill>
              <a:latin typeface="Segoe UI Light" pitchFamily="34" charset="0"/>
            </a:endParaRPr>
          </a:p>
        </p:txBody>
      </p:sp>
    </p:spTree>
    <p:extLst>
      <p:ext uri="{BB962C8B-B14F-4D97-AF65-F5344CB8AC3E}">
        <p14:creationId xmlns:p14="http://schemas.microsoft.com/office/powerpoint/2010/main" val="298475774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0" y="1698670"/>
            <a:ext cx="12188825" cy="1169551"/>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 name="Title 2"/>
          <p:cNvSpPr>
            <a:spLocks noGrp="1"/>
          </p:cNvSpPr>
          <p:nvPr>
            <p:ph type="title"/>
          </p:nvPr>
        </p:nvSpPr>
        <p:spPr>
          <a:xfrm>
            <a:off x="519112" y="228600"/>
            <a:ext cx="11149013" cy="1329595"/>
          </a:xfrm>
        </p:spPr>
        <p:txBody>
          <a:bodyPr/>
          <a:lstStyle/>
          <a:p>
            <a:r>
              <a:rPr lang="en-US" sz="4800" dirty="0"/>
              <a:t>Web </a:t>
            </a:r>
            <a:r>
              <a:rPr lang="en-US" sz="4800" dirty="0" smtClean="0"/>
              <a:t>Forms: Model Binding</a:t>
            </a:r>
            <a:br>
              <a:rPr lang="en-US" sz="4800" dirty="0" smtClean="0"/>
            </a:br>
            <a:r>
              <a:rPr lang="en-US" sz="4800" dirty="0" smtClean="0"/>
              <a:t>Getting Data</a:t>
            </a:r>
            <a:endParaRPr lang="en-US" sz="4800" dirty="0"/>
          </a:p>
        </p:txBody>
      </p:sp>
      <p:sp>
        <p:nvSpPr>
          <p:cNvPr id="5" name="TextBox 4"/>
          <p:cNvSpPr txBox="1"/>
          <p:nvPr/>
        </p:nvSpPr>
        <p:spPr>
          <a:xfrm>
            <a:off x="2948996" y="1683430"/>
            <a:ext cx="8599876" cy="1384995"/>
          </a:xfrm>
          <a:prstGeom prst="rect">
            <a:avLst/>
          </a:prstGeom>
          <a:solidFill>
            <a:schemeClr val="accent6"/>
          </a:solidFill>
          <a:ln>
            <a:noFill/>
          </a:ln>
          <a:effectLst/>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a:solidFill>
                  <a:schemeClr val="lt1">
                    <a:alpha val="99000"/>
                  </a:schemeClr>
                </a:solidFill>
                <a:latin typeface="Consolas" pitchFamily="49" charset="0"/>
                <a:cs typeface="Consolas" pitchFamily="49" charset="0"/>
              </a:rPr>
              <a:t>&lt;</a:t>
            </a:r>
            <a:r>
              <a:rPr lang="en-US" sz="1400" dirty="0" err="1">
                <a:solidFill>
                  <a:schemeClr val="lt1">
                    <a:alpha val="99000"/>
                  </a:schemeClr>
                </a:solidFill>
                <a:latin typeface="Consolas" pitchFamily="49" charset="0"/>
                <a:cs typeface="Consolas" pitchFamily="49" charset="0"/>
              </a:rPr>
              <a:t>ul</a:t>
            </a:r>
            <a:r>
              <a:rPr lang="en-US" sz="1400" dirty="0">
                <a:solidFill>
                  <a:schemeClr val="lt1">
                    <a:alpha val="99000"/>
                  </a:schemeClr>
                </a:solidFill>
                <a:latin typeface="Consolas" pitchFamily="49" charset="0"/>
                <a:cs typeface="Consolas" pitchFamily="49" charset="0"/>
              </a:rPr>
              <a:t>&gt;</a:t>
            </a:r>
          </a:p>
          <a:p>
            <a:r>
              <a:rPr lang="en-US" sz="1400" dirty="0">
                <a:solidFill>
                  <a:schemeClr val="lt1">
                    <a:alpha val="99000"/>
                  </a:schemeClr>
                </a:solidFill>
                <a:latin typeface="Consolas" pitchFamily="49" charset="0"/>
                <a:cs typeface="Consolas" pitchFamily="49" charset="0"/>
              </a:rPr>
              <a:t>  &lt;</a:t>
            </a:r>
            <a:r>
              <a:rPr lang="en-US" sz="1400" dirty="0" err="1">
                <a:solidFill>
                  <a:schemeClr val="lt1">
                    <a:alpha val="99000"/>
                  </a:schemeClr>
                </a:solidFill>
                <a:latin typeface="Consolas" pitchFamily="49" charset="0"/>
                <a:cs typeface="Consolas" pitchFamily="49" charset="0"/>
              </a:rPr>
              <a:t>asp:Repeater</a:t>
            </a:r>
            <a:r>
              <a:rPr lang="en-US" sz="1400" dirty="0">
                <a:solidFill>
                  <a:schemeClr val="lt1">
                    <a:alpha val="99000"/>
                  </a:schemeClr>
                </a:solidFill>
                <a:latin typeface="Consolas" pitchFamily="49" charset="0"/>
                <a:cs typeface="Consolas" pitchFamily="49" charset="0"/>
              </a:rPr>
              <a:t> ID="</a:t>
            </a:r>
            <a:r>
              <a:rPr lang="en-US" sz="1400" dirty="0" err="1">
                <a:solidFill>
                  <a:schemeClr val="lt1">
                    <a:alpha val="99000"/>
                  </a:schemeClr>
                </a:solidFill>
                <a:latin typeface="Consolas" pitchFamily="49" charset="0"/>
                <a:cs typeface="Consolas" pitchFamily="49" charset="0"/>
              </a:rPr>
              <a:t>customersRepeater</a:t>
            </a:r>
            <a:r>
              <a:rPr lang="en-US" sz="1400" dirty="0">
                <a:solidFill>
                  <a:schemeClr val="lt1">
                    <a:alpha val="99000"/>
                  </a:schemeClr>
                </a:solidFill>
                <a:latin typeface="Consolas" pitchFamily="49" charset="0"/>
                <a:cs typeface="Consolas" pitchFamily="49" charset="0"/>
              </a:rPr>
              <a:t>" </a:t>
            </a:r>
            <a:r>
              <a:rPr lang="en-US" sz="1400" dirty="0" err="1" smtClean="0">
                <a:solidFill>
                  <a:schemeClr val="lt1">
                    <a:alpha val="99000"/>
                  </a:schemeClr>
                </a:solidFill>
                <a:latin typeface="Consolas" pitchFamily="49" charset="0"/>
                <a:cs typeface="Consolas" pitchFamily="49" charset="0"/>
              </a:rPr>
              <a:t>runat</a:t>
            </a:r>
            <a:r>
              <a:rPr lang="en-US" sz="1400" dirty="0">
                <a:solidFill>
                  <a:schemeClr val="lt1">
                    <a:alpha val="99000"/>
                  </a:schemeClr>
                </a:solidFill>
                <a:latin typeface="Consolas" pitchFamily="49" charset="0"/>
                <a:cs typeface="Consolas" pitchFamily="49" charset="0"/>
              </a:rPr>
              <a:t>="server"</a:t>
            </a:r>
            <a:endParaRPr lang="en-US" sz="1400" dirty="0" smtClean="0">
              <a:solidFill>
                <a:schemeClr val="lt1">
                  <a:alpha val="99000"/>
                </a:schemeClr>
              </a:solidFill>
              <a:latin typeface="Consolas" pitchFamily="49" charset="0"/>
              <a:cs typeface="Consolas" pitchFamily="49" charset="0"/>
            </a:endParaRPr>
          </a:p>
          <a:p>
            <a:r>
              <a:rPr lang="en-US" sz="1400" b="1" dirty="0">
                <a:solidFill>
                  <a:schemeClr val="lt1">
                    <a:alpha val="99000"/>
                  </a:schemeClr>
                </a:solidFill>
                <a:latin typeface="Consolas" pitchFamily="49" charset="0"/>
                <a:cs typeface="Consolas" pitchFamily="49" charset="0"/>
              </a:rPr>
              <a:t> </a:t>
            </a:r>
            <a:r>
              <a:rPr lang="en-US" sz="1400" b="1" dirty="0" smtClean="0">
                <a:solidFill>
                  <a:schemeClr val="lt1">
                    <a:alpha val="99000"/>
                  </a:schemeClr>
                </a:solidFill>
                <a:latin typeface="Consolas" pitchFamily="49" charset="0"/>
                <a:cs typeface="Consolas" pitchFamily="49" charset="0"/>
              </a:rPr>
              <a:t>               </a:t>
            </a:r>
            <a:r>
              <a:rPr lang="en-US" sz="1400" b="1" dirty="0" err="1" smtClean="0">
                <a:solidFill>
                  <a:schemeClr val="accent4">
                    <a:lumMod val="20000"/>
                    <a:lumOff val="80000"/>
                    <a:alpha val="99000"/>
                  </a:schemeClr>
                </a:solidFill>
                <a:latin typeface="Consolas" pitchFamily="49" charset="0"/>
                <a:cs typeface="Consolas" pitchFamily="49" charset="0"/>
              </a:rPr>
              <a:t>ItemType</a:t>
            </a:r>
            <a:r>
              <a:rPr lang="en-US" sz="1400" dirty="0">
                <a:solidFill>
                  <a:schemeClr val="lt1">
                    <a:alpha val="99000"/>
                  </a:schemeClr>
                </a:solidFill>
                <a:latin typeface="Consolas" pitchFamily="49" charset="0"/>
                <a:cs typeface="Consolas" pitchFamily="49" charset="0"/>
              </a:rPr>
              <a:t>="</a:t>
            </a:r>
            <a:r>
              <a:rPr lang="en-US" sz="1400" dirty="0" err="1">
                <a:solidFill>
                  <a:schemeClr val="lt1">
                    <a:alpha val="99000"/>
                  </a:schemeClr>
                </a:solidFill>
                <a:latin typeface="Consolas" pitchFamily="49" charset="0"/>
                <a:cs typeface="Consolas" pitchFamily="49" charset="0"/>
              </a:rPr>
              <a:t>WebFormsLab.Model.Customer</a:t>
            </a:r>
            <a:r>
              <a:rPr lang="en-US" sz="1400" dirty="0">
                <a:solidFill>
                  <a:schemeClr val="lt1">
                    <a:alpha val="99000"/>
                  </a:schemeClr>
                </a:solidFill>
                <a:latin typeface="Consolas" pitchFamily="49" charset="0"/>
                <a:cs typeface="Consolas" pitchFamily="49" charset="0"/>
              </a:rPr>
              <a:t>"</a:t>
            </a:r>
            <a:r>
              <a:rPr lang="en-US" sz="1400" dirty="0" smtClean="0">
                <a:solidFill>
                  <a:schemeClr val="lt1">
                    <a:alpha val="99000"/>
                  </a:schemeClr>
                </a:solidFill>
                <a:latin typeface="Consolas" pitchFamily="49" charset="0"/>
                <a:cs typeface="Consolas" pitchFamily="49" charset="0"/>
              </a:rPr>
              <a:t/>
            </a:r>
            <a:br>
              <a:rPr lang="en-US" sz="1400" dirty="0" smtClean="0">
                <a:solidFill>
                  <a:schemeClr val="lt1">
                    <a:alpha val="99000"/>
                  </a:schemeClr>
                </a:solidFill>
                <a:latin typeface="Consolas" pitchFamily="49" charset="0"/>
                <a:cs typeface="Consolas" pitchFamily="49" charset="0"/>
              </a:rPr>
            </a:br>
            <a:r>
              <a:rPr lang="en-US" sz="1400" dirty="0" smtClean="0">
                <a:solidFill>
                  <a:schemeClr val="lt1">
                    <a:alpha val="99000"/>
                  </a:schemeClr>
                </a:solidFill>
                <a:latin typeface="Consolas" pitchFamily="49" charset="0"/>
                <a:cs typeface="Consolas" pitchFamily="49" charset="0"/>
              </a:rPr>
              <a:t>	    </a:t>
            </a:r>
            <a:r>
              <a:rPr lang="en-US" sz="1400" b="1" dirty="0" smtClean="0">
                <a:solidFill>
                  <a:srgbClr val="FFFF00">
                    <a:alpha val="99000"/>
                  </a:srgbClr>
                </a:solidFill>
                <a:latin typeface="Consolas" pitchFamily="49" charset="0"/>
                <a:cs typeface="Consolas" pitchFamily="49" charset="0"/>
              </a:rPr>
              <a:t>SelectMethod=</a:t>
            </a:r>
            <a:r>
              <a:rPr lang="en-US" sz="1400" b="1" dirty="0">
                <a:solidFill>
                  <a:srgbClr val="FFFF00">
                    <a:alpha val="99000"/>
                  </a:srgbClr>
                </a:solidFill>
                <a:latin typeface="Consolas" pitchFamily="49" charset="0"/>
                <a:cs typeface="Consolas" pitchFamily="49" charset="0"/>
              </a:rPr>
              <a:t>"</a:t>
            </a:r>
            <a:r>
              <a:rPr lang="en-US" sz="1400" b="1" dirty="0" err="1" smtClean="0">
                <a:solidFill>
                  <a:srgbClr val="FFFF00">
                    <a:alpha val="99000"/>
                  </a:srgbClr>
                </a:solidFill>
                <a:latin typeface="Consolas" pitchFamily="49" charset="0"/>
                <a:cs typeface="Consolas" pitchFamily="49" charset="0"/>
              </a:rPr>
              <a:t>GetCustomers</a:t>
            </a:r>
            <a:r>
              <a:rPr lang="en-US" sz="1400" b="1" dirty="0">
                <a:solidFill>
                  <a:srgbClr val="FFFF00">
                    <a:alpha val="99000"/>
                  </a:srgbClr>
                </a:solidFill>
                <a:latin typeface="Consolas" pitchFamily="49" charset="0"/>
                <a:cs typeface="Consolas" pitchFamily="49" charset="0"/>
              </a:rPr>
              <a:t>"</a:t>
            </a:r>
            <a:r>
              <a:rPr lang="en-US" sz="1400" dirty="0">
                <a:solidFill>
                  <a:schemeClr val="lt1">
                    <a:alpha val="99000"/>
                  </a:schemeClr>
                </a:solidFill>
                <a:latin typeface="Consolas" pitchFamily="49" charset="0"/>
                <a:cs typeface="Consolas" pitchFamily="49" charset="0"/>
              </a:rPr>
              <a:t>&gt;</a:t>
            </a:r>
          </a:p>
          <a:p>
            <a:r>
              <a:rPr lang="en-US" sz="1400" dirty="0" smtClean="0">
                <a:solidFill>
                  <a:schemeClr val="lt1">
                    <a:alpha val="99000"/>
                  </a:schemeClr>
                </a:solidFill>
                <a:latin typeface="Consolas" pitchFamily="49" charset="0"/>
                <a:cs typeface="Consolas" pitchFamily="49" charset="0"/>
              </a:rPr>
              <a:t>  &lt;/</a:t>
            </a:r>
            <a:r>
              <a:rPr lang="en-US" sz="1400" dirty="0" err="1">
                <a:solidFill>
                  <a:schemeClr val="lt1">
                    <a:alpha val="99000"/>
                  </a:schemeClr>
                </a:solidFill>
                <a:latin typeface="Consolas" pitchFamily="49" charset="0"/>
                <a:cs typeface="Consolas" pitchFamily="49" charset="0"/>
              </a:rPr>
              <a:t>asp:Repeater</a:t>
            </a:r>
            <a:r>
              <a:rPr lang="en-US" sz="1400" dirty="0">
                <a:solidFill>
                  <a:schemeClr val="lt1">
                    <a:alpha val="99000"/>
                  </a:schemeClr>
                </a:solidFill>
                <a:latin typeface="Consolas" pitchFamily="49" charset="0"/>
                <a:cs typeface="Consolas" pitchFamily="49" charset="0"/>
              </a:rPr>
              <a:t>&gt;</a:t>
            </a:r>
          </a:p>
          <a:p>
            <a:r>
              <a:rPr lang="en-US" sz="1400" dirty="0">
                <a:solidFill>
                  <a:schemeClr val="lt1">
                    <a:alpha val="99000"/>
                  </a:schemeClr>
                </a:solidFill>
                <a:latin typeface="Consolas" pitchFamily="49" charset="0"/>
                <a:cs typeface="Consolas" pitchFamily="49" charset="0"/>
              </a:rPr>
              <a:t>&lt;/</a:t>
            </a:r>
            <a:r>
              <a:rPr lang="en-US" sz="1400" dirty="0" err="1">
                <a:solidFill>
                  <a:schemeClr val="lt1">
                    <a:alpha val="99000"/>
                  </a:schemeClr>
                </a:solidFill>
                <a:latin typeface="Consolas" pitchFamily="49" charset="0"/>
                <a:cs typeface="Consolas" pitchFamily="49" charset="0"/>
              </a:rPr>
              <a:t>ul</a:t>
            </a:r>
            <a:r>
              <a:rPr lang="en-US" sz="1400" dirty="0">
                <a:solidFill>
                  <a:schemeClr val="lt1">
                    <a:alpha val="99000"/>
                  </a:schemeClr>
                </a:solidFill>
                <a:latin typeface="Consolas" pitchFamily="49" charset="0"/>
                <a:cs typeface="Consolas" pitchFamily="49" charset="0"/>
              </a:rPr>
              <a:t>&gt;</a:t>
            </a:r>
          </a:p>
        </p:txBody>
      </p:sp>
      <p:sp>
        <p:nvSpPr>
          <p:cNvPr id="8" name="Rectangle 7"/>
          <p:cNvSpPr/>
          <p:nvPr/>
        </p:nvSpPr>
        <p:spPr>
          <a:xfrm>
            <a:off x="272556" y="1708262"/>
            <a:ext cx="2521844" cy="1077218"/>
          </a:xfrm>
          <a:prstGeom prst="rect">
            <a:avLst/>
          </a:prstGeom>
        </p:spPr>
        <p:txBody>
          <a:bodyPr wrap="none">
            <a:spAutoFit/>
          </a:bodyPr>
          <a:lstStyle/>
          <a:p>
            <a:r>
              <a:rPr lang="en-US" sz="4000" dirty="0" smtClean="0">
                <a:solidFill>
                  <a:schemeClr val="accent2">
                    <a:alpha val="99000"/>
                  </a:schemeClr>
                </a:solidFill>
                <a:latin typeface="Segoe UI Light" pitchFamily="34" charset="0"/>
              </a:rPr>
              <a:t>Step 1:</a:t>
            </a:r>
            <a:endParaRPr lang="en-US" sz="4000" dirty="0">
              <a:solidFill>
                <a:schemeClr val="accent2">
                  <a:alpha val="99000"/>
                </a:schemeClr>
              </a:solidFill>
              <a:latin typeface="Segoe UI Light" pitchFamily="34" charset="0"/>
            </a:endParaRPr>
          </a:p>
          <a:p>
            <a:r>
              <a:rPr lang="en-US" dirty="0" smtClean="0">
                <a:solidFill>
                  <a:schemeClr val="tx2">
                    <a:alpha val="99000"/>
                  </a:schemeClr>
                </a:solidFill>
                <a:latin typeface="Segoe UI Light" pitchFamily="34" charset="0"/>
              </a:rPr>
              <a:t>Set Select Method</a:t>
            </a:r>
            <a:endParaRPr lang="en-US" dirty="0">
              <a:solidFill>
                <a:schemeClr val="tx2">
                  <a:alpha val="99000"/>
                </a:schemeClr>
              </a:solidFill>
              <a:latin typeface="Segoe UI Light" pitchFamily="34" charset="0"/>
            </a:endParaRPr>
          </a:p>
        </p:txBody>
      </p:sp>
      <p:sp>
        <p:nvSpPr>
          <p:cNvPr id="12" name="Rectangle 11"/>
          <p:cNvSpPr/>
          <p:nvPr/>
        </p:nvSpPr>
        <p:spPr bwMode="auto">
          <a:xfrm>
            <a:off x="2473" y="3399952"/>
            <a:ext cx="12188825" cy="2893100"/>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 name="TextBox 12"/>
          <p:cNvSpPr txBox="1"/>
          <p:nvPr/>
        </p:nvSpPr>
        <p:spPr>
          <a:xfrm>
            <a:off x="3044779" y="3399952"/>
            <a:ext cx="8599876" cy="2677656"/>
          </a:xfrm>
          <a:prstGeom prst="rect">
            <a:avLst/>
          </a:prstGeom>
          <a:solidFill>
            <a:schemeClr val="accent6"/>
          </a:solidFill>
          <a:ln>
            <a:noFill/>
          </a:ln>
          <a:effectLst/>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a:solidFill>
                  <a:schemeClr val="lt1">
                    <a:alpha val="99000"/>
                  </a:schemeClr>
                </a:solidFill>
                <a:latin typeface="Consolas" pitchFamily="49" charset="0"/>
                <a:cs typeface="Consolas" pitchFamily="49" charset="0"/>
              </a:rPr>
              <a:t>public </a:t>
            </a:r>
            <a:r>
              <a:rPr lang="en-US" sz="1400" dirty="0" err="1">
                <a:solidFill>
                  <a:schemeClr val="lt1">
                    <a:alpha val="99000"/>
                  </a:schemeClr>
                </a:solidFill>
                <a:latin typeface="Consolas" pitchFamily="49" charset="0"/>
                <a:cs typeface="Consolas" pitchFamily="49" charset="0"/>
              </a:rPr>
              <a:t>IQueryable</a:t>
            </a:r>
            <a:r>
              <a:rPr lang="en-US" sz="1400" dirty="0">
                <a:solidFill>
                  <a:schemeClr val="lt1">
                    <a:alpha val="99000"/>
                  </a:schemeClr>
                </a:solidFill>
                <a:latin typeface="Consolas" pitchFamily="49" charset="0"/>
                <a:cs typeface="Consolas" pitchFamily="49" charset="0"/>
              </a:rPr>
              <a:t>&lt;Customer&gt; </a:t>
            </a:r>
            <a:r>
              <a:rPr lang="en-US" sz="1400" b="1" dirty="0" err="1">
                <a:solidFill>
                  <a:srgbClr val="FFFF00">
                    <a:alpha val="99000"/>
                  </a:srgbClr>
                </a:solidFill>
                <a:latin typeface="Consolas" pitchFamily="49" charset="0"/>
                <a:cs typeface="Consolas" pitchFamily="49" charset="0"/>
              </a:rPr>
              <a:t>GetCustomers</a:t>
            </a:r>
            <a:r>
              <a:rPr lang="en-US" sz="1400" dirty="0">
                <a:solidFill>
                  <a:schemeClr val="lt1">
                    <a:alpha val="99000"/>
                  </a:schemeClr>
                </a:solidFill>
                <a:latin typeface="Consolas" pitchFamily="49" charset="0"/>
                <a:cs typeface="Consolas" pitchFamily="49" charset="0"/>
              </a:rPr>
              <a:t>([Control]</a:t>
            </a:r>
            <a:r>
              <a:rPr lang="en-US" sz="1400" dirty="0" err="1">
                <a:solidFill>
                  <a:schemeClr val="lt1">
                    <a:alpha val="99000"/>
                  </a:schemeClr>
                </a:solidFill>
                <a:latin typeface="Consolas" pitchFamily="49" charset="0"/>
                <a:cs typeface="Consolas" pitchFamily="49" charset="0"/>
              </a:rPr>
              <a:t>DateTime</a:t>
            </a:r>
            <a:r>
              <a:rPr lang="en-US" sz="1400" dirty="0">
                <a:solidFill>
                  <a:schemeClr val="lt1">
                    <a:alpha val="99000"/>
                  </a:schemeClr>
                </a:solidFill>
                <a:latin typeface="Consolas" pitchFamily="49" charset="0"/>
                <a:cs typeface="Consolas" pitchFamily="49" charset="0"/>
              </a:rPr>
              <a:t>? </a:t>
            </a:r>
            <a:r>
              <a:rPr lang="en-US" sz="1400" dirty="0" err="1">
                <a:solidFill>
                  <a:schemeClr val="lt1">
                    <a:alpha val="99000"/>
                  </a:schemeClr>
                </a:solidFill>
                <a:latin typeface="Consolas" pitchFamily="49" charset="0"/>
                <a:cs typeface="Consolas" pitchFamily="49" charset="0"/>
              </a:rPr>
              <a:t>createdSince</a:t>
            </a:r>
            <a:r>
              <a:rPr lang="en-US" sz="1400" dirty="0">
                <a:solidFill>
                  <a:schemeClr val="lt1">
                    <a:alpha val="99000"/>
                  </a:schemeClr>
                </a:solidFill>
                <a:latin typeface="Consolas" pitchFamily="49" charset="0"/>
                <a:cs typeface="Consolas" pitchFamily="49" charset="0"/>
              </a:rPr>
              <a:t>)</a:t>
            </a:r>
          </a:p>
          <a:p>
            <a:r>
              <a:rPr lang="en-US" sz="1400" dirty="0">
                <a:solidFill>
                  <a:schemeClr val="lt1">
                    <a:alpha val="99000"/>
                  </a:schemeClr>
                </a:solidFill>
                <a:latin typeface="Consolas" pitchFamily="49" charset="0"/>
                <a:cs typeface="Consolas" pitchFamily="49" charset="0"/>
              </a:rPr>
              <a:t>{</a:t>
            </a:r>
          </a:p>
          <a:p>
            <a:r>
              <a:rPr lang="en-US" sz="1400" dirty="0">
                <a:solidFill>
                  <a:schemeClr val="lt1">
                    <a:alpha val="99000"/>
                  </a:schemeClr>
                </a:solidFill>
                <a:latin typeface="Consolas" pitchFamily="49" charset="0"/>
                <a:cs typeface="Consolas" pitchFamily="49" charset="0"/>
              </a:rPr>
              <a:t>    </a:t>
            </a:r>
            <a:r>
              <a:rPr lang="en-US" sz="1400" dirty="0" err="1">
                <a:solidFill>
                  <a:schemeClr val="lt1">
                    <a:alpha val="99000"/>
                  </a:schemeClr>
                </a:solidFill>
                <a:latin typeface="Consolas" pitchFamily="49" charset="0"/>
                <a:cs typeface="Consolas" pitchFamily="49" charset="0"/>
              </a:rPr>
              <a:t>IQueryable</a:t>
            </a:r>
            <a:r>
              <a:rPr lang="en-US" sz="1400" dirty="0">
                <a:solidFill>
                  <a:schemeClr val="lt1">
                    <a:alpha val="99000"/>
                  </a:schemeClr>
                </a:solidFill>
                <a:latin typeface="Consolas" pitchFamily="49" charset="0"/>
                <a:cs typeface="Consolas" pitchFamily="49" charset="0"/>
              </a:rPr>
              <a:t>&lt;Customer&gt; query = _</a:t>
            </a:r>
            <a:r>
              <a:rPr lang="en-US" sz="1400" dirty="0" err="1">
                <a:solidFill>
                  <a:schemeClr val="lt1">
                    <a:alpha val="99000"/>
                  </a:schemeClr>
                </a:solidFill>
                <a:latin typeface="Consolas" pitchFamily="49" charset="0"/>
                <a:cs typeface="Consolas" pitchFamily="49" charset="0"/>
              </a:rPr>
              <a:t>db.Customers</a:t>
            </a:r>
            <a:r>
              <a:rPr lang="en-US" sz="1400" dirty="0">
                <a:solidFill>
                  <a:schemeClr val="lt1">
                    <a:alpha val="99000"/>
                  </a:schemeClr>
                </a:solidFill>
                <a:latin typeface="Consolas" pitchFamily="49" charset="0"/>
                <a:cs typeface="Consolas" pitchFamily="49" charset="0"/>
              </a:rPr>
              <a:t>;</a:t>
            </a:r>
          </a:p>
          <a:p>
            <a:endParaRPr lang="en-US" sz="1400" dirty="0">
              <a:solidFill>
                <a:schemeClr val="lt1">
                  <a:alpha val="99000"/>
                </a:schemeClr>
              </a:solidFill>
              <a:latin typeface="Consolas" pitchFamily="49" charset="0"/>
              <a:cs typeface="Consolas" pitchFamily="49" charset="0"/>
            </a:endParaRPr>
          </a:p>
          <a:p>
            <a:r>
              <a:rPr lang="en-US" sz="1400" dirty="0">
                <a:solidFill>
                  <a:schemeClr val="lt1">
                    <a:alpha val="99000"/>
                  </a:schemeClr>
                </a:solidFill>
                <a:latin typeface="Consolas" pitchFamily="49" charset="0"/>
                <a:cs typeface="Consolas" pitchFamily="49" charset="0"/>
              </a:rPr>
              <a:t>    if (</a:t>
            </a:r>
            <a:r>
              <a:rPr lang="en-US" sz="1400" dirty="0" err="1">
                <a:solidFill>
                  <a:schemeClr val="lt1">
                    <a:alpha val="99000"/>
                  </a:schemeClr>
                </a:solidFill>
                <a:latin typeface="Consolas" pitchFamily="49" charset="0"/>
                <a:cs typeface="Consolas" pitchFamily="49" charset="0"/>
              </a:rPr>
              <a:t>createdSince.HasValue</a:t>
            </a:r>
            <a:r>
              <a:rPr lang="en-US" sz="1400" dirty="0">
                <a:solidFill>
                  <a:schemeClr val="lt1">
                    <a:alpha val="99000"/>
                  </a:schemeClr>
                </a:solidFill>
                <a:latin typeface="Consolas" pitchFamily="49" charset="0"/>
                <a:cs typeface="Consolas" pitchFamily="49" charset="0"/>
              </a:rPr>
              <a:t>)</a:t>
            </a:r>
          </a:p>
          <a:p>
            <a:r>
              <a:rPr lang="en-US" sz="1400" dirty="0">
                <a:solidFill>
                  <a:schemeClr val="lt1">
                    <a:alpha val="99000"/>
                  </a:schemeClr>
                </a:solidFill>
                <a:latin typeface="Consolas" pitchFamily="49" charset="0"/>
                <a:cs typeface="Consolas" pitchFamily="49" charset="0"/>
              </a:rPr>
              <a:t>    {</a:t>
            </a:r>
          </a:p>
          <a:p>
            <a:r>
              <a:rPr lang="en-US" sz="1400" dirty="0">
                <a:solidFill>
                  <a:schemeClr val="lt1">
                    <a:alpha val="99000"/>
                  </a:schemeClr>
                </a:solidFill>
                <a:latin typeface="Consolas" pitchFamily="49" charset="0"/>
                <a:cs typeface="Consolas" pitchFamily="49" charset="0"/>
              </a:rPr>
              <a:t>        query = </a:t>
            </a:r>
            <a:r>
              <a:rPr lang="en-US" sz="1400" dirty="0" err="1">
                <a:solidFill>
                  <a:schemeClr val="lt1">
                    <a:alpha val="99000"/>
                  </a:schemeClr>
                </a:solidFill>
                <a:latin typeface="Consolas" pitchFamily="49" charset="0"/>
                <a:cs typeface="Consolas" pitchFamily="49" charset="0"/>
              </a:rPr>
              <a:t>query.Where</a:t>
            </a:r>
            <a:r>
              <a:rPr lang="en-US" sz="1400" dirty="0">
                <a:solidFill>
                  <a:schemeClr val="lt1">
                    <a:alpha val="99000"/>
                  </a:schemeClr>
                </a:solidFill>
                <a:latin typeface="Consolas" pitchFamily="49" charset="0"/>
                <a:cs typeface="Consolas" pitchFamily="49" charset="0"/>
              </a:rPr>
              <a:t>(</a:t>
            </a:r>
          </a:p>
          <a:p>
            <a:pPr lvl="2"/>
            <a:r>
              <a:rPr lang="en-US" sz="1400" dirty="0" err="1">
                <a:solidFill>
                  <a:schemeClr val="lt1">
                    <a:alpha val="99000"/>
                  </a:schemeClr>
                </a:solidFill>
                <a:latin typeface="Consolas" pitchFamily="49" charset="0"/>
                <a:cs typeface="Consolas" pitchFamily="49" charset="0"/>
              </a:rPr>
              <a:t>i</a:t>
            </a:r>
            <a:r>
              <a:rPr lang="en-US" sz="1400" dirty="0">
                <a:solidFill>
                  <a:schemeClr val="lt1">
                    <a:alpha val="99000"/>
                  </a:schemeClr>
                </a:solidFill>
                <a:latin typeface="Consolas" pitchFamily="49" charset="0"/>
                <a:cs typeface="Consolas" pitchFamily="49" charset="0"/>
              </a:rPr>
              <a:t> =&gt; </a:t>
            </a:r>
            <a:r>
              <a:rPr lang="en-US" sz="1400" dirty="0" err="1">
                <a:solidFill>
                  <a:schemeClr val="lt1">
                    <a:alpha val="99000"/>
                  </a:schemeClr>
                </a:solidFill>
                <a:latin typeface="Consolas" pitchFamily="49" charset="0"/>
                <a:cs typeface="Consolas" pitchFamily="49" charset="0"/>
              </a:rPr>
              <a:t>i.CreatedOn</a:t>
            </a:r>
            <a:r>
              <a:rPr lang="en-US" sz="1400" dirty="0">
                <a:solidFill>
                  <a:schemeClr val="lt1">
                    <a:alpha val="99000"/>
                  </a:schemeClr>
                </a:solidFill>
                <a:latin typeface="Consolas" pitchFamily="49" charset="0"/>
                <a:cs typeface="Consolas" pitchFamily="49" charset="0"/>
              </a:rPr>
              <a:t> &gt;= </a:t>
            </a:r>
            <a:r>
              <a:rPr lang="en-US" sz="1400" dirty="0" err="1">
                <a:solidFill>
                  <a:schemeClr val="lt1">
                    <a:alpha val="99000"/>
                  </a:schemeClr>
                </a:solidFill>
                <a:latin typeface="Consolas" pitchFamily="49" charset="0"/>
                <a:cs typeface="Consolas" pitchFamily="49" charset="0"/>
              </a:rPr>
              <a:t>createdSince.Value</a:t>
            </a:r>
            <a:r>
              <a:rPr lang="en-US" sz="1400" dirty="0">
                <a:solidFill>
                  <a:schemeClr val="lt1">
                    <a:alpha val="99000"/>
                  </a:schemeClr>
                </a:solidFill>
                <a:latin typeface="Consolas" pitchFamily="49" charset="0"/>
                <a:cs typeface="Consolas" pitchFamily="49" charset="0"/>
              </a:rPr>
              <a:t>);</a:t>
            </a:r>
          </a:p>
          <a:p>
            <a:r>
              <a:rPr lang="en-US" sz="1400" dirty="0">
                <a:solidFill>
                  <a:schemeClr val="lt1">
                    <a:alpha val="99000"/>
                  </a:schemeClr>
                </a:solidFill>
                <a:latin typeface="Consolas" pitchFamily="49" charset="0"/>
                <a:cs typeface="Consolas" pitchFamily="49" charset="0"/>
              </a:rPr>
              <a:t>    }</a:t>
            </a:r>
          </a:p>
          <a:p>
            <a:endParaRPr lang="en-US" sz="1400" dirty="0">
              <a:solidFill>
                <a:schemeClr val="lt1">
                  <a:alpha val="99000"/>
                </a:schemeClr>
              </a:solidFill>
              <a:latin typeface="Consolas" pitchFamily="49" charset="0"/>
              <a:cs typeface="Consolas" pitchFamily="49" charset="0"/>
            </a:endParaRPr>
          </a:p>
          <a:p>
            <a:r>
              <a:rPr lang="en-US" sz="1400" dirty="0">
                <a:solidFill>
                  <a:schemeClr val="lt1">
                    <a:alpha val="99000"/>
                  </a:schemeClr>
                </a:solidFill>
                <a:latin typeface="Consolas" pitchFamily="49" charset="0"/>
                <a:cs typeface="Consolas" pitchFamily="49" charset="0"/>
              </a:rPr>
              <a:t>    return query;</a:t>
            </a:r>
          </a:p>
          <a:p>
            <a:r>
              <a:rPr lang="en-US" sz="1400" dirty="0" smtClean="0">
                <a:solidFill>
                  <a:schemeClr val="lt1">
                    <a:alpha val="99000"/>
                  </a:schemeClr>
                </a:solidFill>
                <a:latin typeface="Consolas" pitchFamily="49" charset="0"/>
                <a:cs typeface="Consolas" pitchFamily="49" charset="0"/>
              </a:rPr>
              <a:t>}</a:t>
            </a:r>
            <a:endParaRPr lang="en-US" sz="1400" dirty="0">
              <a:solidFill>
                <a:schemeClr val="lt1">
                  <a:alpha val="99000"/>
                </a:schemeClr>
              </a:solidFill>
              <a:latin typeface="Consolas" pitchFamily="49" charset="0"/>
              <a:cs typeface="Consolas" pitchFamily="49" charset="0"/>
            </a:endParaRPr>
          </a:p>
        </p:txBody>
      </p:sp>
      <p:sp>
        <p:nvSpPr>
          <p:cNvPr id="17" name="Rectangle 16"/>
          <p:cNvSpPr/>
          <p:nvPr/>
        </p:nvSpPr>
        <p:spPr>
          <a:xfrm>
            <a:off x="272556" y="3416624"/>
            <a:ext cx="2334101" cy="2185214"/>
          </a:xfrm>
          <a:prstGeom prst="rect">
            <a:avLst/>
          </a:prstGeom>
        </p:spPr>
        <p:txBody>
          <a:bodyPr wrap="square">
            <a:spAutoFit/>
          </a:bodyPr>
          <a:lstStyle/>
          <a:p>
            <a:r>
              <a:rPr lang="en-US" sz="4000" dirty="0" smtClean="0">
                <a:solidFill>
                  <a:schemeClr val="accent2">
                    <a:alpha val="99000"/>
                  </a:schemeClr>
                </a:solidFill>
                <a:latin typeface="Segoe UI Light" pitchFamily="34" charset="0"/>
              </a:rPr>
              <a:t>Step 2:</a:t>
            </a:r>
            <a:endParaRPr lang="en-US" sz="4000" dirty="0">
              <a:solidFill>
                <a:schemeClr val="accent2">
                  <a:alpha val="99000"/>
                </a:schemeClr>
              </a:solidFill>
              <a:latin typeface="Segoe UI Light" pitchFamily="34" charset="0"/>
            </a:endParaRPr>
          </a:p>
          <a:p>
            <a:r>
              <a:rPr lang="en-US" dirty="0" smtClean="0">
                <a:solidFill>
                  <a:schemeClr val="tx2">
                    <a:alpha val="99000"/>
                  </a:schemeClr>
                </a:solidFill>
                <a:latin typeface="Segoe UI Light" pitchFamily="34" charset="0"/>
              </a:rPr>
              <a:t>Get method returns </a:t>
            </a:r>
            <a:r>
              <a:rPr lang="en-US" dirty="0" err="1" smtClean="0">
                <a:solidFill>
                  <a:schemeClr val="tx2">
                    <a:alpha val="99000"/>
                  </a:schemeClr>
                </a:solidFill>
                <a:latin typeface="Segoe UI Light" pitchFamily="34" charset="0"/>
              </a:rPr>
              <a:t>IEnumerable</a:t>
            </a:r>
            <a:r>
              <a:rPr lang="en-US" dirty="0" smtClean="0">
                <a:solidFill>
                  <a:schemeClr val="tx2">
                    <a:alpha val="99000"/>
                  </a:schemeClr>
                </a:solidFill>
                <a:latin typeface="Segoe UI Light" pitchFamily="34" charset="0"/>
              </a:rPr>
              <a:t> or </a:t>
            </a:r>
            <a:r>
              <a:rPr lang="en-US" dirty="0" err="1" smtClean="0">
                <a:solidFill>
                  <a:schemeClr val="tx2">
                    <a:alpha val="99000"/>
                  </a:schemeClr>
                </a:solidFill>
                <a:latin typeface="Segoe UI Light" pitchFamily="34" charset="0"/>
              </a:rPr>
              <a:t>IQueryable</a:t>
            </a:r>
            <a:endParaRPr lang="en-US" dirty="0">
              <a:solidFill>
                <a:schemeClr val="tx2">
                  <a:alpha val="99000"/>
                </a:schemeClr>
              </a:solidFill>
              <a:latin typeface="Segoe UI Light" pitchFamily="34" charset="0"/>
            </a:endParaRPr>
          </a:p>
        </p:txBody>
      </p:sp>
    </p:spTree>
    <p:extLst>
      <p:ext uri="{BB962C8B-B14F-4D97-AF65-F5344CB8AC3E}">
        <p14:creationId xmlns:p14="http://schemas.microsoft.com/office/powerpoint/2010/main" val="199648640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0" y="1698670"/>
            <a:ext cx="12188825" cy="1369755"/>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 name="Title 2"/>
          <p:cNvSpPr>
            <a:spLocks noGrp="1"/>
          </p:cNvSpPr>
          <p:nvPr>
            <p:ph type="title"/>
          </p:nvPr>
        </p:nvSpPr>
        <p:spPr>
          <a:xfrm>
            <a:off x="519112" y="228600"/>
            <a:ext cx="11149013" cy="1329595"/>
          </a:xfrm>
        </p:spPr>
        <p:txBody>
          <a:bodyPr/>
          <a:lstStyle/>
          <a:p>
            <a:r>
              <a:rPr lang="en-US" sz="4800" dirty="0"/>
              <a:t>Web </a:t>
            </a:r>
            <a:r>
              <a:rPr lang="en-US" sz="4800" dirty="0" smtClean="0"/>
              <a:t>Forms: Model Binding</a:t>
            </a:r>
            <a:br>
              <a:rPr lang="en-US" sz="4800" dirty="0" smtClean="0"/>
            </a:br>
            <a:r>
              <a:rPr lang="en-US" sz="4800" dirty="0" smtClean="0"/>
              <a:t>Inserting Data</a:t>
            </a:r>
            <a:endParaRPr lang="en-US" sz="4800" dirty="0"/>
          </a:p>
        </p:txBody>
      </p:sp>
      <p:sp>
        <p:nvSpPr>
          <p:cNvPr id="5" name="TextBox 4"/>
          <p:cNvSpPr txBox="1"/>
          <p:nvPr/>
        </p:nvSpPr>
        <p:spPr>
          <a:xfrm>
            <a:off x="2948996" y="1683430"/>
            <a:ext cx="8599876" cy="1384995"/>
          </a:xfrm>
          <a:prstGeom prst="rect">
            <a:avLst/>
          </a:prstGeom>
          <a:solidFill>
            <a:schemeClr val="accent6"/>
          </a:solidFill>
          <a:ln>
            <a:noFill/>
          </a:ln>
          <a:effectLst/>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a:solidFill>
                  <a:schemeClr val="lt1">
                    <a:alpha val="99000"/>
                  </a:schemeClr>
                </a:solidFill>
                <a:latin typeface="Consolas" pitchFamily="49" charset="0"/>
                <a:cs typeface="Consolas" pitchFamily="49" charset="0"/>
              </a:rPr>
              <a:t>&lt;</a:t>
            </a:r>
            <a:r>
              <a:rPr lang="en-US" sz="1400" dirty="0" err="1">
                <a:solidFill>
                  <a:schemeClr val="lt1">
                    <a:alpha val="99000"/>
                  </a:schemeClr>
                </a:solidFill>
                <a:latin typeface="Consolas" pitchFamily="49" charset="0"/>
                <a:cs typeface="Consolas" pitchFamily="49" charset="0"/>
              </a:rPr>
              <a:t>asp:FormView</a:t>
            </a:r>
            <a:r>
              <a:rPr lang="en-US" sz="1400" dirty="0">
                <a:solidFill>
                  <a:schemeClr val="lt1">
                    <a:alpha val="99000"/>
                  </a:schemeClr>
                </a:solidFill>
                <a:latin typeface="Consolas" pitchFamily="49" charset="0"/>
                <a:cs typeface="Consolas" pitchFamily="49" charset="0"/>
              </a:rPr>
              <a:t> </a:t>
            </a:r>
            <a:r>
              <a:rPr lang="en-US" sz="1400" dirty="0" err="1">
                <a:solidFill>
                  <a:schemeClr val="lt1">
                    <a:alpha val="99000"/>
                  </a:schemeClr>
                </a:solidFill>
                <a:latin typeface="Consolas" pitchFamily="49" charset="0"/>
                <a:cs typeface="Consolas" pitchFamily="49" charset="0"/>
              </a:rPr>
              <a:t>runat</a:t>
            </a:r>
            <a:r>
              <a:rPr lang="en-US" sz="1400" dirty="0">
                <a:solidFill>
                  <a:schemeClr val="lt1">
                    <a:alpha val="99000"/>
                  </a:schemeClr>
                </a:solidFill>
                <a:latin typeface="Consolas" pitchFamily="49" charset="0"/>
                <a:cs typeface="Consolas" pitchFamily="49" charset="0"/>
              </a:rPr>
              <a:t>="server" ID="</a:t>
            </a:r>
            <a:r>
              <a:rPr lang="en-US" sz="1400" dirty="0" err="1">
                <a:solidFill>
                  <a:schemeClr val="lt1">
                    <a:alpha val="99000"/>
                  </a:schemeClr>
                </a:solidFill>
                <a:latin typeface="Consolas" pitchFamily="49" charset="0"/>
                <a:cs typeface="Consolas" pitchFamily="49" charset="0"/>
              </a:rPr>
              <a:t>customerForm</a:t>
            </a:r>
            <a:r>
              <a:rPr lang="en-US" sz="1400" dirty="0">
                <a:solidFill>
                  <a:schemeClr val="lt1">
                    <a:alpha val="99000"/>
                  </a:schemeClr>
                </a:solidFill>
                <a:latin typeface="Consolas" pitchFamily="49" charset="0"/>
                <a:cs typeface="Consolas" pitchFamily="49" charset="0"/>
              </a:rPr>
              <a:t>"</a:t>
            </a:r>
          </a:p>
          <a:p>
            <a:r>
              <a:rPr lang="en-US" sz="1400" dirty="0">
                <a:solidFill>
                  <a:schemeClr val="lt1">
                    <a:alpha val="99000"/>
                  </a:schemeClr>
                </a:solidFill>
                <a:latin typeface="Consolas" pitchFamily="49" charset="0"/>
                <a:cs typeface="Consolas" pitchFamily="49" charset="0"/>
              </a:rPr>
              <a:t>  </a:t>
            </a:r>
            <a:r>
              <a:rPr lang="en-US" sz="1400" b="1" dirty="0" err="1">
                <a:solidFill>
                  <a:srgbClr val="FFFF00">
                    <a:alpha val="99000"/>
                  </a:srgbClr>
                </a:solidFill>
                <a:latin typeface="Consolas" pitchFamily="49" charset="0"/>
                <a:cs typeface="Consolas" pitchFamily="49" charset="0"/>
              </a:rPr>
              <a:t>InsertMethod</a:t>
            </a:r>
            <a:r>
              <a:rPr lang="en-US" sz="1400" b="1" dirty="0">
                <a:solidFill>
                  <a:srgbClr val="FFFF00">
                    <a:alpha val="99000"/>
                  </a:srgbClr>
                </a:solidFill>
                <a:latin typeface="Consolas" pitchFamily="49" charset="0"/>
                <a:cs typeface="Consolas" pitchFamily="49" charset="0"/>
              </a:rPr>
              <a:t>="</a:t>
            </a:r>
            <a:r>
              <a:rPr lang="en-US" sz="1400" b="1" dirty="0" err="1">
                <a:solidFill>
                  <a:srgbClr val="FFFF00">
                    <a:alpha val="99000"/>
                  </a:srgbClr>
                </a:solidFill>
                <a:latin typeface="Consolas" pitchFamily="49" charset="0"/>
                <a:cs typeface="Consolas" pitchFamily="49" charset="0"/>
              </a:rPr>
              <a:t>InsertCustomer</a:t>
            </a:r>
            <a:r>
              <a:rPr lang="en-US" sz="1400" b="1" dirty="0">
                <a:solidFill>
                  <a:srgbClr val="FFFF00">
                    <a:alpha val="99000"/>
                  </a:srgbClr>
                </a:solidFill>
                <a:latin typeface="Consolas" pitchFamily="49" charset="0"/>
                <a:cs typeface="Consolas" pitchFamily="49" charset="0"/>
              </a:rPr>
              <a:t>"</a:t>
            </a:r>
            <a:r>
              <a:rPr lang="en-US" sz="1400" dirty="0">
                <a:solidFill>
                  <a:schemeClr val="bg1">
                    <a:alpha val="99000"/>
                  </a:schemeClr>
                </a:solidFill>
                <a:latin typeface="Consolas" pitchFamily="49" charset="0"/>
                <a:cs typeface="Consolas" pitchFamily="49" charset="0"/>
              </a:rPr>
              <a:t> </a:t>
            </a:r>
            <a:r>
              <a:rPr lang="en-US" sz="1400" dirty="0" err="1">
                <a:solidFill>
                  <a:schemeClr val="bg1">
                    <a:alpha val="99000"/>
                  </a:schemeClr>
                </a:solidFill>
                <a:latin typeface="Consolas" pitchFamily="49" charset="0"/>
                <a:cs typeface="Consolas" pitchFamily="49" charset="0"/>
              </a:rPr>
              <a:t>UpdateMethod</a:t>
            </a:r>
            <a:r>
              <a:rPr lang="en-US" sz="1400" dirty="0">
                <a:solidFill>
                  <a:schemeClr val="bg1">
                    <a:alpha val="99000"/>
                  </a:schemeClr>
                </a:solidFill>
                <a:latin typeface="Consolas" pitchFamily="49" charset="0"/>
                <a:cs typeface="Consolas" pitchFamily="49" charset="0"/>
              </a:rPr>
              <a:t>="</a:t>
            </a:r>
            <a:r>
              <a:rPr lang="en-US" sz="1400" dirty="0" err="1">
                <a:solidFill>
                  <a:schemeClr val="bg1">
                    <a:alpha val="99000"/>
                  </a:schemeClr>
                </a:solidFill>
                <a:latin typeface="Consolas" pitchFamily="49" charset="0"/>
                <a:cs typeface="Consolas" pitchFamily="49" charset="0"/>
              </a:rPr>
              <a:t>UpdateCustomer</a:t>
            </a:r>
            <a:r>
              <a:rPr lang="en-US" sz="1400" dirty="0">
                <a:solidFill>
                  <a:schemeClr val="bg1">
                    <a:alpha val="99000"/>
                  </a:schemeClr>
                </a:solidFill>
                <a:latin typeface="Consolas" pitchFamily="49" charset="0"/>
                <a:cs typeface="Consolas" pitchFamily="49" charset="0"/>
              </a:rPr>
              <a:t>"</a:t>
            </a:r>
          </a:p>
          <a:p>
            <a:r>
              <a:rPr lang="en-US" sz="1400" dirty="0">
                <a:solidFill>
                  <a:schemeClr val="lt1">
                    <a:alpha val="99000"/>
                  </a:schemeClr>
                </a:solidFill>
                <a:latin typeface="Consolas" pitchFamily="49" charset="0"/>
                <a:cs typeface="Consolas" pitchFamily="49" charset="0"/>
              </a:rPr>
              <a:t>  &lt;</a:t>
            </a:r>
            <a:r>
              <a:rPr lang="en-US" sz="1400" dirty="0" err="1">
                <a:solidFill>
                  <a:schemeClr val="lt1">
                    <a:alpha val="99000"/>
                  </a:schemeClr>
                </a:solidFill>
                <a:latin typeface="Consolas" pitchFamily="49" charset="0"/>
                <a:cs typeface="Consolas" pitchFamily="49" charset="0"/>
              </a:rPr>
              <a:t>EditItemTemplate</a:t>
            </a:r>
            <a:r>
              <a:rPr lang="en-US" sz="1400" dirty="0">
                <a:solidFill>
                  <a:schemeClr val="lt1">
                    <a:alpha val="99000"/>
                  </a:schemeClr>
                </a:solidFill>
                <a:latin typeface="Consolas" pitchFamily="49" charset="0"/>
                <a:cs typeface="Consolas" pitchFamily="49" charset="0"/>
              </a:rPr>
              <a:t>&gt;</a:t>
            </a:r>
          </a:p>
          <a:p>
            <a:r>
              <a:rPr lang="en-US" sz="1400" dirty="0">
                <a:solidFill>
                  <a:schemeClr val="lt1">
                    <a:alpha val="99000"/>
                  </a:schemeClr>
                </a:solidFill>
                <a:latin typeface="Consolas" pitchFamily="49" charset="0"/>
                <a:cs typeface="Consolas" pitchFamily="49" charset="0"/>
              </a:rPr>
              <a:t>    &lt;</a:t>
            </a:r>
            <a:r>
              <a:rPr lang="en-US" sz="1400" dirty="0" err="1">
                <a:solidFill>
                  <a:schemeClr val="lt1">
                    <a:alpha val="99000"/>
                  </a:schemeClr>
                </a:solidFill>
                <a:latin typeface="Consolas" pitchFamily="49" charset="0"/>
                <a:cs typeface="Consolas" pitchFamily="49" charset="0"/>
              </a:rPr>
              <a:t>asp:Label</a:t>
            </a:r>
            <a:r>
              <a:rPr lang="en-US" sz="1400" dirty="0">
                <a:solidFill>
                  <a:schemeClr val="lt1">
                    <a:alpha val="99000"/>
                  </a:schemeClr>
                </a:solidFill>
                <a:latin typeface="Consolas" pitchFamily="49" charset="0"/>
                <a:cs typeface="Consolas" pitchFamily="49" charset="0"/>
              </a:rPr>
              <a:t> </a:t>
            </a:r>
            <a:r>
              <a:rPr lang="en-US" sz="1400" dirty="0" err="1">
                <a:solidFill>
                  <a:schemeClr val="lt1">
                    <a:alpha val="99000"/>
                  </a:schemeClr>
                </a:solidFill>
                <a:latin typeface="Consolas" pitchFamily="49" charset="0"/>
                <a:cs typeface="Consolas" pitchFamily="49" charset="0"/>
              </a:rPr>
              <a:t>runat</a:t>
            </a:r>
            <a:r>
              <a:rPr lang="en-US" sz="1400" dirty="0">
                <a:solidFill>
                  <a:schemeClr val="lt1">
                    <a:alpha val="99000"/>
                  </a:schemeClr>
                </a:solidFill>
                <a:latin typeface="Consolas" pitchFamily="49" charset="0"/>
                <a:cs typeface="Consolas" pitchFamily="49" charset="0"/>
              </a:rPr>
              <a:t>="server" Text="Name:" </a:t>
            </a:r>
            <a:r>
              <a:rPr lang="en-US" sz="1400" dirty="0" err="1">
                <a:solidFill>
                  <a:schemeClr val="lt1">
                    <a:alpha val="99000"/>
                  </a:schemeClr>
                </a:solidFill>
                <a:latin typeface="Consolas" pitchFamily="49" charset="0"/>
                <a:cs typeface="Consolas" pitchFamily="49" charset="0"/>
              </a:rPr>
              <a:t>AssociatedControlID</a:t>
            </a:r>
            <a:r>
              <a:rPr lang="en-US" sz="1400" dirty="0">
                <a:solidFill>
                  <a:schemeClr val="lt1">
                    <a:alpha val="99000"/>
                  </a:schemeClr>
                </a:solidFill>
                <a:latin typeface="Consolas" pitchFamily="49" charset="0"/>
                <a:cs typeface="Consolas" pitchFamily="49" charset="0"/>
              </a:rPr>
              <a:t>="Name" /&gt;</a:t>
            </a:r>
          </a:p>
          <a:p>
            <a:r>
              <a:rPr lang="en-US" sz="1400" dirty="0">
                <a:solidFill>
                  <a:schemeClr val="lt1">
                    <a:alpha val="99000"/>
                  </a:schemeClr>
                </a:solidFill>
                <a:latin typeface="Consolas" pitchFamily="49" charset="0"/>
                <a:cs typeface="Consolas" pitchFamily="49" charset="0"/>
              </a:rPr>
              <a:t>    &lt;</a:t>
            </a:r>
            <a:r>
              <a:rPr lang="en-US" sz="1400" dirty="0" err="1">
                <a:solidFill>
                  <a:schemeClr val="lt1">
                    <a:alpha val="99000"/>
                  </a:schemeClr>
                </a:solidFill>
                <a:latin typeface="Consolas" pitchFamily="49" charset="0"/>
                <a:cs typeface="Consolas" pitchFamily="49" charset="0"/>
              </a:rPr>
              <a:t>asp:TextBox</a:t>
            </a:r>
            <a:r>
              <a:rPr lang="en-US" sz="1400" dirty="0">
                <a:solidFill>
                  <a:schemeClr val="lt1">
                    <a:alpha val="99000"/>
                  </a:schemeClr>
                </a:solidFill>
                <a:latin typeface="Consolas" pitchFamily="49" charset="0"/>
                <a:cs typeface="Consolas" pitchFamily="49" charset="0"/>
              </a:rPr>
              <a:t> </a:t>
            </a:r>
            <a:r>
              <a:rPr lang="en-US" sz="1400" dirty="0" err="1">
                <a:solidFill>
                  <a:schemeClr val="lt1">
                    <a:alpha val="99000"/>
                  </a:schemeClr>
                </a:solidFill>
                <a:latin typeface="Consolas" pitchFamily="49" charset="0"/>
                <a:cs typeface="Consolas" pitchFamily="49" charset="0"/>
              </a:rPr>
              <a:t>runat</a:t>
            </a:r>
            <a:r>
              <a:rPr lang="en-US" sz="1400" dirty="0">
                <a:solidFill>
                  <a:schemeClr val="lt1">
                    <a:alpha val="99000"/>
                  </a:schemeClr>
                </a:solidFill>
                <a:latin typeface="Consolas" pitchFamily="49" charset="0"/>
                <a:cs typeface="Consolas" pitchFamily="49" charset="0"/>
              </a:rPr>
              <a:t>="server" ID="Name" Text="&lt;%# </a:t>
            </a:r>
            <a:r>
              <a:rPr lang="en-US" sz="1400" dirty="0" err="1">
                <a:solidFill>
                  <a:schemeClr val="lt1">
                    <a:alpha val="99000"/>
                  </a:schemeClr>
                </a:solidFill>
                <a:latin typeface="Consolas" pitchFamily="49" charset="0"/>
                <a:cs typeface="Consolas" pitchFamily="49" charset="0"/>
              </a:rPr>
              <a:t>BindItem.Name</a:t>
            </a:r>
            <a:r>
              <a:rPr lang="en-US" sz="1400" dirty="0">
                <a:solidFill>
                  <a:schemeClr val="lt1">
                    <a:alpha val="99000"/>
                  </a:schemeClr>
                </a:solidFill>
                <a:latin typeface="Consolas" pitchFamily="49" charset="0"/>
                <a:cs typeface="Consolas" pitchFamily="49" charset="0"/>
              </a:rPr>
              <a:t> %&gt;" /&gt;</a:t>
            </a:r>
          </a:p>
          <a:p>
            <a:r>
              <a:rPr lang="en-US" sz="1400" dirty="0">
                <a:solidFill>
                  <a:schemeClr val="lt1">
                    <a:alpha val="99000"/>
                  </a:schemeClr>
                </a:solidFill>
                <a:latin typeface="Consolas" pitchFamily="49" charset="0"/>
                <a:cs typeface="Consolas" pitchFamily="49" charset="0"/>
              </a:rPr>
              <a:t>    &lt;!-- etc. </a:t>
            </a:r>
            <a:r>
              <a:rPr lang="en-US" sz="1400" dirty="0">
                <a:solidFill>
                  <a:schemeClr val="lt1">
                    <a:alpha val="99000"/>
                  </a:schemeClr>
                </a:solidFill>
                <a:latin typeface="Consolas" pitchFamily="49" charset="0"/>
                <a:cs typeface="Consolas" pitchFamily="49" charset="0"/>
                <a:sym typeface="Wingdings" panose="05000000000000000000" pitchFamily="2" charset="2"/>
              </a:rPr>
              <a:t>--&gt;</a:t>
            </a:r>
            <a:endParaRPr lang="en-US" sz="1400" dirty="0">
              <a:solidFill>
                <a:schemeClr val="lt1">
                  <a:alpha val="99000"/>
                </a:schemeClr>
              </a:solidFill>
              <a:latin typeface="Consolas" pitchFamily="49" charset="0"/>
              <a:cs typeface="Consolas" pitchFamily="49" charset="0"/>
            </a:endParaRPr>
          </a:p>
        </p:txBody>
      </p:sp>
      <p:sp>
        <p:nvSpPr>
          <p:cNvPr id="8" name="Rectangle 7"/>
          <p:cNvSpPr/>
          <p:nvPr/>
        </p:nvSpPr>
        <p:spPr>
          <a:xfrm>
            <a:off x="81481" y="1708262"/>
            <a:ext cx="2676755" cy="1077218"/>
          </a:xfrm>
          <a:prstGeom prst="rect">
            <a:avLst/>
          </a:prstGeom>
        </p:spPr>
        <p:txBody>
          <a:bodyPr wrap="square">
            <a:spAutoFit/>
          </a:bodyPr>
          <a:lstStyle/>
          <a:p>
            <a:r>
              <a:rPr lang="en-US" sz="4000" dirty="0" smtClean="0">
                <a:solidFill>
                  <a:schemeClr val="accent2">
                    <a:alpha val="99000"/>
                  </a:schemeClr>
                </a:solidFill>
                <a:latin typeface="Segoe UI Light" pitchFamily="34" charset="0"/>
              </a:rPr>
              <a:t>Step 1:</a:t>
            </a:r>
            <a:endParaRPr lang="en-US" sz="4000" dirty="0">
              <a:solidFill>
                <a:schemeClr val="accent2">
                  <a:alpha val="99000"/>
                </a:schemeClr>
              </a:solidFill>
              <a:latin typeface="Segoe UI Light" pitchFamily="34" charset="0"/>
            </a:endParaRPr>
          </a:p>
          <a:p>
            <a:r>
              <a:rPr lang="en-US" dirty="0" smtClean="0">
                <a:solidFill>
                  <a:schemeClr val="tx2">
                    <a:alpha val="99000"/>
                  </a:schemeClr>
                </a:solidFill>
                <a:latin typeface="Segoe UI Light" pitchFamily="34" charset="0"/>
              </a:rPr>
              <a:t>Set Insert Method</a:t>
            </a:r>
            <a:endParaRPr lang="en-US" dirty="0">
              <a:solidFill>
                <a:schemeClr val="tx2">
                  <a:alpha val="99000"/>
                </a:schemeClr>
              </a:solidFill>
              <a:latin typeface="Segoe UI Light" pitchFamily="34" charset="0"/>
            </a:endParaRPr>
          </a:p>
        </p:txBody>
      </p:sp>
      <p:sp>
        <p:nvSpPr>
          <p:cNvPr id="12" name="Rectangle 11"/>
          <p:cNvSpPr/>
          <p:nvPr/>
        </p:nvSpPr>
        <p:spPr bwMode="auto">
          <a:xfrm>
            <a:off x="2473" y="3399952"/>
            <a:ext cx="12188825" cy="2893100"/>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 name="TextBox 12"/>
          <p:cNvSpPr txBox="1"/>
          <p:nvPr/>
        </p:nvSpPr>
        <p:spPr>
          <a:xfrm>
            <a:off x="2948996" y="3399952"/>
            <a:ext cx="8695659" cy="2677656"/>
          </a:xfrm>
          <a:prstGeom prst="rect">
            <a:avLst/>
          </a:prstGeom>
          <a:solidFill>
            <a:schemeClr val="accent6"/>
          </a:solidFill>
          <a:ln>
            <a:noFill/>
          </a:ln>
          <a:effectLst/>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a:solidFill>
                  <a:schemeClr val="lt1">
                    <a:alpha val="99000"/>
                  </a:schemeClr>
                </a:solidFill>
                <a:latin typeface="Consolas" pitchFamily="49" charset="0"/>
                <a:cs typeface="Consolas" pitchFamily="49" charset="0"/>
              </a:rPr>
              <a:t>public void </a:t>
            </a:r>
            <a:r>
              <a:rPr lang="en-US" sz="1400" dirty="0" err="1">
                <a:solidFill>
                  <a:schemeClr val="lt1">
                    <a:alpha val="99000"/>
                  </a:schemeClr>
                </a:solidFill>
                <a:latin typeface="Consolas" pitchFamily="49" charset="0"/>
                <a:cs typeface="Consolas" pitchFamily="49" charset="0"/>
              </a:rPr>
              <a:t>InsertCustomer</a:t>
            </a:r>
            <a:r>
              <a:rPr lang="en-US" sz="1400" dirty="0">
                <a:solidFill>
                  <a:schemeClr val="lt1">
                    <a:alpha val="99000"/>
                  </a:schemeClr>
                </a:solidFill>
                <a:latin typeface="Consolas" pitchFamily="49" charset="0"/>
                <a:cs typeface="Consolas" pitchFamily="49" charset="0"/>
              </a:rPr>
              <a:t>()</a:t>
            </a:r>
          </a:p>
          <a:p>
            <a:r>
              <a:rPr lang="en-US" sz="1400" dirty="0">
                <a:solidFill>
                  <a:schemeClr val="lt1">
                    <a:alpha val="99000"/>
                  </a:schemeClr>
                </a:solidFill>
                <a:latin typeface="Consolas" pitchFamily="49" charset="0"/>
                <a:cs typeface="Consolas" pitchFamily="49" charset="0"/>
              </a:rPr>
              <a:t>{</a:t>
            </a:r>
          </a:p>
          <a:p>
            <a:r>
              <a:rPr lang="en-US" sz="1400" dirty="0">
                <a:solidFill>
                  <a:schemeClr val="lt1">
                    <a:alpha val="99000"/>
                  </a:schemeClr>
                </a:solidFill>
                <a:latin typeface="Consolas" pitchFamily="49" charset="0"/>
                <a:cs typeface="Consolas" pitchFamily="49" charset="0"/>
              </a:rPr>
              <a:t>    </a:t>
            </a:r>
            <a:r>
              <a:rPr lang="en-US" sz="1400" dirty="0" err="1">
                <a:solidFill>
                  <a:schemeClr val="lt1">
                    <a:alpha val="99000"/>
                  </a:schemeClr>
                </a:solidFill>
                <a:latin typeface="Consolas" pitchFamily="49" charset="0"/>
                <a:cs typeface="Consolas" pitchFamily="49" charset="0"/>
              </a:rPr>
              <a:t>var</a:t>
            </a:r>
            <a:r>
              <a:rPr lang="en-US" sz="1400" dirty="0">
                <a:solidFill>
                  <a:schemeClr val="lt1">
                    <a:alpha val="99000"/>
                  </a:schemeClr>
                </a:solidFill>
                <a:latin typeface="Consolas" pitchFamily="49" charset="0"/>
                <a:cs typeface="Consolas" pitchFamily="49" charset="0"/>
              </a:rPr>
              <a:t> customer = new Customer();</a:t>
            </a:r>
          </a:p>
          <a:p>
            <a:endParaRPr lang="en-US" sz="1400" dirty="0">
              <a:solidFill>
                <a:schemeClr val="lt1">
                  <a:alpha val="99000"/>
                </a:schemeClr>
              </a:solidFill>
              <a:latin typeface="Consolas" pitchFamily="49" charset="0"/>
              <a:cs typeface="Consolas" pitchFamily="49" charset="0"/>
            </a:endParaRPr>
          </a:p>
          <a:p>
            <a:r>
              <a:rPr lang="en-US" sz="1400" dirty="0">
                <a:solidFill>
                  <a:schemeClr val="lt1">
                    <a:alpha val="99000"/>
                  </a:schemeClr>
                </a:solidFill>
                <a:latin typeface="Consolas" pitchFamily="49" charset="0"/>
                <a:cs typeface="Consolas" pitchFamily="49" charset="0"/>
              </a:rPr>
              <a:t>    </a:t>
            </a:r>
            <a:r>
              <a:rPr lang="en-US" sz="1400" b="1" dirty="0" err="1">
                <a:solidFill>
                  <a:srgbClr val="FFFF00">
                    <a:alpha val="99000"/>
                  </a:srgbClr>
                </a:solidFill>
                <a:latin typeface="Consolas" pitchFamily="49" charset="0"/>
                <a:cs typeface="Consolas" pitchFamily="49" charset="0"/>
              </a:rPr>
              <a:t>TryUpdateModel</a:t>
            </a:r>
            <a:r>
              <a:rPr lang="en-US" sz="1400" dirty="0">
                <a:solidFill>
                  <a:schemeClr val="lt1">
                    <a:alpha val="99000"/>
                  </a:schemeClr>
                </a:solidFill>
                <a:latin typeface="Consolas" pitchFamily="49" charset="0"/>
                <a:cs typeface="Consolas" pitchFamily="49" charset="0"/>
              </a:rPr>
              <a:t>(customer);</a:t>
            </a:r>
          </a:p>
          <a:p>
            <a:endParaRPr lang="en-US" sz="1400" dirty="0">
              <a:solidFill>
                <a:schemeClr val="lt1">
                  <a:alpha val="99000"/>
                </a:schemeClr>
              </a:solidFill>
              <a:latin typeface="Consolas" pitchFamily="49" charset="0"/>
              <a:cs typeface="Consolas" pitchFamily="49" charset="0"/>
            </a:endParaRPr>
          </a:p>
          <a:p>
            <a:r>
              <a:rPr lang="en-US" sz="1400" dirty="0">
                <a:solidFill>
                  <a:schemeClr val="lt1">
                    <a:alpha val="99000"/>
                  </a:schemeClr>
                </a:solidFill>
                <a:latin typeface="Consolas" pitchFamily="49" charset="0"/>
                <a:cs typeface="Consolas" pitchFamily="49" charset="0"/>
              </a:rPr>
              <a:t>    if (</a:t>
            </a:r>
            <a:r>
              <a:rPr lang="en-US" sz="1400" dirty="0" err="1">
                <a:solidFill>
                  <a:schemeClr val="lt1">
                    <a:alpha val="99000"/>
                  </a:schemeClr>
                </a:solidFill>
                <a:latin typeface="Consolas" pitchFamily="49" charset="0"/>
                <a:cs typeface="Consolas" pitchFamily="49" charset="0"/>
              </a:rPr>
              <a:t>ModelState.IsValid</a:t>
            </a:r>
            <a:r>
              <a:rPr lang="en-US" sz="1400" dirty="0">
                <a:solidFill>
                  <a:schemeClr val="lt1">
                    <a:alpha val="99000"/>
                  </a:schemeClr>
                </a:solidFill>
                <a:latin typeface="Consolas" pitchFamily="49" charset="0"/>
                <a:cs typeface="Consolas" pitchFamily="49" charset="0"/>
              </a:rPr>
              <a:t>)</a:t>
            </a:r>
          </a:p>
          <a:p>
            <a:r>
              <a:rPr lang="en-US" sz="1400" dirty="0">
                <a:solidFill>
                  <a:schemeClr val="lt1">
                    <a:alpha val="99000"/>
                  </a:schemeClr>
                </a:solidFill>
                <a:latin typeface="Consolas" pitchFamily="49" charset="0"/>
                <a:cs typeface="Consolas" pitchFamily="49" charset="0"/>
              </a:rPr>
              <a:t>    {</a:t>
            </a:r>
          </a:p>
          <a:p>
            <a:r>
              <a:rPr lang="en-US" sz="1400" dirty="0">
                <a:solidFill>
                  <a:schemeClr val="lt1">
                    <a:alpha val="99000"/>
                  </a:schemeClr>
                </a:solidFill>
                <a:latin typeface="Consolas" pitchFamily="49" charset="0"/>
                <a:cs typeface="Consolas" pitchFamily="49" charset="0"/>
              </a:rPr>
              <a:t>        _</a:t>
            </a:r>
            <a:r>
              <a:rPr lang="en-US" sz="1400" dirty="0" err="1">
                <a:solidFill>
                  <a:schemeClr val="lt1">
                    <a:alpha val="99000"/>
                  </a:schemeClr>
                </a:solidFill>
                <a:latin typeface="Consolas" pitchFamily="49" charset="0"/>
                <a:cs typeface="Consolas" pitchFamily="49" charset="0"/>
              </a:rPr>
              <a:t>db.Customers.Add</a:t>
            </a:r>
            <a:r>
              <a:rPr lang="en-US" sz="1400" dirty="0">
                <a:solidFill>
                  <a:schemeClr val="lt1">
                    <a:alpha val="99000"/>
                  </a:schemeClr>
                </a:solidFill>
                <a:latin typeface="Consolas" pitchFamily="49" charset="0"/>
                <a:cs typeface="Consolas" pitchFamily="49" charset="0"/>
              </a:rPr>
              <a:t>(customer);</a:t>
            </a:r>
          </a:p>
          <a:p>
            <a:r>
              <a:rPr lang="en-US" sz="1400" dirty="0">
                <a:solidFill>
                  <a:schemeClr val="lt1">
                    <a:alpha val="99000"/>
                  </a:schemeClr>
                </a:solidFill>
                <a:latin typeface="Consolas" pitchFamily="49" charset="0"/>
                <a:cs typeface="Consolas" pitchFamily="49" charset="0"/>
              </a:rPr>
              <a:t>        </a:t>
            </a:r>
            <a:r>
              <a:rPr lang="en-US" sz="1400" dirty="0" err="1">
                <a:solidFill>
                  <a:schemeClr val="lt1">
                    <a:alpha val="99000"/>
                  </a:schemeClr>
                </a:solidFill>
                <a:latin typeface="Consolas" pitchFamily="49" charset="0"/>
                <a:cs typeface="Consolas" pitchFamily="49" charset="0"/>
              </a:rPr>
              <a:t>SaveChanges</a:t>
            </a:r>
            <a:r>
              <a:rPr lang="en-US" sz="1400" dirty="0">
                <a:solidFill>
                  <a:schemeClr val="lt1">
                    <a:alpha val="99000"/>
                  </a:schemeClr>
                </a:solidFill>
                <a:latin typeface="Consolas" pitchFamily="49" charset="0"/>
                <a:cs typeface="Consolas" pitchFamily="49" charset="0"/>
              </a:rPr>
              <a:t>(customer);</a:t>
            </a:r>
          </a:p>
          <a:p>
            <a:r>
              <a:rPr lang="en-US" sz="1400" dirty="0">
                <a:solidFill>
                  <a:schemeClr val="lt1">
                    <a:alpha val="99000"/>
                  </a:schemeClr>
                </a:solidFill>
                <a:latin typeface="Consolas" pitchFamily="49" charset="0"/>
                <a:cs typeface="Consolas" pitchFamily="49" charset="0"/>
              </a:rPr>
              <a:t>    }</a:t>
            </a:r>
          </a:p>
          <a:p>
            <a:r>
              <a:rPr lang="en-US" sz="1400" dirty="0">
                <a:solidFill>
                  <a:schemeClr val="lt1">
                    <a:alpha val="99000"/>
                  </a:schemeClr>
                </a:solidFill>
                <a:latin typeface="Consolas" pitchFamily="49" charset="0"/>
                <a:cs typeface="Consolas" pitchFamily="49" charset="0"/>
              </a:rPr>
              <a:t>}</a:t>
            </a:r>
          </a:p>
        </p:txBody>
      </p:sp>
      <p:sp>
        <p:nvSpPr>
          <p:cNvPr id="17" name="Rectangle 16"/>
          <p:cNvSpPr/>
          <p:nvPr/>
        </p:nvSpPr>
        <p:spPr>
          <a:xfrm>
            <a:off x="81481" y="3416624"/>
            <a:ext cx="2867515" cy="1815882"/>
          </a:xfrm>
          <a:prstGeom prst="rect">
            <a:avLst/>
          </a:prstGeom>
        </p:spPr>
        <p:txBody>
          <a:bodyPr wrap="square">
            <a:spAutoFit/>
          </a:bodyPr>
          <a:lstStyle/>
          <a:p>
            <a:r>
              <a:rPr lang="en-US" sz="4000" dirty="0" smtClean="0">
                <a:solidFill>
                  <a:schemeClr val="accent2">
                    <a:alpha val="99000"/>
                  </a:schemeClr>
                </a:solidFill>
                <a:latin typeface="Segoe UI Light" pitchFamily="34" charset="0"/>
              </a:rPr>
              <a:t>Step 2:</a:t>
            </a:r>
            <a:endParaRPr lang="en-US" sz="4000" dirty="0">
              <a:solidFill>
                <a:schemeClr val="accent2">
                  <a:alpha val="99000"/>
                </a:schemeClr>
              </a:solidFill>
              <a:latin typeface="Segoe UI Light" pitchFamily="34" charset="0"/>
            </a:endParaRPr>
          </a:p>
          <a:p>
            <a:r>
              <a:rPr lang="en-US" dirty="0" smtClean="0">
                <a:solidFill>
                  <a:schemeClr val="tx2">
                    <a:alpha val="99000"/>
                  </a:schemeClr>
                </a:solidFill>
                <a:latin typeface="Segoe UI Light" pitchFamily="34" charset="0"/>
              </a:rPr>
              <a:t>Use </a:t>
            </a:r>
            <a:r>
              <a:rPr lang="en-US" dirty="0" err="1" smtClean="0">
                <a:solidFill>
                  <a:schemeClr val="tx2">
                    <a:alpha val="99000"/>
                  </a:schemeClr>
                </a:solidFill>
                <a:latin typeface="Segoe UI Light" pitchFamily="34" charset="0"/>
              </a:rPr>
              <a:t>TryUpdateModel</a:t>
            </a:r>
            <a:r>
              <a:rPr lang="en-US" dirty="0" smtClean="0">
                <a:solidFill>
                  <a:schemeClr val="tx2">
                    <a:alpha val="99000"/>
                  </a:schemeClr>
                </a:solidFill>
                <a:latin typeface="Segoe UI Light" pitchFamily="34" charset="0"/>
              </a:rPr>
              <a:t> to validate, then save</a:t>
            </a:r>
            <a:endParaRPr lang="en-US" dirty="0">
              <a:solidFill>
                <a:schemeClr val="tx2">
                  <a:alpha val="99000"/>
                </a:schemeClr>
              </a:solidFill>
              <a:latin typeface="Segoe UI Light" pitchFamily="34" charset="0"/>
            </a:endParaRPr>
          </a:p>
        </p:txBody>
      </p:sp>
    </p:spTree>
    <p:extLst>
      <p:ext uri="{BB962C8B-B14F-4D97-AF65-F5344CB8AC3E}">
        <p14:creationId xmlns:p14="http://schemas.microsoft.com/office/powerpoint/2010/main" val="95848172"/>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7" name="Rectangle 6"/>
          <p:cNvSpPr/>
          <p:nvPr/>
        </p:nvSpPr>
        <p:spPr bwMode="auto">
          <a:xfrm>
            <a:off x="-796" y="4455561"/>
            <a:ext cx="12188825" cy="1125856"/>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 name="Rectangle 5"/>
          <p:cNvSpPr/>
          <p:nvPr/>
        </p:nvSpPr>
        <p:spPr bwMode="auto">
          <a:xfrm>
            <a:off x="0" y="1075427"/>
            <a:ext cx="12188825" cy="3095626"/>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smtClean="0"/>
              <a:t>Web Forms: Friendly URLs</a:t>
            </a:r>
            <a:endParaRPr lang="en-US" dirty="0"/>
          </a:p>
        </p:txBody>
      </p:sp>
      <p:sp>
        <p:nvSpPr>
          <p:cNvPr id="2" name="Rectangle 3"/>
          <p:cNvSpPr>
            <a:spLocks noGrp="1" noChangeArrowheads="1"/>
          </p:cNvSpPr>
          <p:nvPr>
            <p:ph type="body" sz="quarter" idx="10"/>
          </p:nvPr>
        </p:nvSpPr>
        <p:spPr bwMode="auto">
          <a:xfrm>
            <a:off x="5407559" y="4447762"/>
            <a:ext cx="6381750" cy="1121846"/>
          </a:xfrm>
          <a:prstGeom prst="rect">
            <a:avLst/>
          </a:prstGeom>
          <a:solidFill>
            <a:schemeClr val="accent6"/>
          </a:solidFill>
          <a:ln>
            <a:noFill/>
          </a:ln>
          <a:effectLst/>
        </p:spPr>
        <p:style>
          <a:lnRef idx="3">
            <a:schemeClr val="lt1"/>
          </a:lnRef>
          <a:fillRef idx="1">
            <a:schemeClr val="accent3"/>
          </a:fillRef>
          <a:effectRef idx="1">
            <a:schemeClr val="accent3"/>
          </a:effectRef>
          <a:fontRef idx="minor">
            <a:schemeClr val="lt1"/>
          </a:fontRef>
        </p:style>
        <p:txBody>
          <a:bodyPr wrap="square" rtlCol="0">
            <a:spAutoFit/>
          </a:bodyPr>
          <a:lstStyle/>
          <a:p>
            <a:pPr marL="0" defTabSz="1218987"/>
            <a:r>
              <a:rPr lang="en-US" sz="1400" dirty="0">
                <a:solidFill>
                  <a:schemeClr val="lt1">
                    <a:alpha val="99000"/>
                  </a:schemeClr>
                </a:solidFill>
                <a:latin typeface="Consolas" pitchFamily="49" charset="0"/>
                <a:cs typeface="Consolas" pitchFamily="49" charset="0"/>
              </a:rPr>
              <a:t>public Album </a:t>
            </a:r>
            <a:r>
              <a:rPr lang="en-US" sz="1400" dirty="0" err="1">
                <a:solidFill>
                  <a:schemeClr val="lt1">
                    <a:alpha val="99000"/>
                  </a:schemeClr>
                </a:solidFill>
                <a:latin typeface="Consolas" pitchFamily="49" charset="0"/>
                <a:cs typeface="Consolas" pitchFamily="49" charset="0"/>
              </a:rPr>
              <a:t>EditAlbum_GetItem</a:t>
            </a:r>
            <a:r>
              <a:rPr lang="en-US" sz="1400" dirty="0">
                <a:solidFill>
                  <a:schemeClr val="lt1">
                    <a:alpha val="99000"/>
                  </a:schemeClr>
                </a:solidFill>
                <a:latin typeface="Consolas" pitchFamily="49" charset="0"/>
                <a:cs typeface="Consolas" pitchFamily="49" charset="0"/>
              </a:rPr>
              <a:t>(</a:t>
            </a:r>
            <a:r>
              <a:rPr lang="en-US" sz="1400" b="1" dirty="0">
                <a:solidFill>
                  <a:srgbClr val="FFFF00">
                    <a:alpha val="99000"/>
                  </a:srgbClr>
                </a:solidFill>
                <a:latin typeface="Consolas" pitchFamily="49" charset="0"/>
                <a:cs typeface="Consolas" pitchFamily="49" charset="0"/>
              </a:rPr>
              <a:t>[</a:t>
            </a:r>
            <a:r>
              <a:rPr lang="en-US" sz="1400" b="1" dirty="0" err="1">
                <a:solidFill>
                  <a:srgbClr val="FFFF00">
                    <a:alpha val="99000"/>
                  </a:srgbClr>
                </a:solidFill>
                <a:latin typeface="Consolas" pitchFamily="49" charset="0"/>
                <a:cs typeface="Consolas" pitchFamily="49" charset="0"/>
              </a:rPr>
              <a:t>FriendlyUrlSegments</a:t>
            </a:r>
            <a:r>
              <a:rPr lang="en-US" sz="1400" b="1" dirty="0">
                <a:solidFill>
                  <a:srgbClr val="FFFF00">
                    <a:alpha val="99000"/>
                  </a:srgbClr>
                </a:solidFill>
                <a:latin typeface="Consolas" pitchFamily="49" charset="0"/>
                <a:cs typeface="Consolas" pitchFamily="49" charset="0"/>
              </a:rPr>
              <a:t>]</a:t>
            </a:r>
            <a:r>
              <a:rPr lang="en-US" sz="1400" dirty="0">
                <a:solidFill>
                  <a:schemeClr val="lt1">
                    <a:alpha val="99000"/>
                  </a:schemeClr>
                </a:solidFill>
                <a:latin typeface="Consolas" pitchFamily="49" charset="0"/>
                <a:cs typeface="Consolas" pitchFamily="49" charset="0"/>
              </a:rPr>
              <a:t> </a:t>
            </a:r>
            <a:r>
              <a:rPr lang="en-US" sz="1400" dirty="0" err="1">
                <a:solidFill>
                  <a:schemeClr val="lt1">
                    <a:alpha val="99000"/>
                  </a:schemeClr>
                </a:solidFill>
                <a:latin typeface="Consolas" pitchFamily="49" charset="0"/>
                <a:cs typeface="Consolas" pitchFamily="49" charset="0"/>
              </a:rPr>
              <a:t>int</a:t>
            </a:r>
            <a:r>
              <a:rPr lang="en-US" sz="1400" dirty="0">
                <a:solidFill>
                  <a:schemeClr val="lt1">
                    <a:alpha val="99000"/>
                  </a:schemeClr>
                </a:solidFill>
                <a:latin typeface="Consolas" pitchFamily="49" charset="0"/>
                <a:cs typeface="Consolas" pitchFamily="49" charset="0"/>
              </a:rPr>
              <a:t>? id)</a:t>
            </a:r>
          </a:p>
          <a:p>
            <a:pPr marL="0" defTabSz="1218987"/>
            <a:r>
              <a:rPr lang="en-US" sz="1400" dirty="0">
                <a:solidFill>
                  <a:schemeClr val="lt1">
                    <a:alpha val="99000"/>
                  </a:schemeClr>
                </a:solidFill>
                <a:latin typeface="Consolas" pitchFamily="49" charset="0"/>
                <a:cs typeface="Consolas" pitchFamily="49" charset="0"/>
              </a:rPr>
              <a:t>{</a:t>
            </a:r>
          </a:p>
          <a:p>
            <a:pPr marL="0" defTabSz="1218987"/>
            <a:r>
              <a:rPr lang="en-US" sz="1400" dirty="0">
                <a:solidFill>
                  <a:schemeClr val="lt1">
                    <a:alpha val="99000"/>
                  </a:schemeClr>
                </a:solidFill>
                <a:latin typeface="Consolas" pitchFamily="49" charset="0"/>
                <a:cs typeface="Consolas" pitchFamily="49" charset="0"/>
              </a:rPr>
              <a:t>	return _</a:t>
            </a:r>
            <a:r>
              <a:rPr lang="en-US" sz="1400" dirty="0" err="1">
                <a:solidFill>
                  <a:schemeClr val="lt1">
                    <a:alpha val="99000"/>
                  </a:schemeClr>
                </a:solidFill>
                <a:latin typeface="Consolas" pitchFamily="49" charset="0"/>
                <a:cs typeface="Consolas" pitchFamily="49" charset="0"/>
              </a:rPr>
              <a:t>db.Albums.Find</a:t>
            </a:r>
            <a:r>
              <a:rPr lang="en-US" sz="1400" dirty="0">
                <a:solidFill>
                  <a:schemeClr val="lt1">
                    <a:alpha val="99000"/>
                  </a:schemeClr>
                </a:solidFill>
                <a:latin typeface="Consolas" pitchFamily="49" charset="0"/>
                <a:cs typeface="Consolas" pitchFamily="49" charset="0"/>
              </a:rPr>
              <a:t>(id);</a:t>
            </a:r>
          </a:p>
          <a:p>
            <a:pPr marL="0" defTabSz="1218987"/>
            <a:r>
              <a:rPr lang="en-US" sz="1400" dirty="0">
                <a:solidFill>
                  <a:schemeClr val="lt1">
                    <a:alpha val="99000"/>
                  </a:schemeClr>
                </a:solidFill>
                <a:latin typeface="Consolas" pitchFamily="49" charset="0"/>
                <a:cs typeface="Consolas" pitchFamily="49" charset="0"/>
              </a:rPr>
              <a:t>}</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07559" y="1084953"/>
            <a:ext cx="6381750" cy="3086100"/>
          </a:xfrm>
          <a:prstGeom prst="rect">
            <a:avLst/>
          </a:prstGeom>
        </p:spPr>
      </p:pic>
      <p:sp>
        <p:nvSpPr>
          <p:cNvPr id="10" name="TextBox 9"/>
          <p:cNvSpPr txBox="1"/>
          <p:nvPr/>
        </p:nvSpPr>
        <p:spPr>
          <a:xfrm>
            <a:off x="587752" y="1448554"/>
            <a:ext cx="2584041" cy="443198"/>
          </a:xfrm>
          <a:prstGeom prst="rect">
            <a:avLst/>
          </a:prstGeom>
          <a:noFill/>
        </p:spPr>
        <p:txBody>
          <a:bodyPr wrap="none" lIns="0" tIns="0" rIns="0" bIns="0" rtlCol="0">
            <a:spAutoFit/>
          </a:bodyPr>
          <a:lstStyle/>
          <a:p>
            <a:pPr>
              <a:lnSpc>
                <a:spcPct val="90000"/>
              </a:lnSpc>
              <a:spcBef>
                <a:spcPct val="20000"/>
              </a:spcBef>
              <a:buSzPct val="80000"/>
            </a:pPr>
            <a:r>
              <a:rPr lang="en-US" sz="3200" dirty="0" smtClean="0">
                <a:gradFill>
                  <a:gsLst>
                    <a:gs pos="0">
                      <a:srgbClr val="292929">
                        <a:lumMod val="90000"/>
                        <a:lumOff val="10000"/>
                      </a:srgbClr>
                    </a:gs>
                    <a:gs pos="86000">
                      <a:srgbClr val="292929">
                        <a:lumMod val="90000"/>
                        <a:lumOff val="10000"/>
                      </a:srgbClr>
                    </a:gs>
                  </a:gsLst>
                  <a:lin ang="5400000" scaled="0"/>
                </a:gradFill>
              </a:rPr>
              <a:t>/Album/Edit/1</a:t>
            </a:r>
            <a:endParaRPr lang="en-US" sz="3200" dirty="0">
              <a:gradFill>
                <a:gsLst>
                  <a:gs pos="0">
                    <a:srgbClr val="292929">
                      <a:lumMod val="90000"/>
                      <a:lumOff val="10000"/>
                    </a:srgbClr>
                  </a:gs>
                  <a:gs pos="86000">
                    <a:srgbClr val="292929">
                      <a:lumMod val="90000"/>
                      <a:lumOff val="10000"/>
                    </a:srgbClr>
                  </a:gs>
                </a:gsLst>
                <a:lin ang="5400000" scaled="0"/>
              </a:gradFill>
            </a:endParaRPr>
          </a:p>
        </p:txBody>
      </p:sp>
      <p:sp>
        <p:nvSpPr>
          <p:cNvPr id="12" name="TextBox 11"/>
          <p:cNvSpPr txBox="1"/>
          <p:nvPr/>
        </p:nvSpPr>
        <p:spPr>
          <a:xfrm>
            <a:off x="587752" y="2835979"/>
            <a:ext cx="3815596" cy="984885"/>
          </a:xfrm>
          <a:prstGeom prst="rect">
            <a:avLst/>
          </a:prstGeom>
          <a:noFill/>
        </p:spPr>
        <p:txBody>
          <a:bodyPr wrap="none" lIns="0" tIns="0" rIns="0" bIns="0" rtlCol="0">
            <a:spAutoFit/>
          </a:bodyPr>
          <a:lstStyle/>
          <a:p>
            <a:pPr>
              <a:lnSpc>
                <a:spcPct val="90000"/>
              </a:lnSpc>
              <a:spcBef>
                <a:spcPct val="20000"/>
              </a:spcBef>
              <a:buSzPct val="80000"/>
            </a:pPr>
            <a:r>
              <a:rPr lang="en-US" sz="3200" dirty="0" smtClean="0">
                <a:gradFill>
                  <a:gsLst>
                    <a:gs pos="0">
                      <a:srgbClr val="292929">
                        <a:lumMod val="90000"/>
                        <a:lumOff val="10000"/>
                      </a:srgbClr>
                    </a:gs>
                    <a:gs pos="86000">
                      <a:srgbClr val="292929">
                        <a:lumMod val="90000"/>
                        <a:lumOff val="10000"/>
                      </a:srgbClr>
                    </a:gs>
                  </a:gsLst>
                  <a:lin ang="5400000" scaled="0"/>
                </a:gradFill>
              </a:rPr>
              <a:t>\Album\Edit.aspx</a:t>
            </a:r>
            <a:endParaRPr lang="en-US" sz="3200" dirty="0">
              <a:gradFill>
                <a:gsLst>
                  <a:gs pos="0">
                    <a:srgbClr val="292929">
                      <a:lumMod val="90000"/>
                      <a:lumOff val="10000"/>
                    </a:srgbClr>
                  </a:gs>
                  <a:gs pos="86000">
                    <a:srgbClr val="292929">
                      <a:lumMod val="90000"/>
                      <a:lumOff val="10000"/>
                    </a:srgbClr>
                  </a:gs>
                </a:gsLst>
                <a:lin ang="5400000" scaled="0"/>
              </a:gradFill>
            </a:endParaRPr>
          </a:p>
          <a:p>
            <a:pPr>
              <a:lnSpc>
                <a:spcPct val="90000"/>
              </a:lnSpc>
              <a:spcBef>
                <a:spcPct val="20000"/>
              </a:spcBef>
              <a:buSzPct val="80000"/>
            </a:pPr>
            <a:r>
              <a:rPr lang="en-US" sz="3200" dirty="0" smtClean="0">
                <a:gradFill>
                  <a:gsLst>
                    <a:gs pos="0">
                      <a:srgbClr val="292929">
                        <a:lumMod val="90000"/>
                        <a:lumOff val="10000"/>
                      </a:srgbClr>
                    </a:gs>
                    <a:gs pos="86000">
                      <a:srgbClr val="292929">
                        <a:lumMod val="90000"/>
                        <a:lumOff val="10000"/>
                      </a:srgbClr>
                    </a:gs>
                  </a:gsLst>
                  <a:lin ang="5400000" scaled="0"/>
                </a:gradFill>
              </a:rPr>
              <a:t>ID passed to controls</a:t>
            </a:r>
          </a:p>
        </p:txBody>
      </p:sp>
      <p:sp>
        <p:nvSpPr>
          <p:cNvPr id="11" name="Down Arrow 10"/>
          <p:cNvSpPr/>
          <p:nvPr/>
        </p:nvSpPr>
        <p:spPr bwMode="auto">
          <a:xfrm>
            <a:off x="1535740" y="1970756"/>
            <a:ext cx="688063" cy="815758"/>
          </a:xfrm>
          <a:prstGeom prst="down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 name="TextBox 13"/>
          <p:cNvSpPr txBox="1"/>
          <p:nvPr/>
        </p:nvSpPr>
        <p:spPr>
          <a:xfrm>
            <a:off x="165814" y="4529087"/>
            <a:ext cx="5112355" cy="886397"/>
          </a:xfrm>
          <a:prstGeom prst="rect">
            <a:avLst/>
          </a:prstGeom>
          <a:noFill/>
        </p:spPr>
        <p:txBody>
          <a:bodyPr wrap="square" lIns="0" tIns="0" rIns="0" bIns="0" rtlCol="0">
            <a:spAutoFit/>
          </a:bodyPr>
          <a:lstStyle/>
          <a:p>
            <a:pPr>
              <a:lnSpc>
                <a:spcPct val="90000"/>
              </a:lnSpc>
              <a:spcBef>
                <a:spcPct val="20000"/>
              </a:spcBef>
              <a:buSzPct val="80000"/>
            </a:pPr>
            <a:r>
              <a:rPr lang="en-US" sz="3200" dirty="0" smtClean="0">
                <a:gradFill>
                  <a:gsLst>
                    <a:gs pos="0">
                      <a:srgbClr val="292929">
                        <a:lumMod val="90000"/>
                        <a:lumOff val="10000"/>
                      </a:srgbClr>
                    </a:gs>
                    <a:gs pos="86000">
                      <a:srgbClr val="292929">
                        <a:lumMod val="90000"/>
                        <a:lumOff val="10000"/>
                      </a:srgbClr>
                    </a:gs>
                  </a:gsLst>
                  <a:lin ang="5400000" scaled="0"/>
                </a:gradFill>
              </a:rPr>
              <a:t>Segments can be bound or accessed programmatically</a:t>
            </a:r>
          </a:p>
        </p:txBody>
      </p:sp>
    </p:spTree>
    <p:extLst>
      <p:ext uri="{BB962C8B-B14F-4D97-AF65-F5344CB8AC3E}">
        <p14:creationId xmlns:p14="http://schemas.microsoft.com/office/powerpoint/2010/main" val="236744172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Web Forms</a:t>
            </a:r>
            <a:br>
              <a:rPr lang="en-US" dirty="0" smtClean="0"/>
            </a:br>
            <a:r>
              <a:rPr lang="en-US" dirty="0" smtClean="0"/>
              <a:t>Model Binding &amp; Friendly URLs,</a:t>
            </a:r>
            <a:br>
              <a:rPr lang="en-US" dirty="0" smtClean="0"/>
            </a:br>
            <a:r>
              <a:rPr lang="en-US" smtClean="0"/>
              <a:t>Mobile Support</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210494531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Bundling and Optimization</a:t>
            </a:r>
            <a:endParaRPr lang="en-US" dirty="0"/>
          </a:p>
        </p:txBody>
      </p:sp>
      <p:sp>
        <p:nvSpPr>
          <p:cNvPr id="5" name="Text Placeholder 4"/>
          <p:cNvSpPr>
            <a:spLocks noGrp="1"/>
          </p:cNvSpPr>
          <p:nvPr>
            <p:ph type="body" sz="quarter" idx="10"/>
          </p:nvPr>
        </p:nvSpPr>
        <p:spPr>
          <a:xfrm>
            <a:off x="519112" y="1447799"/>
            <a:ext cx="11149013" cy="1223412"/>
          </a:xfrm>
        </p:spPr>
        <p:txBody>
          <a:bodyPr/>
          <a:lstStyle/>
          <a:p>
            <a:r>
              <a:rPr lang="en-US" dirty="0" smtClean="0"/>
              <a:t>Web pages have many external references:</a:t>
            </a:r>
            <a:endParaRPr lang="en-US" dirty="0"/>
          </a:p>
          <a:p>
            <a:r>
              <a:rPr lang="en-US" dirty="0"/>
              <a:t>	</a:t>
            </a:r>
            <a:r>
              <a:rPr lang="en-US" dirty="0" smtClean="0"/>
              <a:t>CSS, Images, JavaScript</a:t>
            </a:r>
          </a:p>
        </p:txBody>
      </p:sp>
      <p:pic>
        <p:nvPicPr>
          <p:cNvPr id="61442" name="Picture 2" descr="http://weblogs.asp.net/blogs/scottgu/image_432B51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3916" y="3421455"/>
            <a:ext cx="4286250"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2005903"/>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26"/>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ynU8WQDMZkeEmlMRuDGij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6nKz.PWryUeu7CaDkJE7h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KeywordTaxHTField xmlns="230e9df3-be65-4c73-a93b-d1236ebd677e">
      <Terms xmlns="http://schemas.microsoft.com/office/infopath/2007/PartnerControls"/>
    </TaxKeywordTaxHTField>
    <TaxCatchAll xmlns="230e9df3-be65-4c73-a93b-d1236ebd677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A05B43BE68FE54B90DD26FDFB72BB05" ma:contentTypeVersion="0" ma:contentTypeDescription="Create a new document." ma:contentTypeScope="" ma:versionID="6df1bece345c1749bd9b91e82fa4a03a">
  <xsd:schema xmlns:xsd="http://www.w3.org/2001/XMLSchema" xmlns:xs="http://www.w3.org/2001/XMLSchema" xmlns:p="http://schemas.microsoft.com/office/2006/metadata/properties" xmlns:ns2="230e9df3-be65-4c73-a93b-d1236ebd677e" targetNamespace="http://schemas.microsoft.com/office/2006/metadata/properties" ma:root="true" ma:fieldsID="e317b0b832c9845d3aae3abd1bb0954e" ns2:_="">
    <xsd:import namespace="230e9df3-be65-4c73-a93b-d1236ebd677e"/>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24ccdd3d-8ee2-4326-a025-466a9d1bc8a2}" ma:internalName="TaxCatchAll" ma:showField="CatchAllData" ma:web="a6005bf8-687e-4195-b520-3fb25bf0cb8a">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24ccdd3d-8ee2-4326-a025-466a9d1bc8a2}" ma:internalName="TaxCatchAllLabel" ma:readOnly="true" ma:showField="CatchAllDataLabel" ma:web="a6005bf8-687e-4195-b520-3fb25bf0cb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9B2F97D-0457-4986-9734-D03EB073C5EA}">
  <ds:schemaRefs>
    <ds:schemaRef ds:uri="230e9df3-be65-4c73-a93b-d1236ebd677e"/>
    <ds:schemaRef ds:uri="http://purl.org/dc/terms/"/>
    <ds:schemaRef ds:uri="http://schemas.microsoft.com/office/2006/metadata/properties"/>
    <ds:schemaRef ds:uri="http://schemas.microsoft.com/office/2006/documentManagement/types"/>
    <ds:schemaRef ds:uri="http://purl.org/dc/elements/1.1/"/>
    <ds:schemaRef ds:uri="http://schemas.openxmlformats.org/package/2006/metadata/core-properties"/>
    <ds:schemaRef ds:uri="http://purl.org/dc/dcmitype/"/>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8F590144-748D-417B-8B69-088F107B0F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882D8D6-9D38-4159-A398-AAC3689D3D7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3803</TotalTime>
  <Words>1178</Words>
  <Application>Microsoft Office PowerPoint</Application>
  <PresentationFormat>Custom</PresentationFormat>
  <Paragraphs>183</Paragraphs>
  <Slides>14</Slides>
  <Notes>7</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14</vt:i4>
      </vt:variant>
    </vt:vector>
  </HeadingPairs>
  <TitlesOfParts>
    <vt:vector size="23" baseType="lpstr">
      <vt:lpstr>Arial</vt:lpstr>
      <vt:lpstr>Consolas</vt:lpstr>
      <vt:lpstr>Segoe Light</vt:lpstr>
      <vt:lpstr>Segoe UI</vt:lpstr>
      <vt:lpstr>Segoe UI Light</vt:lpstr>
      <vt:lpstr>Wingdings</vt:lpstr>
      <vt:lpstr>MS1444_Windows Azure Template 16x9_r08b</vt:lpstr>
      <vt:lpstr>White with Consolas font for code slides</vt:lpstr>
      <vt:lpstr>think-cell Slide</vt:lpstr>
      <vt:lpstr>WebCamps Online</vt:lpstr>
      <vt:lpstr>What’s New In ASP.NET 4.5 and Visual Studio 2012 for Web</vt:lpstr>
      <vt:lpstr>Agenda </vt:lpstr>
      <vt:lpstr>Model Binding with ASP.NET Web Forms: Strongly Typed Data Controls</vt:lpstr>
      <vt:lpstr>Web Forms: Model Binding Getting Data</vt:lpstr>
      <vt:lpstr>Web Forms: Model Binding Inserting Data</vt:lpstr>
      <vt:lpstr>Web Forms: Friendly URLs</vt:lpstr>
      <vt:lpstr>Web Forms Model Binding &amp; Friendly URLs, Mobile Support</vt:lpstr>
      <vt:lpstr>Bundling and Optimization</vt:lpstr>
      <vt:lpstr>Bundling and Optimization</vt:lpstr>
      <vt:lpstr>Bundling and Optimization</vt:lpstr>
      <vt:lpstr>Visual Studio 2012 web dev features</vt:lpstr>
      <vt:lpstr>Visual Studio 2012 and Web Essentials</vt:lpstr>
      <vt:lpstr>PowerPoint Presentation</vt:lpstr>
    </vt:vector>
  </TitlesOfParts>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What's new in ASP.NET 4.5 and Visual Studio 2012 for Web</dc:title>
  <dc:subject>Windows Azure</dc:subject>
  <dc:creator>Jon Galloway</dc:creator>
  <dc:description>
    In this session, we'll show you how easy it is to take advantage of some seriously powerful features in ASP.NET 4.5 and Visual Studio 2012. We'll overview top new features in our latest releases and show how they all fit together into a cohesive, comprehensive web development toolkit that provides you with both ease of use and extreme flexibility.
by Jon Gallowayjon.galloway@microsoft.com
http://weblogs.asp.net/jgalloway
</dc:description>
  <cp:lastModifiedBy>Jon Galloway</cp:lastModifiedBy>
  <cp:revision>356</cp:revision>
  <cp:lastPrinted>2011-10-11T14:25:22Z</cp:lastPrinted>
  <dcterms:created xsi:type="dcterms:W3CDTF">2011-03-29T16:07:22Z</dcterms:created>
  <dcterms:modified xsi:type="dcterms:W3CDTF">2012-12-21T07:40:30Z</dcterms:modified>
  <cp:version>1.0.0</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0x010100CA05B43BE68FE54B90DD26FDFB72BB05</vt:lpwstr>
  </property>
</Properties>
</file>