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353" r:id="rId3"/>
    <p:sldId id="380" r:id="rId4"/>
    <p:sldId id="293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81" r:id="rId14"/>
    <p:sldId id="362" r:id="rId15"/>
    <p:sldId id="363" r:id="rId16"/>
    <p:sldId id="365" r:id="rId17"/>
    <p:sldId id="364" r:id="rId18"/>
    <p:sldId id="366" r:id="rId19"/>
    <p:sldId id="367" r:id="rId20"/>
    <p:sldId id="368" r:id="rId21"/>
    <p:sldId id="369" r:id="rId22"/>
    <p:sldId id="370" r:id="rId23"/>
    <p:sldId id="382" r:id="rId24"/>
    <p:sldId id="371" r:id="rId25"/>
    <p:sldId id="372" r:id="rId26"/>
    <p:sldId id="373" r:id="rId27"/>
    <p:sldId id="374" r:id="rId28"/>
    <p:sldId id="375" r:id="rId29"/>
    <p:sldId id="377" r:id="rId30"/>
    <p:sldId id="37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84" autoAdjust="0"/>
  </p:normalViewPr>
  <p:slideViewPr>
    <p:cSldViewPr>
      <p:cViewPr varScale="1">
        <p:scale>
          <a:sx n="73" d="100"/>
          <a:sy n="73" d="100"/>
        </p:scale>
        <p:origin x="18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6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mainstream method of developing with ASP.NET included the whole Web Forms stack — taking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advantage of drag-and-drop server controls and semi-magical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statefulness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while dealing with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complications behind the scenes (an often confusing page life cycle, less than optimal HTML that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was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difficult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customize, and so on).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However, there was always the possibility of getting below all that — responding directly to HTTP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requests, building out web frameworks just the way you wanted them to work, crafting beautiful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HTML — using handlers, modules, and other handwritten code. You could do it, but it was painful;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just wasn’t a built-in pattern that supported any of those things. It wasn’t for lack of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patterns in the broader computer science world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754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676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469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59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66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82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753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system reduces requests to your site by combining several individual script references into a single request. It also “</a:t>
            </a:r>
            <a:r>
              <a:rPr lang="en-US" dirty="0" err="1" smtClean="0"/>
              <a:t>minifi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” the requests through a number of techniques, such as shortening variable names and removing whitespace and comments</a:t>
            </a:r>
            <a:endParaRPr lang="es-419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78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122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96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mainstream method of developing with ASP.NET included the whole Web Forms stack — taking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advantage of drag-and-drop server controls and semi-magical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statefulness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while dealing with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complications behind the scenes (an often confusing page life cycle, less than optimal HTML that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was difficult to customize, and so on).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869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919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636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0770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412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(minus the </a:t>
            </a:r>
            <a:r>
              <a:rPr lang="en-US" i="1" dirty="0" smtClean="0"/>
              <a:t>Controller </a:t>
            </a:r>
            <a:r>
              <a:rPr lang="en-US" dirty="0" smtClean="0"/>
              <a:t>suffix). For example, the views for the </a:t>
            </a:r>
            <a:r>
              <a:rPr lang="en-US" dirty="0" err="1" smtClean="0"/>
              <a:t>ProductController</a:t>
            </a:r>
            <a:r>
              <a:rPr lang="en-US" dirty="0" smtClean="0"/>
              <a:t> discussed earlier would live in /Views/Product.</a:t>
            </a:r>
            <a:endParaRPr lang="es-419" dirty="0" smtClean="0"/>
          </a:p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20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However, there was always the possibility of getting below all that — responding directly to HTTP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requests, building out web frameworks just the way you wanted them to work, crafting beautiful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HTML — using handlers, modules, and other handwritten code. You could do it, but it was painful;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just wasn’t a built-in pattern that supported any of those things. It wasn’t for lack of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patterns in the broader computer science world.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just wasn’t a built-in pattern that supported any of those things</a:t>
            </a:r>
            <a:endParaRPr lang="es-419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633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MVC separates the user interface (UI) of an application into three main aspects: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The Model: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set of classes that describes the data you’re working with as well as the business 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rules for how the data can be changed and manipulated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-The View: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how the application’s UI will be displayed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-The Controller: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set of classes that handles communication from the user, overall application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flow, and application-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specifi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 logic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899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ASP.NET MVC 2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Overview</a:t>
            </a:r>
            <a:endParaRPr lang="es-419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ASP.NET MVC 2 was released just one year later, in March 2010. Some of the main features in</a:t>
            </a:r>
          </a:p>
          <a:p>
            <a:r>
              <a:rPr lang="es-419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MVC 2 </a:t>
            </a:r>
            <a:r>
              <a:rPr lang="es-419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included</a:t>
            </a:r>
            <a:r>
              <a:rPr lang="es-419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-UI helpers with automatic scaffolding with customizable templates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-Attribute-based model validation on both client and server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Strongly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typed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HTML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helpers</a:t>
            </a:r>
            <a:endParaRPr lang="es-419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Improved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Visual Studio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tooling</a:t>
            </a:r>
            <a:endParaRPr lang="es-419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were also lots of API enhancements and “pro” features, based on feedback from developers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building a variety of applications on ASP.NET MVC 1, such as: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-Support for partitioning large applications into </a:t>
            </a:r>
            <a:r>
              <a:rPr lang="en-US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areas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Asynchronous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controllers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support</a:t>
            </a:r>
            <a:endParaRPr lang="es-419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-Support for rendering subsections of a page/site using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Html.RenderAction</a:t>
            </a: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-Lots of new helper functions, utilities, and API enhancements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 important precedent set by the MVC 2 release was that there were very few breaking changes.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think this is a testament to the architectural design of ASP.NET MVC, which allows for a lot of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extensibility without requiring core changes.</a:t>
            </a:r>
          </a:p>
          <a:p>
            <a:r>
              <a:rPr lang="es-419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ASP.NET MVC 3 </a:t>
            </a:r>
            <a:r>
              <a:rPr lang="es-419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Overview</a:t>
            </a:r>
            <a:endParaRPr lang="es-419" sz="1200" b="1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ASP.NET MVC 3 shipped just 10 months after MVC 2, driven by the release date for Web Matrix.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of the top features in MVC 3 included: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Razor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view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engine</a:t>
            </a:r>
            <a:endParaRPr lang="es-419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Support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.NET 4 Data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Annotations</a:t>
            </a:r>
            <a:endParaRPr lang="es-419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Improved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model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validation</a:t>
            </a:r>
            <a:endParaRPr lang="es-419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-Greater control and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exibility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with support for dependency resolution and global action</a:t>
            </a:r>
          </a:p>
          <a:p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lters</a:t>
            </a:r>
            <a:endParaRPr lang="es-419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-b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etter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JavaScript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support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unobtrusive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JavaScript,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jQuery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Validation</a:t>
            </a:r>
            <a:r>
              <a:rPr lang="es-419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JSON </a:t>
            </a:r>
            <a:r>
              <a:rPr lang="es-419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binding</a:t>
            </a: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-Use of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NuGet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deliver software and manage dependencies throughout the platform</a:t>
            </a:r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97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052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602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717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ASP.NET</a:t>
            </a:r>
            <a:br>
              <a:rPr lang="es-MX" dirty="0" smtClean="0"/>
            </a:br>
            <a:r>
              <a:rPr lang="es-MX" dirty="0" smtClean="0"/>
              <a:t>70-486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GONZALEZ GOMEZ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</a:t>
            </a:r>
            <a:r>
              <a:rPr lang="es-419" dirty="0" smtClean="0"/>
              <a:t>UNDERSTANDING </a:t>
            </a:r>
            <a:r>
              <a:rPr lang="es-419" dirty="0"/>
              <a:t>ASP.NET MVC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What is View Engine?  </a:t>
            </a:r>
          </a:p>
          <a:p>
            <a:pPr marL="0" indent="0" algn="just">
              <a:buNone/>
            </a:pPr>
            <a:r>
              <a:rPr lang="en-US" dirty="0"/>
              <a:t>The view engine is responsible for creating HTML from your views. Views are usually some kind of mix-up of HTML and a programming language. The pattern </a:t>
            </a:r>
            <a:r>
              <a:rPr lang="en-US" dirty="0" smtClean="0"/>
              <a:t>behind </a:t>
            </a:r>
            <a:r>
              <a:rPr lang="en-US" dirty="0"/>
              <a:t>most of these is called two-step view.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451" y="4267200"/>
            <a:ext cx="3370349" cy="216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52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</a:t>
            </a:r>
            <a:r>
              <a:rPr lang="es-419" dirty="0"/>
              <a:t>UNDERSTANDING ASP.NET MVC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Razor view engine   Vs    </a:t>
            </a:r>
            <a:r>
              <a:rPr lang="en-US" b="1" dirty="0" err="1" smtClean="0"/>
              <a:t>Aspx</a:t>
            </a:r>
            <a:r>
              <a:rPr lang="en-US" b="1" dirty="0" smtClean="0"/>
              <a:t> view engine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724400" y="2743200"/>
            <a:ext cx="44958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&lt;%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foreach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(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var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item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 in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Model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) 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{ %&gt;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s-419" sz="2000" dirty="0" smtClean="0">
                <a:solidFill>
                  <a:srgbClr val="000000"/>
                </a:solidFill>
                <a:latin typeface="Arial Unicode MS" panose="020B0604020202020204" pitchFamily="34" charset="-128"/>
              </a:rPr>
              <a:t>         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 &lt;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tr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&gt; 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s-419" sz="2000" dirty="0">
                <a:solidFill>
                  <a:srgbClr val="000000"/>
                </a:solidFill>
                <a:latin typeface="Arial Unicode MS" panose="020B0604020202020204" pitchFamily="34" charset="-128"/>
              </a:rPr>
              <a:t>	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&lt;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td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&gt;&lt;%: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item.Name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 %&gt;&lt;/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td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&gt;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s-419" sz="2000" dirty="0">
                <a:solidFill>
                  <a:srgbClr val="000000"/>
                </a:solidFill>
                <a:latin typeface="Arial Unicode MS" panose="020B0604020202020204" pitchFamily="34" charset="-128"/>
              </a:rPr>
              <a:t> </a:t>
            </a:r>
            <a:r>
              <a:rPr lang="en-US" altLang="es-419" sz="2000" dirty="0" smtClean="0">
                <a:solidFill>
                  <a:srgbClr val="000000"/>
                </a:solidFill>
                <a:latin typeface="Arial Unicode MS" panose="020B0604020202020204" pitchFamily="34" charset="-128"/>
              </a:rPr>
              <a:t>         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&lt;/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tr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&gt; 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&lt;% } %&gt;</a:t>
            </a:r>
            <a:r>
              <a:rPr kumimoji="0" lang="es-419" altLang="es-419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s-419" altLang="es-419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9600" y="2743200"/>
            <a:ext cx="379040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@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foreach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(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var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item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 in 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Model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) 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{ 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s-419" sz="2000" dirty="0" smtClean="0">
                <a:solidFill>
                  <a:srgbClr val="000000"/>
                </a:solidFill>
                <a:latin typeface="Arial Unicode MS" panose="020B0604020202020204" pitchFamily="34" charset="-128"/>
              </a:rPr>
              <a:t>        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&lt;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tr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&gt; 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s-419" sz="2000" dirty="0">
                <a:solidFill>
                  <a:srgbClr val="000000"/>
                </a:solidFill>
                <a:latin typeface="Arial Unicode MS" panose="020B0604020202020204" pitchFamily="34" charset="-128"/>
              </a:rPr>
              <a:t>	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&lt;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td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&gt;@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item.Name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&lt;/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td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&gt; 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s-419" sz="2000" dirty="0" smtClean="0">
                <a:solidFill>
                  <a:srgbClr val="000000"/>
                </a:solidFill>
                <a:latin typeface="Arial Unicode MS" panose="020B0604020202020204" pitchFamily="34" charset="-128"/>
              </a:rPr>
              <a:t>        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&lt;/</a:t>
            </a:r>
            <a:r>
              <a:rPr kumimoji="0" lang="es-419" altLang="es-419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tr</a:t>
            </a: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&gt; </a:t>
            </a:r>
            <a:endParaRPr kumimoji="0" lang="en-US" altLang="es-419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419" altLang="es-419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anose="020B0604020202020204" pitchFamily="34" charset="-128"/>
              </a:rPr>
              <a:t>}</a:t>
            </a:r>
            <a:r>
              <a:rPr kumimoji="0" lang="es-419" altLang="es-419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s-419" altLang="es-419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940" y="4642160"/>
            <a:ext cx="2842132" cy="168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27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</a:t>
            </a:r>
            <a:r>
              <a:rPr lang="es-419" dirty="0"/>
              <a:t>UNDERSTANDING ASP.NET MVC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2388" indent="0">
              <a:buClr>
                <a:srgbClr val="FF0000"/>
              </a:buClr>
              <a:buNone/>
            </a:pPr>
            <a:r>
              <a:rPr lang="en-US" b="1" dirty="0" smtClean="0"/>
              <a:t>RAZOR VIEW ENGINE</a:t>
            </a:r>
          </a:p>
          <a:p>
            <a:pPr marL="627063" indent="-5746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Compact</a:t>
            </a:r>
            <a:r>
              <a:rPr lang="en-US" b="1" dirty="0"/>
              <a:t>, expressive, and </a:t>
            </a:r>
            <a:r>
              <a:rPr lang="en-US" b="1" dirty="0" smtClean="0"/>
              <a:t>fluid.</a:t>
            </a:r>
          </a:p>
          <a:p>
            <a:pPr marL="627063" indent="-5746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/>
              <a:t>Not</a:t>
            </a:r>
            <a:r>
              <a:rPr lang="es-419" b="1" dirty="0"/>
              <a:t> a new </a:t>
            </a:r>
            <a:r>
              <a:rPr lang="es-419" b="1" dirty="0" err="1" smtClean="0"/>
              <a:t>language</a:t>
            </a:r>
            <a:r>
              <a:rPr lang="en-US" b="1" dirty="0"/>
              <a:t>.</a:t>
            </a:r>
            <a:endParaRPr lang="en-US" b="1" dirty="0" smtClean="0"/>
          </a:p>
          <a:p>
            <a:pPr marL="627063" indent="-5746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/>
              <a:t>Easy</a:t>
            </a:r>
            <a:r>
              <a:rPr lang="es-419" b="1" dirty="0"/>
              <a:t> to </a:t>
            </a:r>
            <a:r>
              <a:rPr lang="es-419" b="1" dirty="0" err="1" smtClean="0"/>
              <a:t>learn</a:t>
            </a:r>
            <a:r>
              <a:rPr lang="en-US" b="1" dirty="0" smtClean="0"/>
              <a:t>.</a:t>
            </a:r>
          </a:p>
          <a:p>
            <a:pPr marL="627063" indent="-5746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Works with any text </a:t>
            </a:r>
            <a:r>
              <a:rPr lang="en-US" b="1" dirty="0" smtClean="0"/>
              <a:t>editor.</a:t>
            </a:r>
          </a:p>
          <a:p>
            <a:pPr marL="627063" indent="-5746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/>
              <a:t>Good</a:t>
            </a:r>
            <a:r>
              <a:rPr lang="es-419" b="1" dirty="0"/>
              <a:t> </a:t>
            </a:r>
            <a:r>
              <a:rPr lang="es-419" b="1" dirty="0" err="1" smtClean="0"/>
              <a:t>IntelliSense</a:t>
            </a:r>
            <a:r>
              <a:rPr lang="en-US" b="1" dirty="0" smtClean="0"/>
              <a:t>.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5029200"/>
            <a:ext cx="5039274" cy="146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7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s-419" dirty="0" smtClean="0"/>
              <a:t>2</a:t>
            </a:r>
            <a:r>
              <a:rPr lang="en-US" dirty="0" smtClean="0"/>
              <a:t>: </a:t>
            </a:r>
            <a:r>
              <a:rPr lang="en-US" dirty="0"/>
              <a:t>AN OVERVIEW OF ASP.NET MVC 4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34"/>
          <a:stretch/>
        </p:blipFill>
        <p:spPr>
          <a:xfrm>
            <a:off x="3810000" y="762000"/>
            <a:ext cx="3810000" cy="32715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99046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 smtClean="0"/>
              <a:t>AN OVERVIEW OF ASP.NET </a:t>
            </a:r>
            <a:r>
              <a:rPr lang="en-US" dirty="0"/>
              <a:t>MVC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/>
              <a:t>ASP.NET Web API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Enhancements </a:t>
            </a:r>
            <a:r>
              <a:rPr lang="en-US" dirty="0"/>
              <a:t>to default project templates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Mobile </a:t>
            </a:r>
            <a:r>
              <a:rPr lang="en-US" dirty="0"/>
              <a:t>project template using jQuery Mobile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err="1" smtClean="0"/>
              <a:t>Display</a:t>
            </a:r>
            <a:r>
              <a:rPr lang="es-419" dirty="0" smtClean="0"/>
              <a:t> </a:t>
            </a:r>
            <a:r>
              <a:rPr lang="es-419" dirty="0" err="1"/>
              <a:t>Modes</a:t>
            </a:r>
            <a:endParaRPr lang="es-419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Task </a:t>
            </a:r>
            <a:r>
              <a:rPr lang="en-US" dirty="0"/>
              <a:t>support for Asynchronous Controllers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dirty="0" err="1" smtClean="0"/>
              <a:t>Bundling</a:t>
            </a:r>
            <a:r>
              <a:rPr lang="es-419" dirty="0" smtClean="0"/>
              <a:t> </a:t>
            </a:r>
            <a:r>
              <a:rPr lang="es-419" dirty="0"/>
              <a:t>and </a:t>
            </a:r>
            <a:r>
              <a:rPr lang="es-419" dirty="0" err="1" smtClean="0"/>
              <a:t>minification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0252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 smtClean="0"/>
              <a:t>AN OVERVIEW OF ASP.NET </a:t>
            </a:r>
            <a:r>
              <a:rPr lang="en-US" dirty="0"/>
              <a:t>MVC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/>
              <a:t>ASP.NET Web </a:t>
            </a:r>
            <a:r>
              <a:rPr lang="es-419" b="1" dirty="0" smtClean="0"/>
              <a:t>API</a:t>
            </a:r>
            <a:endParaRPr lang="en-US" b="1" dirty="0"/>
          </a:p>
          <a:p>
            <a:pPr marL="0" indent="0">
              <a:buClr>
                <a:srgbClr val="FF0000"/>
              </a:buClr>
              <a:buNone/>
            </a:pPr>
            <a:endParaRPr lang="es-419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278301"/>
            <a:ext cx="7315200" cy="398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9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 smtClean="0"/>
              <a:t>AN OVERVIEW OF ASP.NET </a:t>
            </a:r>
            <a:r>
              <a:rPr lang="en-US" dirty="0"/>
              <a:t>MVC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50292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/>
              <a:t>ASP.NET Web </a:t>
            </a:r>
            <a:r>
              <a:rPr lang="es-419" b="1" dirty="0" smtClean="0"/>
              <a:t>API</a:t>
            </a:r>
            <a:endParaRPr lang="en-US" b="1" dirty="0"/>
          </a:p>
          <a:p>
            <a:pPr marL="0" indent="0">
              <a:buClr>
                <a:srgbClr val="FF0000"/>
              </a:buClr>
              <a:buNone/>
            </a:pPr>
            <a:r>
              <a:rPr lang="en-US" dirty="0" smtClean="0"/>
              <a:t>Is </a:t>
            </a:r>
            <a:r>
              <a:rPr lang="en-US" dirty="0"/>
              <a:t>tailored to writing HTTP services. This </a:t>
            </a:r>
            <a:r>
              <a:rPr lang="en-US" dirty="0" smtClean="0"/>
              <a:t>includes both: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M</a:t>
            </a:r>
            <a:r>
              <a:rPr lang="en-US" dirty="0" smtClean="0"/>
              <a:t>odifying </a:t>
            </a:r>
            <a:r>
              <a:rPr lang="en-US" dirty="0"/>
              <a:t>some ASP.NET MVC concepts to the HTTP service domain </a:t>
            </a:r>
            <a:r>
              <a:rPr lang="en-US" dirty="0" smtClean="0"/>
              <a:t>and,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en-US" dirty="0" smtClean="0"/>
              <a:t>upplying some </a:t>
            </a:r>
            <a:r>
              <a:rPr lang="es-419" dirty="0" smtClean="0"/>
              <a:t>new </a:t>
            </a:r>
            <a:r>
              <a:rPr lang="es-419" dirty="0" err="1" smtClean="0"/>
              <a:t>service-oriented</a:t>
            </a:r>
            <a:r>
              <a:rPr lang="es-419" dirty="0" smtClean="0"/>
              <a:t> </a:t>
            </a:r>
            <a:r>
              <a:rPr lang="es-419" dirty="0" err="1" smtClean="0"/>
              <a:t>features</a:t>
            </a:r>
            <a:r>
              <a:rPr lang="es-419" dirty="0" smtClean="0"/>
              <a:t>.</a:t>
            </a:r>
            <a:endParaRPr lang="es-419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290" y="2263323"/>
            <a:ext cx="3856001" cy="332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9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 smtClean="0"/>
              <a:t>AN OVERVIEW OF ASP.NET </a:t>
            </a:r>
            <a:r>
              <a:rPr lang="en-US" dirty="0"/>
              <a:t>MVC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9248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Enhancements to default project templates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369" y="2384211"/>
            <a:ext cx="6085261" cy="39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04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 smtClean="0"/>
              <a:t>AN OVERVIEW OF ASP.NET </a:t>
            </a:r>
            <a:r>
              <a:rPr lang="en-US" dirty="0"/>
              <a:t>MVC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9248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Enhancements to default project templates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057400"/>
            <a:ext cx="5381249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 smtClean="0"/>
              <a:t>AN OVERVIEW OF ASP.NET </a:t>
            </a:r>
            <a:r>
              <a:rPr lang="en-US" dirty="0"/>
              <a:t>MVC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9248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Enhancements to default project templates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020" y="1981200"/>
            <a:ext cx="2443159" cy="446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38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1. Getting Started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063" indent="-574675">
              <a:buClr>
                <a:srgbClr val="FF3209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1: </a:t>
            </a:r>
            <a:r>
              <a:rPr lang="es-419" dirty="0" err="1" smtClean="0"/>
              <a:t>Understanding</a:t>
            </a:r>
            <a:r>
              <a:rPr lang="es-419" dirty="0" smtClean="0"/>
              <a:t> </a:t>
            </a:r>
            <a:r>
              <a:rPr lang="es-419" dirty="0"/>
              <a:t>ASP.NET MVC</a:t>
            </a:r>
          </a:p>
          <a:p>
            <a:pPr marL="627063" indent="-574675">
              <a:buClr>
                <a:srgbClr val="FF3209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Lesson </a:t>
            </a:r>
            <a:r>
              <a:rPr lang="en-US" b="1" dirty="0" smtClean="0"/>
              <a:t>2: </a:t>
            </a:r>
            <a:r>
              <a:rPr lang="en-US" dirty="0" smtClean="0"/>
              <a:t>An </a:t>
            </a:r>
            <a:r>
              <a:rPr lang="en-US" dirty="0"/>
              <a:t>overview of ASP.NET MVC 4</a:t>
            </a:r>
          </a:p>
          <a:p>
            <a:pPr marL="627063" indent="-574675">
              <a:buClr>
                <a:srgbClr val="FF3209"/>
              </a:buClr>
              <a:buFont typeface="Wingdings" panose="05000000000000000000" pitchFamily="2" charset="2"/>
              <a:buChar char="Ø"/>
            </a:pPr>
            <a:r>
              <a:rPr lang="en-US" b="1" dirty="0" smtClean="0"/>
              <a:t>Lesson </a:t>
            </a:r>
            <a:r>
              <a:rPr lang="en-US" b="1" dirty="0"/>
              <a:t>3</a:t>
            </a:r>
            <a:r>
              <a:rPr lang="en-US" b="1" dirty="0" smtClean="0"/>
              <a:t>: </a:t>
            </a:r>
            <a:r>
              <a:rPr lang="en-US" dirty="0" smtClean="0"/>
              <a:t>How </a:t>
            </a:r>
            <a:r>
              <a:rPr lang="en-US" dirty="0"/>
              <a:t>MVC applications are structured</a:t>
            </a:r>
          </a:p>
        </p:txBody>
      </p:sp>
    </p:spTree>
    <p:extLst>
      <p:ext uri="{BB962C8B-B14F-4D97-AF65-F5344CB8AC3E}">
        <p14:creationId xmlns:p14="http://schemas.microsoft.com/office/powerpoint/2010/main" val="401718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 smtClean="0"/>
              <a:t>AN OVERVIEW OF ASP.NET </a:t>
            </a:r>
            <a:r>
              <a:rPr lang="en-US" dirty="0"/>
              <a:t>MVC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1534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Mobile project template using jQuery Mobile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1981200"/>
            <a:ext cx="2448212" cy="449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98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 smtClean="0"/>
              <a:t>AN OVERVIEW OF ASP.NET </a:t>
            </a:r>
            <a:r>
              <a:rPr lang="en-US" dirty="0"/>
              <a:t>MVC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s-419" b="1" dirty="0" err="1"/>
              <a:t>Display</a:t>
            </a:r>
            <a:r>
              <a:rPr lang="es-419" b="1" dirty="0"/>
              <a:t> </a:t>
            </a:r>
            <a:r>
              <a:rPr lang="es-419" b="1" dirty="0" err="1"/>
              <a:t>Modes</a:t>
            </a:r>
            <a:endParaRPr lang="es-419" b="1" dirty="0"/>
          </a:p>
          <a:p>
            <a:pPr lvl="1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en-US" dirty="0" smtClean="0"/>
              <a:t>Allow </a:t>
            </a:r>
            <a:r>
              <a:rPr lang="en-US" dirty="0"/>
              <a:t>selecting different views based on </a:t>
            </a:r>
            <a:r>
              <a:rPr lang="en-US" dirty="0" smtClean="0"/>
              <a:t>the </a:t>
            </a:r>
            <a:r>
              <a:rPr lang="es-419" dirty="0" smtClean="0"/>
              <a:t>browser </a:t>
            </a:r>
            <a:r>
              <a:rPr lang="es-419" dirty="0" err="1"/>
              <a:t>making</a:t>
            </a:r>
            <a:r>
              <a:rPr lang="es-419" dirty="0"/>
              <a:t> </a:t>
            </a:r>
            <a:r>
              <a:rPr lang="es-419" dirty="0" err="1"/>
              <a:t>the</a:t>
            </a:r>
            <a:r>
              <a:rPr lang="es-419" dirty="0"/>
              <a:t> </a:t>
            </a:r>
            <a:r>
              <a:rPr lang="es-419" dirty="0" err="1" smtClean="0"/>
              <a:t>request</a:t>
            </a:r>
            <a:r>
              <a:rPr lang="en-US" dirty="0" smtClean="0"/>
              <a:t>.</a:t>
            </a:r>
          </a:p>
          <a:p>
            <a:pPr lvl="1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en-US" dirty="0"/>
              <a:t>Y</a:t>
            </a:r>
            <a:r>
              <a:rPr lang="en-US" dirty="0" smtClean="0"/>
              <a:t>ou </a:t>
            </a:r>
            <a:r>
              <a:rPr lang="en-US" dirty="0"/>
              <a:t>can register your own custom device modes</a:t>
            </a:r>
          </a:p>
          <a:p>
            <a:pPr marL="0" indent="0">
              <a:buNone/>
            </a:pPr>
            <a:r>
              <a:rPr lang="es-419" sz="2200" dirty="0" err="1"/>
              <a:t>DisplayModeProvider.Instance.Modes.Insert</a:t>
            </a:r>
            <a:r>
              <a:rPr lang="es-419" sz="2200" dirty="0"/>
              <a:t>(0, new </a:t>
            </a:r>
            <a:r>
              <a:rPr lang="es-419" sz="2200" dirty="0" err="1"/>
              <a:t>DefaultDisplayMode</a:t>
            </a:r>
            <a:r>
              <a:rPr lang="es-419" sz="2200" dirty="0"/>
              <a:t>("</a:t>
            </a:r>
            <a:r>
              <a:rPr lang="es-419" sz="2200" b="1" dirty="0" err="1"/>
              <a:t>WinPhone</a:t>
            </a:r>
            <a:r>
              <a:rPr lang="es-419" sz="2200" dirty="0"/>
              <a:t>")</a:t>
            </a:r>
          </a:p>
          <a:p>
            <a:pPr marL="0" indent="0">
              <a:buNone/>
            </a:pPr>
            <a:r>
              <a:rPr lang="es-419" sz="2200" dirty="0"/>
              <a:t>{</a:t>
            </a:r>
          </a:p>
          <a:p>
            <a:pPr marL="0" indent="0">
              <a:buNone/>
            </a:pPr>
            <a:r>
              <a:rPr lang="en-US" sz="2200" dirty="0" smtClean="0"/>
              <a:t>	</a:t>
            </a:r>
            <a:r>
              <a:rPr lang="es-419" sz="2200" dirty="0" err="1" smtClean="0"/>
              <a:t>ContextCondition</a:t>
            </a:r>
            <a:r>
              <a:rPr lang="es-419" sz="2200" dirty="0" smtClean="0"/>
              <a:t> </a:t>
            </a:r>
            <a:r>
              <a:rPr lang="es-419" sz="2200" dirty="0"/>
              <a:t>= (</a:t>
            </a:r>
            <a:r>
              <a:rPr lang="es-419" sz="2200" dirty="0" err="1"/>
              <a:t>context</a:t>
            </a:r>
            <a:r>
              <a:rPr lang="es-419" sz="2200" dirty="0"/>
              <a:t> =&gt; </a:t>
            </a:r>
            <a:r>
              <a:rPr lang="en-US" sz="2200" dirty="0" smtClean="0"/>
              <a:t>	</a:t>
            </a:r>
            <a:r>
              <a:rPr lang="es-419" sz="2200" dirty="0" err="1" smtClean="0"/>
              <a:t>context.GetOverriddenUserAgent</a:t>
            </a:r>
            <a:r>
              <a:rPr lang="es-419" sz="2200" dirty="0"/>
              <a:t>().</a:t>
            </a:r>
            <a:r>
              <a:rPr lang="es-419" sz="2200" dirty="0" err="1"/>
              <a:t>IndexOf</a:t>
            </a:r>
            <a:endParaRPr lang="es-419" sz="2200" dirty="0"/>
          </a:p>
          <a:p>
            <a:pPr marL="0" indent="0">
              <a:buNone/>
            </a:pPr>
            <a:r>
              <a:rPr lang="en-US" sz="2200" dirty="0" smtClean="0"/>
              <a:t>	("</a:t>
            </a:r>
            <a:r>
              <a:rPr lang="en-US" sz="2200" dirty="0"/>
              <a:t>Windows Phone OS", </a:t>
            </a:r>
            <a:r>
              <a:rPr lang="en-US" sz="2200" dirty="0" smtClean="0"/>
              <a:t>	</a:t>
            </a:r>
            <a:r>
              <a:rPr lang="en-US" sz="2200" dirty="0" err="1" smtClean="0"/>
              <a:t>StringComparison.OrdinalIgnoreCase</a:t>
            </a:r>
            <a:r>
              <a:rPr lang="en-US" sz="2200" dirty="0"/>
              <a:t>) &gt;= 0)</a:t>
            </a:r>
          </a:p>
          <a:p>
            <a:pPr marL="0" indent="0">
              <a:buNone/>
            </a:pPr>
            <a:r>
              <a:rPr lang="es-419" sz="2200" dirty="0"/>
              <a:t>});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36422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2: </a:t>
            </a:r>
            <a:r>
              <a:rPr lang="en-US" dirty="0" smtClean="0"/>
              <a:t>AN OVERVIEW OF ASP.NET </a:t>
            </a:r>
            <a:r>
              <a:rPr lang="en-US" dirty="0"/>
              <a:t>MVC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153400" cy="4495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/>
              <a:t>Task support for Asynchronous Controllers</a:t>
            </a:r>
          </a:p>
          <a:p>
            <a:r>
              <a:rPr lang="en-US" dirty="0" smtClean="0"/>
              <a:t>Reduces </a:t>
            </a:r>
            <a:r>
              <a:rPr lang="en-US" dirty="0"/>
              <a:t>requests to your site by combining several individual script references </a:t>
            </a:r>
            <a:r>
              <a:rPr lang="en-US" dirty="0" smtClean="0"/>
              <a:t>into a </a:t>
            </a:r>
            <a:r>
              <a:rPr lang="en-US" dirty="0"/>
              <a:t>single request. </a:t>
            </a:r>
            <a:endParaRPr lang="en-US" dirty="0" smtClean="0"/>
          </a:p>
          <a:p>
            <a:r>
              <a:rPr lang="en-US" dirty="0" smtClean="0"/>
              <a:t>“minifies</a:t>
            </a:r>
            <a:r>
              <a:rPr lang="en-US" dirty="0"/>
              <a:t>” the requests through a number of </a:t>
            </a:r>
            <a:r>
              <a:rPr lang="en-US" dirty="0" smtClean="0"/>
              <a:t>techniques:</a:t>
            </a:r>
          </a:p>
          <a:p>
            <a:pPr lvl="1"/>
            <a:r>
              <a:rPr lang="en-US" dirty="0" smtClean="0"/>
              <a:t>shortening variable </a:t>
            </a:r>
            <a:r>
              <a:rPr lang="en-US" dirty="0"/>
              <a:t>names </a:t>
            </a:r>
            <a:r>
              <a:rPr lang="en-US" dirty="0" smtClean="0"/>
              <a:t>and, </a:t>
            </a:r>
          </a:p>
          <a:p>
            <a:pPr lvl="1"/>
            <a:r>
              <a:rPr lang="en-US" dirty="0" smtClean="0"/>
              <a:t>removing </a:t>
            </a:r>
            <a:r>
              <a:rPr lang="en-US" dirty="0"/>
              <a:t>whitespace and comments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7588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r>
              <a:rPr lang="en-US" dirty="0"/>
              <a:t>Lesson </a:t>
            </a:r>
            <a:r>
              <a:rPr lang="es-419" dirty="0" smtClean="0"/>
              <a:t>2</a:t>
            </a:r>
            <a:r>
              <a:rPr lang="en-US" dirty="0" smtClean="0"/>
              <a:t>: </a:t>
            </a:r>
            <a:r>
              <a:rPr lang="en-US" dirty="0"/>
              <a:t>HOW MVC APPLICATIONS ARE STRUCTURED</a:t>
            </a:r>
            <a:endParaRPr lang="es-419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215338"/>
            <a:ext cx="4800600" cy="297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4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3: </a:t>
            </a:r>
            <a:r>
              <a:rPr lang="en-US" dirty="0" smtClean="0"/>
              <a:t>HOW MVC APPLICATIONS ARE STRUCTURED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" y="2982129"/>
            <a:ext cx="3784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2400" dirty="0">
                <a:latin typeface="Sabon-Roman"/>
              </a:rPr>
              <a:t>ASP.NET MVC </a:t>
            </a:r>
            <a:r>
              <a:rPr lang="es-419" sz="2400" dirty="0" err="1">
                <a:latin typeface="Sabon-Roman"/>
              </a:rPr>
              <a:t>application</a:t>
            </a:r>
            <a:endParaRPr lang="es-419" sz="2400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77500" t="16222" b="44666"/>
          <a:stretch/>
        </p:blipFill>
        <p:spPr>
          <a:xfrm>
            <a:off x="4061123" y="1981200"/>
            <a:ext cx="4153873" cy="406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54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3: </a:t>
            </a:r>
            <a:r>
              <a:rPr lang="en-US" dirty="0" smtClean="0"/>
              <a:t>HOW MVC APPLICATIONS ARE STRUCTURED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6388" y="2146382"/>
            <a:ext cx="8229600" cy="446452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05097" y="1524000"/>
            <a:ext cx="7924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Sabon-Roman"/>
              </a:rPr>
              <a:t>ASP.NET MVC projects created </a:t>
            </a:r>
            <a:r>
              <a:rPr lang="en-US" dirty="0" smtClean="0">
                <a:latin typeface="Sabon-Roman"/>
              </a:rPr>
              <a:t>with the </a:t>
            </a:r>
            <a:r>
              <a:rPr lang="en-US" dirty="0">
                <a:latin typeface="Sabon-Roman"/>
              </a:rPr>
              <a:t>Internet application template have eight top-level directories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643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3: </a:t>
            </a:r>
            <a:r>
              <a:rPr lang="en-US" dirty="0" smtClean="0"/>
              <a:t>HOW MVC APPLICATIONS ARE STRUCTURED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The /Controllers directory, you’ll </a:t>
            </a:r>
            <a:r>
              <a:rPr lang="en-US" dirty="0" smtClean="0"/>
              <a:t>find </a:t>
            </a:r>
            <a:r>
              <a:rPr lang="en-US" dirty="0"/>
              <a:t>that Visual Studio added two Controller classes</a:t>
            </a:r>
            <a:endParaRPr lang="es-419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78000" t="17111" b="24222"/>
          <a:stretch/>
        </p:blipFill>
        <p:spPr>
          <a:xfrm>
            <a:off x="4724400" y="1417638"/>
            <a:ext cx="3299345" cy="494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3: </a:t>
            </a:r>
            <a:r>
              <a:rPr lang="en-US" dirty="0" smtClean="0"/>
              <a:t>HOW MVC APPLICATIONS ARE STRUCTURED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The /Views directory, you’ll </a:t>
            </a:r>
            <a:r>
              <a:rPr lang="en-US" dirty="0" smtClean="0"/>
              <a:t>find </a:t>
            </a:r>
            <a:r>
              <a:rPr lang="en-US" dirty="0"/>
              <a:t>that three </a:t>
            </a:r>
            <a:r>
              <a:rPr lang="en-US" dirty="0" smtClean="0"/>
              <a:t>subdirectories— </a:t>
            </a:r>
            <a:r>
              <a:rPr lang="en-US" dirty="0"/>
              <a:t>/Account, /Home, </a:t>
            </a:r>
            <a:r>
              <a:rPr lang="en-US" dirty="0" smtClean="0"/>
              <a:t>and /Shared </a:t>
            </a:r>
            <a:r>
              <a:rPr lang="en-US" dirty="0"/>
              <a:t>— as well as several template </a:t>
            </a:r>
            <a:r>
              <a:rPr lang="en-US" dirty="0" smtClean="0"/>
              <a:t>files </a:t>
            </a:r>
            <a:r>
              <a:rPr lang="en-US" dirty="0"/>
              <a:t>within them, were also added to the project </a:t>
            </a:r>
            <a:r>
              <a:rPr lang="en-US" dirty="0" smtClean="0"/>
              <a:t>by </a:t>
            </a:r>
            <a:r>
              <a:rPr lang="es-419" dirty="0" smtClean="0"/>
              <a:t>default</a:t>
            </a:r>
            <a:r>
              <a:rPr lang="en-US" dirty="0" smtClean="0"/>
              <a:t>.</a:t>
            </a:r>
            <a:endParaRPr lang="es-419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78000" t="17112" b="23333"/>
          <a:stretch/>
        </p:blipFill>
        <p:spPr>
          <a:xfrm>
            <a:off x="4800600" y="1426153"/>
            <a:ext cx="3200902" cy="4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3: </a:t>
            </a:r>
            <a:r>
              <a:rPr lang="en-US" dirty="0" smtClean="0"/>
              <a:t>HOW MVC APPLICATIONS ARE STRUCTURED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The /Content and /Scripts directories, you’ll </a:t>
            </a:r>
            <a:r>
              <a:rPr lang="en-US" dirty="0" smtClean="0"/>
              <a:t>find </a:t>
            </a:r>
            <a:r>
              <a:rPr lang="en-US" dirty="0"/>
              <a:t>a Site.css fi le that is used to style </a:t>
            </a:r>
            <a:r>
              <a:rPr lang="en-US" dirty="0" smtClean="0"/>
              <a:t>all HTML </a:t>
            </a:r>
            <a:r>
              <a:rPr lang="en-US" dirty="0"/>
              <a:t>on the site, as well as JavaScript libraries that can enable jQuery support within </a:t>
            </a:r>
            <a:r>
              <a:rPr lang="en-US" dirty="0" smtClean="0"/>
              <a:t>the </a:t>
            </a:r>
            <a:r>
              <a:rPr lang="es-419" dirty="0" err="1" smtClean="0"/>
              <a:t>application</a:t>
            </a:r>
            <a:r>
              <a:rPr lang="en-US" dirty="0"/>
              <a:t>.</a:t>
            </a:r>
            <a:endParaRPr lang="es-419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78000" t="17111" b="23333"/>
          <a:stretch/>
        </p:blipFill>
        <p:spPr>
          <a:xfrm>
            <a:off x="4876800" y="1417638"/>
            <a:ext cx="33528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34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3: </a:t>
            </a:r>
            <a:r>
              <a:rPr lang="en-US" dirty="0" smtClean="0"/>
              <a:t>HOW MVC APPLICATIONS ARE STRUCTURED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419" b="1" dirty="0"/>
              <a:t>ASP.NET MVC and </a:t>
            </a:r>
            <a:r>
              <a:rPr lang="es-419" b="1" dirty="0" err="1" smtClean="0"/>
              <a:t>Conventions</a:t>
            </a:r>
            <a:endParaRPr lang="en-US" b="1" dirty="0" smtClean="0"/>
          </a:p>
          <a:p>
            <a:pPr marL="404813" indent="-404813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Each </a:t>
            </a:r>
            <a:r>
              <a:rPr lang="en-US" dirty="0"/>
              <a:t>controller’s class name ends with </a:t>
            </a:r>
            <a:r>
              <a:rPr lang="en-US" i="1" dirty="0" smtClean="0"/>
              <a:t>Controller</a:t>
            </a:r>
            <a:r>
              <a:rPr lang="en-US" dirty="0" smtClean="0"/>
              <a:t>:</a:t>
            </a:r>
          </a:p>
          <a:p>
            <a:pPr marL="804863" lvl="1" indent="-404813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err="1" smtClean="0"/>
              <a:t>ProductController</a:t>
            </a:r>
            <a:r>
              <a:rPr lang="en-US" dirty="0"/>
              <a:t>, </a:t>
            </a:r>
          </a:p>
          <a:p>
            <a:pPr marL="804863" lvl="1" indent="-404813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err="1" smtClean="0"/>
              <a:t>HomeController</a:t>
            </a:r>
            <a:r>
              <a:rPr lang="en-US" dirty="0" smtClean="0"/>
              <a:t>, and </a:t>
            </a:r>
            <a:r>
              <a:rPr lang="en-US" dirty="0"/>
              <a:t>so on, </a:t>
            </a:r>
            <a:endParaRPr lang="en-US" dirty="0" smtClean="0"/>
          </a:p>
          <a:p>
            <a:pPr marL="400050" lvl="1" indent="0" algn="just">
              <a:buClr>
                <a:srgbClr val="FF0000"/>
              </a:buClr>
              <a:buNone/>
            </a:pPr>
            <a:endParaRPr lang="en-US" dirty="0" smtClean="0"/>
          </a:p>
          <a:p>
            <a:pPr marL="404813" indent="-404813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and </a:t>
            </a:r>
            <a:r>
              <a:rPr lang="en-US" dirty="0"/>
              <a:t>lives in the Controllers directory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895600"/>
            <a:ext cx="2791954" cy="177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7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r>
              <a:rPr lang="en-US" dirty="0"/>
              <a:t>Lesson 1: </a:t>
            </a:r>
            <a:r>
              <a:rPr lang="es-419" dirty="0" err="1"/>
              <a:t>Understanding</a:t>
            </a:r>
            <a:r>
              <a:rPr lang="es-419" dirty="0"/>
              <a:t> ASP.NET MVC</a:t>
            </a:r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388">
              <a:buClr>
                <a:srgbClr val="FF3209"/>
              </a:buClr>
            </a:pPr>
            <a:endParaRPr lang="es-419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34"/>
          <a:stretch/>
        </p:blipFill>
        <p:spPr>
          <a:xfrm>
            <a:off x="3810000" y="762000"/>
            <a:ext cx="3810000" cy="32715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91200" y="2906713"/>
            <a:ext cx="1600200" cy="369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1162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b="1" dirty="0"/>
              <a:t>Lesson 3: </a:t>
            </a:r>
            <a:r>
              <a:rPr lang="en-US" dirty="0" smtClean="0"/>
              <a:t>HOW MVC APPLICATIONS ARE STRUCTURED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1"/>
            <a:ext cx="4876800" cy="4495800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There </a:t>
            </a:r>
            <a:r>
              <a:rPr lang="en-US" dirty="0"/>
              <a:t>is a single Views directory for all the views of your application</a:t>
            </a:r>
            <a:r>
              <a:rPr lang="en-US" dirty="0" smtClean="0"/>
              <a:t>.</a:t>
            </a:r>
          </a:p>
          <a:p>
            <a:pPr marL="0" indent="0" algn="just">
              <a:buClr>
                <a:srgbClr val="FF0000"/>
              </a:buClr>
              <a:buNone/>
            </a:pPr>
            <a:endParaRPr lang="en-US" dirty="0"/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Views </a:t>
            </a:r>
            <a:r>
              <a:rPr lang="en-US" dirty="0"/>
              <a:t>main directory and are </a:t>
            </a:r>
            <a:r>
              <a:rPr lang="en-US" dirty="0" smtClean="0"/>
              <a:t>named according </a:t>
            </a:r>
            <a:r>
              <a:rPr lang="en-US" dirty="0"/>
              <a:t>to the controller </a:t>
            </a:r>
            <a:r>
              <a:rPr lang="en-US" dirty="0" smtClean="0"/>
              <a:t>name</a:t>
            </a:r>
            <a:endParaRPr lang="es-419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77000" t="17111" b="41111"/>
          <a:stretch/>
        </p:blipFill>
        <p:spPr>
          <a:xfrm>
            <a:off x="5486400" y="2057401"/>
            <a:ext cx="35052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6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 smtClean="0"/>
              <a:t>Lesson 1: </a:t>
            </a:r>
            <a:r>
              <a:rPr lang="es-419" dirty="0" smtClean="0"/>
              <a:t>UNDERSTANDING </a:t>
            </a:r>
            <a:r>
              <a:rPr lang="es-419" dirty="0"/>
              <a:t>ASP.NET MVC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ASP.NET has always supported two layers of abstraction, though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574675" indent="-5746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System.Web.UI</a:t>
            </a:r>
            <a:r>
              <a:rPr lang="en-US" b="1" dirty="0"/>
              <a:t>: </a:t>
            </a:r>
            <a:r>
              <a:rPr lang="en-US" dirty="0"/>
              <a:t>The Web Forms layer, comprising server controls, </a:t>
            </a:r>
            <a:r>
              <a:rPr lang="en-US" dirty="0" err="1"/>
              <a:t>ViewState</a:t>
            </a:r>
            <a:r>
              <a:rPr lang="en-US" dirty="0"/>
              <a:t>, and so </a:t>
            </a:r>
            <a:r>
              <a:rPr lang="en-US" dirty="0" smtClean="0"/>
              <a:t>on.</a:t>
            </a: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114800"/>
            <a:ext cx="3239324" cy="2304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1: </a:t>
            </a:r>
            <a:r>
              <a:rPr lang="es-419" dirty="0" smtClean="0"/>
              <a:t>UNDERSTANDING ASP.NET </a:t>
            </a:r>
            <a:r>
              <a:rPr lang="es-419" dirty="0"/>
              <a:t>MVC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85800" y="1417638"/>
            <a:ext cx="8229600" cy="4495800"/>
          </a:xfrm>
        </p:spPr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dirty="0"/>
              <a:t>a</a:t>
            </a:r>
            <a:r>
              <a:rPr lang="en-US" dirty="0" smtClean="0"/>
              <a:t>nd,</a:t>
            </a:r>
          </a:p>
          <a:p>
            <a:pPr marL="574675" indent="-5746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b="1" dirty="0" err="1" smtClean="0"/>
              <a:t>System.Web</a:t>
            </a:r>
            <a:r>
              <a:rPr lang="en-US" b="1" dirty="0"/>
              <a:t>: </a:t>
            </a:r>
            <a:r>
              <a:rPr lang="en-US" dirty="0"/>
              <a:t>The plumbing, which supplies the basic web stack, including modules, handlers, the HTTP stack, and so on.</a:t>
            </a:r>
            <a:endParaRPr lang="es-419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5"/>
          <a:stretch/>
        </p:blipFill>
        <p:spPr>
          <a:xfrm>
            <a:off x="2209800" y="3581401"/>
            <a:ext cx="46577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76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2388">
              <a:buClr>
                <a:srgbClr val="FF3209"/>
              </a:buClr>
            </a:pPr>
            <a:r>
              <a:rPr lang="en-US" dirty="0"/>
              <a:t>Lesson 1: </a:t>
            </a:r>
            <a:r>
              <a:rPr lang="es-419" dirty="0" smtClean="0"/>
              <a:t>UNDERSTANDING </a:t>
            </a:r>
            <a:r>
              <a:rPr lang="es-419" dirty="0"/>
              <a:t>ASP.NET MVC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85800" y="1417638"/>
            <a:ext cx="8229600" cy="4495800"/>
          </a:xfrm>
        </p:spPr>
        <p:txBody>
          <a:bodyPr>
            <a:normAutofit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b="1" dirty="0" smtClean="0"/>
              <a:t>Disadvantages:</a:t>
            </a:r>
          </a:p>
          <a:p>
            <a:pPr marL="574675" indent="-5746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Dealing </a:t>
            </a:r>
            <a:r>
              <a:rPr lang="en-US" dirty="0"/>
              <a:t>with </a:t>
            </a:r>
            <a:r>
              <a:rPr lang="en-US" dirty="0" smtClean="0"/>
              <a:t>the complications </a:t>
            </a:r>
            <a:r>
              <a:rPr lang="en-US" dirty="0"/>
              <a:t>behind the </a:t>
            </a:r>
            <a:r>
              <a:rPr lang="en-US" dirty="0" smtClean="0"/>
              <a:t>scenes, </a:t>
            </a:r>
          </a:p>
          <a:p>
            <a:pPr marL="574675" indent="-5746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dirty="0" smtClean="0"/>
              <a:t>an </a:t>
            </a:r>
            <a:r>
              <a:rPr lang="en-US" dirty="0"/>
              <a:t>often confusing page life cycle, less than optimal HTML </a:t>
            </a:r>
            <a:r>
              <a:rPr lang="en-US" dirty="0" smtClean="0"/>
              <a:t>that was </a:t>
            </a:r>
            <a:r>
              <a:rPr lang="en-US" dirty="0"/>
              <a:t>difficult to customize, and so </a:t>
            </a:r>
            <a:r>
              <a:rPr lang="en-US" dirty="0" smtClean="0"/>
              <a:t>on.</a:t>
            </a:r>
            <a:endParaRPr lang="en-US" dirty="0"/>
          </a:p>
          <a:p>
            <a:pPr marL="457200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0" indent="0">
              <a:buClr>
                <a:srgbClr val="FF0000"/>
              </a:buClr>
              <a:buNone/>
            </a:pPr>
            <a:endParaRPr lang="es-419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9344">
            <a:off x="4487179" y="4208991"/>
            <a:ext cx="4267200" cy="177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57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</a:t>
            </a:r>
            <a:r>
              <a:rPr lang="es-419" dirty="0" smtClean="0"/>
              <a:t>UNDERSTANDING </a:t>
            </a:r>
            <a:r>
              <a:rPr lang="es-419" dirty="0"/>
              <a:t>ASP.NET MVC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419" b="1" dirty="0"/>
              <a:t>ASP.NET MVC </a:t>
            </a:r>
            <a:r>
              <a:rPr lang="es-419" dirty="0" err="1"/>
              <a:t>was</a:t>
            </a:r>
            <a:r>
              <a:rPr lang="es-419" dirty="0"/>
              <a:t> </a:t>
            </a:r>
            <a:r>
              <a:rPr lang="es-419" dirty="0" err="1" smtClean="0"/>
              <a:t>announced</a:t>
            </a:r>
            <a:r>
              <a:rPr lang="en-US" dirty="0" smtClean="0"/>
              <a:t> in </a:t>
            </a:r>
            <a:r>
              <a:rPr lang="en-US" dirty="0"/>
              <a:t>2007, the </a:t>
            </a:r>
            <a:r>
              <a:rPr lang="es-419" dirty="0" err="1" smtClean="0"/>
              <a:t>Model</a:t>
            </a:r>
            <a:r>
              <a:rPr lang="es-419" dirty="0" smtClean="0"/>
              <a:t>-View-</a:t>
            </a:r>
            <a:r>
              <a:rPr lang="es-419" dirty="0" err="1" smtClean="0"/>
              <a:t>Controller</a:t>
            </a:r>
            <a:r>
              <a:rPr lang="en-US" dirty="0" smtClean="0"/>
              <a:t>, MVC </a:t>
            </a:r>
            <a:r>
              <a:rPr lang="en-US" dirty="0"/>
              <a:t>pattern was becoming one of the most popular ways of building web frameworks.</a:t>
            </a:r>
            <a:endParaRPr lang="es-419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429000"/>
            <a:ext cx="31146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7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</a:t>
            </a:r>
            <a:r>
              <a:rPr lang="es-419" dirty="0" smtClean="0"/>
              <a:t>UNDERSTANDING </a:t>
            </a:r>
            <a:r>
              <a:rPr lang="es-419" dirty="0"/>
              <a:t>ASP.NET MVC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MVC PATTERN</a:t>
            </a:r>
            <a:endParaRPr lang="es-419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 b="17778"/>
          <a:stretch/>
        </p:blipFill>
        <p:spPr>
          <a:xfrm>
            <a:off x="1447800" y="2362200"/>
            <a:ext cx="6341806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08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 1: </a:t>
            </a:r>
            <a:r>
              <a:rPr lang="es-419" dirty="0" smtClean="0"/>
              <a:t>UNDERSTANDING </a:t>
            </a:r>
            <a:r>
              <a:rPr lang="es-419" dirty="0"/>
              <a:t>ASP.NET MVC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THE ROAD TO MVC 4</a:t>
            </a:r>
            <a:endParaRPr lang="es-419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228453"/>
            <a:ext cx="6248400" cy="405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0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8308</TotalTime>
  <Words>1452</Words>
  <Application>Microsoft Office PowerPoint</Application>
  <PresentationFormat>On-screen Show (4:3)</PresentationFormat>
  <Paragraphs>185</Paragraphs>
  <Slides>30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 Unicode MS</vt:lpstr>
      <vt:lpstr>Arial</vt:lpstr>
      <vt:lpstr>Calibri</vt:lpstr>
      <vt:lpstr>Courier New</vt:lpstr>
      <vt:lpstr>Sabon-Roman</vt:lpstr>
      <vt:lpstr>Wingdings</vt:lpstr>
      <vt:lpstr>Office Theme</vt:lpstr>
      <vt:lpstr>ASP.NET 70-486</vt:lpstr>
      <vt:lpstr>CHAPTER 1. Getting Started</vt:lpstr>
      <vt:lpstr>Lesson 1: Understanding ASP.NET MVC</vt:lpstr>
      <vt:lpstr>Lesson 1: UNDERSTANDING ASP.NET MVC</vt:lpstr>
      <vt:lpstr>Lesson 1: UNDERSTANDING ASP.NET MVC</vt:lpstr>
      <vt:lpstr>Lesson 1: UNDERSTANDING ASP.NET MVC</vt:lpstr>
      <vt:lpstr>Lesson 1: UNDERSTANDING ASP.NET MVC</vt:lpstr>
      <vt:lpstr>Lesson 1: UNDERSTANDING ASP.NET MVC</vt:lpstr>
      <vt:lpstr>Lesson 1: UNDERSTANDING ASP.NET MVC</vt:lpstr>
      <vt:lpstr>Lesson 1: UNDERSTANDING ASP.NET MVC</vt:lpstr>
      <vt:lpstr>Lesson 1: UNDERSTANDING ASP.NET MVC</vt:lpstr>
      <vt:lpstr>Lesson 1: UNDERSTANDING ASP.NET MVC</vt:lpstr>
      <vt:lpstr>Lesson 2: AN OVERVIEW OF ASP.NET MVC 4</vt:lpstr>
      <vt:lpstr>Lesson 2: AN OVERVIEW OF ASP.NET MVC 4</vt:lpstr>
      <vt:lpstr>Lesson 2: AN OVERVIEW OF ASP.NET MVC 4</vt:lpstr>
      <vt:lpstr>Lesson 2: AN OVERVIEW OF ASP.NET MVC 4</vt:lpstr>
      <vt:lpstr>Lesson 2: AN OVERVIEW OF ASP.NET MVC 4</vt:lpstr>
      <vt:lpstr>Lesson 2: AN OVERVIEW OF ASP.NET MVC 4</vt:lpstr>
      <vt:lpstr>Lesson 2: AN OVERVIEW OF ASP.NET MVC 4</vt:lpstr>
      <vt:lpstr>Lesson 2: AN OVERVIEW OF ASP.NET MVC 4</vt:lpstr>
      <vt:lpstr>Lesson 2: AN OVERVIEW OF ASP.NET MVC 4</vt:lpstr>
      <vt:lpstr>Lesson 2: AN OVERVIEW OF ASP.NET MVC 4</vt:lpstr>
      <vt:lpstr>Lesson 2: HOW MVC APPLICATIONS ARE STRUCTURED</vt:lpstr>
      <vt:lpstr>Lesson 3: HOW MVC APPLICATIONS ARE STRUCTURED</vt:lpstr>
      <vt:lpstr>Lesson 3: HOW MVC APPLICATIONS ARE STRUCTURED</vt:lpstr>
      <vt:lpstr>Lesson 3: HOW MVC APPLICATIONS ARE STRUCTURED</vt:lpstr>
      <vt:lpstr>Lesson 3: HOW MVC APPLICATIONS ARE STRUCTURED</vt:lpstr>
      <vt:lpstr>Lesson 3: HOW MVC APPLICATIONS ARE STRUCTURED</vt:lpstr>
      <vt:lpstr>Lesson 3: HOW MVC APPLICATIONS ARE STRUCTURED</vt:lpstr>
      <vt:lpstr>Lesson 3: HOW MVC APPLICATIONS ARE STRUCTURED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286</cp:revision>
  <dcterms:created xsi:type="dcterms:W3CDTF">2010-12-23T19:30:12Z</dcterms:created>
  <dcterms:modified xsi:type="dcterms:W3CDTF">2015-04-08T19:29:21Z</dcterms:modified>
</cp:coreProperties>
</file>