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 id="2147483779" r:id="rId5"/>
  </p:sldMasterIdLst>
  <p:notesMasterIdLst>
    <p:notesMasterId r:id="rId25"/>
  </p:notesMasterIdLst>
  <p:handoutMasterIdLst>
    <p:handoutMasterId r:id="rId26"/>
  </p:handoutMasterIdLst>
  <p:sldIdLst>
    <p:sldId id="296" r:id="rId6"/>
    <p:sldId id="293" r:id="rId7"/>
    <p:sldId id="257" r:id="rId8"/>
    <p:sldId id="311" r:id="rId9"/>
    <p:sldId id="302" r:id="rId10"/>
    <p:sldId id="315" r:id="rId11"/>
    <p:sldId id="318" r:id="rId12"/>
    <p:sldId id="305" r:id="rId13"/>
    <p:sldId id="313" r:id="rId14"/>
    <p:sldId id="306" r:id="rId15"/>
    <p:sldId id="307" r:id="rId16"/>
    <p:sldId id="317" r:id="rId17"/>
    <p:sldId id="308" r:id="rId18"/>
    <p:sldId id="309" r:id="rId19"/>
    <p:sldId id="310" r:id="rId20"/>
    <p:sldId id="319" r:id="rId21"/>
    <p:sldId id="320" r:id="rId22"/>
    <p:sldId id="314" r:id="rId23"/>
    <p:sldId id="292" r:id="rId24"/>
  </p:sldIdLst>
  <p:sldSz cx="12188825" cy="6858000"/>
  <p:notesSz cx="6858000" cy="9296400"/>
  <p:custDataLst>
    <p:tags r:id="rId27"/>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A04AD43-4096-4684-AD44-842B2DA34F54}">
          <p14:sldIdLst>
            <p14:sldId id="296"/>
            <p14:sldId id="293"/>
            <p14:sldId id="257"/>
            <p14:sldId id="311"/>
            <p14:sldId id="302"/>
            <p14:sldId id="315"/>
            <p14:sldId id="318"/>
            <p14:sldId id="305"/>
            <p14:sldId id="313"/>
            <p14:sldId id="306"/>
            <p14:sldId id="307"/>
            <p14:sldId id="317"/>
            <p14:sldId id="308"/>
            <p14:sldId id="309"/>
            <p14:sldId id="310"/>
            <p14:sldId id="319"/>
            <p14:sldId id="320"/>
            <p14:sldId id="314"/>
            <p14:sldId id="292"/>
          </p14:sldIdLst>
        </p14:section>
        <p14:section name="Appendix" id="{35B9704C-0886-4D18-A219-839351B9C2CD}">
          <p14:sldIdLst/>
        </p14:section>
      </p14:sectionLst>
    </p:ex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47" autoAdjust="0"/>
    <p:restoredTop sz="73609" autoAdjust="0"/>
  </p:normalViewPr>
  <p:slideViewPr>
    <p:cSldViewPr snapToGrid="0">
      <p:cViewPr varScale="1">
        <p:scale>
          <a:sx n="63" d="100"/>
          <a:sy n="63" d="100"/>
        </p:scale>
        <p:origin x="84" y="558"/>
      </p:cViewPr>
      <p:guideLst>
        <p:guide orient="horz" pos="895"/>
        <p:guide orient="horz" pos="719"/>
        <p:guide orient="horz" pos="4166"/>
        <p:guide orient="horz" pos="3937"/>
        <p:guide orient="horz" pos="1068"/>
        <p:guide pos="326"/>
        <p:guide pos="7355"/>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gs" Target="tags/tag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5D6EFC-2080-4B5F-82EC-D59F39DFAD85}" type="doc">
      <dgm:prSet loTypeId="urn:microsoft.com/office/officeart/2005/8/layout/matrix3" loCatId="matrix" qsTypeId="urn:microsoft.com/office/officeart/2005/8/quickstyle/simple1" qsCatId="simple" csTypeId="urn:microsoft.com/office/officeart/2005/8/colors/colorful5" csCatId="colorful" phldr="1"/>
      <dgm:spPr/>
      <dgm:t>
        <a:bodyPr/>
        <a:lstStyle/>
        <a:p>
          <a:endParaRPr lang="en-US"/>
        </a:p>
      </dgm:t>
    </dgm:pt>
    <dgm:pt modelId="{469929CC-38E3-4676-BB4F-261B0AAB93D0}">
      <dgm:prSet/>
      <dgm:spPr/>
      <dgm:t>
        <a:bodyPr/>
        <a:lstStyle/>
        <a:p>
          <a:pPr rtl="0"/>
          <a:r>
            <a:rPr lang="en-US" baseline="0" smtClean="0"/>
            <a:t>Identity</a:t>
          </a:r>
          <a:endParaRPr lang="en-US"/>
        </a:p>
      </dgm:t>
    </dgm:pt>
    <dgm:pt modelId="{E14EBFDF-AEB8-4C49-9B58-8E3574AC76A4}" type="parTrans" cxnId="{9B3C2B32-6686-4B8B-8D66-E0F6F0B8E63B}">
      <dgm:prSet/>
      <dgm:spPr/>
      <dgm:t>
        <a:bodyPr/>
        <a:lstStyle/>
        <a:p>
          <a:endParaRPr lang="en-US"/>
        </a:p>
      </dgm:t>
    </dgm:pt>
    <dgm:pt modelId="{5A133684-96FD-4B41-9351-54744F107C0D}" type="sibTrans" cxnId="{9B3C2B32-6686-4B8B-8D66-E0F6F0B8E63B}">
      <dgm:prSet/>
      <dgm:spPr/>
      <dgm:t>
        <a:bodyPr/>
        <a:lstStyle/>
        <a:p>
          <a:endParaRPr lang="en-US"/>
        </a:p>
      </dgm:t>
    </dgm:pt>
    <dgm:pt modelId="{79C8E4E5-488F-4CC7-94A0-669FC4D4380E}">
      <dgm:prSet/>
      <dgm:spPr/>
      <dgm:t>
        <a:bodyPr/>
        <a:lstStyle/>
        <a:p>
          <a:pPr rtl="0"/>
          <a:r>
            <a:rPr lang="en-US" baseline="0" smtClean="0"/>
            <a:t>Social Graph</a:t>
          </a:r>
          <a:endParaRPr lang="en-US"/>
        </a:p>
      </dgm:t>
    </dgm:pt>
    <dgm:pt modelId="{4802D0E9-BB72-4764-9774-F311995F6F73}" type="parTrans" cxnId="{1BE9745A-141C-40A1-8C8E-8B5BDFC7E5C5}">
      <dgm:prSet/>
      <dgm:spPr/>
      <dgm:t>
        <a:bodyPr/>
        <a:lstStyle/>
        <a:p>
          <a:endParaRPr lang="en-US"/>
        </a:p>
      </dgm:t>
    </dgm:pt>
    <dgm:pt modelId="{5BF1F966-0DB0-4A0E-A0A6-AED6EA617CCD}" type="sibTrans" cxnId="{1BE9745A-141C-40A1-8C8E-8B5BDFC7E5C5}">
      <dgm:prSet/>
      <dgm:spPr/>
      <dgm:t>
        <a:bodyPr/>
        <a:lstStyle/>
        <a:p>
          <a:endParaRPr lang="en-US"/>
        </a:p>
      </dgm:t>
    </dgm:pt>
    <dgm:pt modelId="{7C650494-BC5A-4EB5-BB9C-6DF7790F108B}">
      <dgm:prSet/>
      <dgm:spPr/>
      <dgm:t>
        <a:bodyPr/>
        <a:lstStyle/>
        <a:p>
          <a:pPr rtl="0"/>
          <a:r>
            <a:rPr lang="en-US" baseline="0" smtClean="0"/>
            <a:t>Application Integration</a:t>
          </a:r>
          <a:endParaRPr lang="en-US"/>
        </a:p>
      </dgm:t>
    </dgm:pt>
    <dgm:pt modelId="{46066A0D-BE6B-411F-A156-ABB6FF54CA48}" type="parTrans" cxnId="{50E2FC99-1540-4578-AA44-8CAE2F619A5A}">
      <dgm:prSet/>
      <dgm:spPr/>
      <dgm:t>
        <a:bodyPr/>
        <a:lstStyle/>
        <a:p>
          <a:endParaRPr lang="en-US"/>
        </a:p>
      </dgm:t>
    </dgm:pt>
    <dgm:pt modelId="{ECBC18FC-5130-4BB3-8C74-5EB940A05165}" type="sibTrans" cxnId="{50E2FC99-1540-4578-AA44-8CAE2F619A5A}">
      <dgm:prSet/>
      <dgm:spPr/>
      <dgm:t>
        <a:bodyPr/>
        <a:lstStyle/>
        <a:p>
          <a:endParaRPr lang="en-US"/>
        </a:p>
      </dgm:t>
    </dgm:pt>
    <dgm:pt modelId="{27628474-1424-4000-B6DA-24B6E7897A71}">
      <dgm:prSet/>
      <dgm:spPr/>
      <dgm:t>
        <a:bodyPr/>
        <a:lstStyle/>
        <a:p>
          <a:r>
            <a:rPr lang="en-US" dirty="0" smtClean="0"/>
            <a:t>Real-Time Updates</a:t>
          </a:r>
          <a:endParaRPr lang="en-US" dirty="0"/>
        </a:p>
      </dgm:t>
    </dgm:pt>
    <dgm:pt modelId="{6CE23749-D86A-458F-BCB2-40653DB4B839}" type="parTrans" cxnId="{97C73689-568A-449A-8394-772C13491A16}">
      <dgm:prSet/>
      <dgm:spPr/>
      <dgm:t>
        <a:bodyPr/>
        <a:lstStyle/>
        <a:p>
          <a:endParaRPr lang="en-US"/>
        </a:p>
      </dgm:t>
    </dgm:pt>
    <dgm:pt modelId="{C7805999-3F14-4FE2-A8A3-16A36D095230}" type="sibTrans" cxnId="{97C73689-568A-449A-8394-772C13491A16}">
      <dgm:prSet/>
      <dgm:spPr/>
      <dgm:t>
        <a:bodyPr/>
        <a:lstStyle/>
        <a:p>
          <a:endParaRPr lang="en-US"/>
        </a:p>
      </dgm:t>
    </dgm:pt>
    <dgm:pt modelId="{E5C14DC5-6DCD-45AB-A1CE-46CE82BCCAC6}" type="pres">
      <dgm:prSet presAssocID="{855D6EFC-2080-4B5F-82EC-D59F39DFAD85}" presName="matrix" presStyleCnt="0">
        <dgm:presLayoutVars>
          <dgm:chMax val="1"/>
          <dgm:dir/>
          <dgm:resizeHandles val="exact"/>
        </dgm:presLayoutVars>
      </dgm:prSet>
      <dgm:spPr/>
      <dgm:t>
        <a:bodyPr/>
        <a:lstStyle/>
        <a:p>
          <a:endParaRPr lang="en-US"/>
        </a:p>
      </dgm:t>
    </dgm:pt>
    <dgm:pt modelId="{6F5A64AC-776C-48AE-B17F-D5E5FFE9A60C}" type="pres">
      <dgm:prSet presAssocID="{855D6EFC-2080-4B5F-82EC-D59F39DFAD85}" presName="diamond" presStyleLbl="bgShp" presStyleIdx="0" presStyleCnt="1"/>
      <dgm:spPr/>
    </dgm:pt>
    <dgm:pt modelId="{E42255E6-60C7-4251-A943-BFF78A38CAA3}" type="pres">
      <dgm:prSet presAssocID="{855D6EFC-2080-4B5F-82EC-D59F39DFAD85}" presName="quad1" presStyleLbl="node1" presStyleIdx="0" presStyleCnt="4">
        <dgm:presLayoutVars>
          <dgm:chMax val="0"/>
          <dgm:chPref val="0"/>
          <dgm:bulletEnabled val="1"/>
        </dgm:presLayoutVars>
      </dgm:prSet>
      <dgm:spPr/>
      <dgm:t>
        <a:bodyPr/>
        <a:lstStyle/>
        <a:p>
          <a:endParaRPr lang="en-US"/>
        </a:p>
      </dgm:t>
    </dgm:pt>
    <dgm:pt modelId="{F5D71313-15B3-426D-A23A-FE2A6E3E945B}" type="pres">
      <dgm:prSet presAssocID="{855D6EFC-2080-4B5F-82EC-D59F39DFAD85}" presName="quad2" presStyleLbl="node1" presStyleIdx="1" presStyleCnt="4">
        <dgm:presLayoutVars>
          <dgm:chMax val="0"/>
          <dgm:chPref val="0"/>
          <dgm:bulletEnabled val="1"/>
        </dgm:presLayoutVars>
      </dgm:prSet>
      <dgm:spPr/>
      <dgm:t>
        <a:bodyPr/>
        <a:lstStyle/>
        <a:p>
          <a:endParaRPr lang="en-US"/>
        </a:p>
      </dgm:t>
    </dgm:pt>
    <dgm:pt modelId="{8C62473A-AAD8-4F17-8C01-8B8C743428AD}" type="pres">
      <dgm:prSet presAssocID="{855D6EFC-2080-4B5F-82EC-D59F39DFAD85}" presName="quad3" presStyleLbl="node1" presStyleIdx="2" presStyleCnt="4">
        <dgm:presLayoutVars>
          <dgm:chMax val="0"/>
          <dgm:chPref val="0"/>
          <dgm:bulletEnabled val="1"/>
        </dgm:presLayoutVars>
      </dgm:prSet>
      <dgm:spPr/>
      <dgm:t>
        <a:bodyPr/>
        <a:lstStyle/>
        <a:p>
          <a:endParaRPr lang="en-US"/>
        </a:p>
      </dgm:t>
    </dgm:pt>
    <dgm:pt modelId="{20877FC0-6897-422E-AB2D-CC6CF4267D7C}" type="pres">
      <dgm:prSet presAssocID="{855D6EFC-2080-4B5F-82EC-D59F39DFAD85}" presName="quad4" presStyleLbl="node1" presStyleIdx="3" presStyleCnt="4">
        <dgm:presLayoutVars>
          <dgm:chMax val="0"/>
          <dgm:chPref val="0"/>
          <dgm:bulletEnabled val="1"/>
        </dgm:presLayoutVars>
      </dgm:prSet>
      <dgm:spPr/>
      <dgm:t>
        <a:bodyPr/>
        <a:lstStyle/>
        <a:p>
          <a:endParaRPr lang="en-US"/>
        </a:p>
      </dgm:t>
    </dgm:pt>
  </dgm:ptLst>
  <dgm:cxnLst>
    <dgm:cxn modelId="{962F4DD4-0173-4510-BBB0-212190229D2E}" type="presOf" srcId="{79C8E4E5-488F-4CC7-94A0-669FC4D4380E}" destId="{F5D71313-15B3-426D-A23A-FE2A6E3E945B}" srcOrd="0" destOrd="0" presId="urn:microsoft.com/office/officeart/2005/8/layout/matrix3"/>
    <dgm:cxn modelId="{066DEB80-BA81-44E2-99B2-9DDDE0C7D520}" type="presOf" srcId="{469929CC-38E3-4676-BB4F-261B0AAB93D0}" destId="{E42255E6-60C7-4251-A943-BFF78A38CAA3}" srcOrd="0" destOrd="0" presId="urn:microsoft.com/office/officeart/2005/8/layout/matrix3"/>
    <dgm:cxn modelId="{55BDB01A-2926-40D0-A3F1-8A5D10443B98}" type="presOf" srcId="{855D6EFC-2080-4B5F-82EC-D59F39DFAD85}" destId="{E5C14DC5-6DCD-45AB-A1CE-46CE82BCCAC6}" srcOrd="0" destOrd="0" presId="urn:microsoft.com/office/officeart/2005/8/layout/matrix3"/>
    <dgm:cxn modelId="{97C73689-568A-449A-8394-772C13491A16}" srcId="{855D6EFC-2080-4B5F-82EC-D59F39DFAD85}" destId="{27628474-1424-4000-B6DA-24B6E7897A71}" srcOrd="3" destOrd="0" parTransId="{6CE23749-D86A-458F-BCB2-40653DB4B839}" sibTransId="{C7805999-3F14-4FE2-A8A3-16A36D095230}"/>
    <dgm:cxn modelId="{1BE9745A-141C-40A1-8C8E-8B5BDFC7E5C5}" srcId="{855D6EFC-2080-4B5F-82EC-D59F39DFAD85}" destId="{79C8E4E5-488F-4CC7-94A0-669FC4D4380E}" srcOrd="1" destOrd="0" parTransId="{4802D0E9-BB72-4764-9774-F311995F6F73}" sibTransId="{5BF1F966-0DB0-4A0E-A0A6-AED6EA617CCD}"/>
    <dgm:cxn modelId="{DC1F898F-7C13-49B1-A23A-84023C9FFA75}" type="presOf" srcId="{27628474-1424-4000-B6DA-24B6E7897A71}" destId="{20877FC0-6897-422E-AB2D-CC6CF4267D7C}" srcOrd="0" destOrd="0" presId="urn:microsoft.com/office/officeart/2005/8/layout/matrix3"/>
    <dgm:cxn modelId="{50E2FC99-1540-4578-AA44-8CAE2F619A5A}" srcId="{855D6EFC-2080-4B5F-82EC-D59F39DFAD85}" destId="{7C650494-BC5A-4EB5-BB9C-6DF7790F108B}" srcOrd="2" destOrd="0" parTransId="{46066A0D-BE6B-411F-A156-ABB6FF54CA48}" sibTransId="{ECBC18FC-5130-4BB3-8C74-5EB940A05165}"/>
    <dgm:cxn modelId="{9B3C2B32-6686-4B8B-8D66-E0F6F0B8E63B}" srcId="{855D6EFC-2080-4B5F-82EC-D59F39DFAD85}" destId="{469929CC-38E3-4676-BB4F-261B0AAB93D0}" srcOrd="0" destOrd="0" parTransId="{E14EBFDF-AEB8-4C49-9B58-8E3574AC76A4}" sibTransId="{5A133684-96FD-4B41-9351-54744F107C0D}"/>
    <dgm:cxn modelId="{CA611D91-10D0-4A07-A69D-A82B9E48B161}" type="presOf" srcId="{7C650494-BC5A-4EB5-BB9C-6DF7790F108B}" destId="{8C62473A-AAD8-4F17-8C01-8B8C743428AD}" srcOrd="0" destOrd="0" presId="urn:microsoft.com/office/officeart/2005/8/layout/matrix3"/>
    <dgm:cxn modelId="{08612877-07D2-4179-B15F-60A1CAF4D7F5}" type="presParOf" srcId="{E5C14DC5-6DCD-45AB-A1CE-46CE82BCCAC6}" destId="{6F5A64AC-776C-48AE-B17F-D5E5FFE9A60C}" srcOrd="0" destOrd="0" presId="urn:microsoft.com/office/officeart/2005/8/layout/matrix3"/>
    <dgm:cxn modelId="{DF8C07C5-FA1C-4299-85D8-0085FEB16AE6}" type="presParOf" srcId="{E5C14DC5-6DCD-45AB-A1CE-46CE82BCCAC6}" destId="{E42255E6-60C7-4251-A943-BFF78A38CAA3}" srcOrd="1" destOrd="0" presId="urn:microsoft.com/office/officeart/2005/8/layout/matrix3"/>
    <dgm:cxn modelId="{AB0F3F65-32D2-4B8E-8ED0-94330F583208}" type="presParOf" srcId="{E5C14DC5-6DCD-45AB-A1CE-46CE82BCCAC6}" destId="{F5D71313-15B3-426D-A23A-FE2A6E3E945B}" srcOrd="2" destOrd="0" presId="urn:microsoft.com/office/officeart/2005/8/layout/matrix3"/>
    <dgm:cxn modelId="{091C9A87-5108-442B-96F1-974240C54CE2}" type="presParOf" srcId="{E5C14DC5-6DCD-45AB-A1CE-46CE82BCCAC6}" destId="{8C62473A-AAD8-4F17-8C01-8B8C743428AD}" srcOrd="3" destOrd="0" presId="urn:microsoft.com/office/officeart/2005/8/layout/matrix3"/>
    <dgm:cxn modelId="{8EE1C2F0-2107-4EDD-8B85-54DAAF7E953F}" type="presParOf" srcId="{E5C14DC5-6DCD-45AB-A1CE-46CE82BCCAC6}" destId="{20877FC0-6897-422E-AB2D-CC6CF4267D7C}"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12/20/2012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12/20/2012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1096995" y="6459786"/>
            <a:ext cx="2471627" cy="365125"/>
          </a:xfrm>
          <a:prstGeom prst="rect">
            <a:avLst/>
          </a:prstGeom>
        </p:spPr>
        <p:txBody>
          <a:bodyPr/>
          <a:lstStyle/>
          <a:p>
            <a:fld id="{3C05B25D-F090-4D40-A1CE-42B188CFF7D8}" type="datetimeFigureOut">
              <a:rPr lang="en-US" smtClean="0"/>
              <a:t>12/20/2012</a:t>
            </a:fld>
            <a:endParaRPr lang="en-US"/>
          </a:p>
        </p:txBody>
      </p:sp>
      <p:sp>
        <p:nvSpPr>
          <p:cNvPr id="5" name="Footer Placeholder 4"/>
          <p:cNvSpPr>
            <a:spLocks noGrp="1"/>
          </p:cNvSpPr>
          <p:nvPr>
            <p:ph type="ftr" sz="quarter" idx="11"/>
          </p:nvPr>
        </p:nvSpPr>
        <p:spPr>
          <a:xfrm>
            <a:off x="3685225" y="6459786"/>
            <a:ext cx="4821548" cy="365125"/>
          </a:xfrm>
          <a:prstGeom prst="rect">
            <a:avLst/>
          </a:prstGeom>
        </p:spPr>
        <p:style>
          <a:lnRef idx="2">
            <a:schemeClr val="accent1"/>
          </a:lnRef>
          <a:fillRef idx="1">
            <a:schemeClr val="lt1"/>
          </a:fillRef>
          <a:effectRef idx="0">
            <a:schemeClr val="accent1"/>
          </a:effectRef>
          <a:fontRef idx="none"/>
        </p:style>
        <p:txBody>
          <a:bodyPr/>
          <a:lstStyle>
            <a:lvl1pPr>
              <a:defRPr sz="1600">
                <a:solidFill>
                  <a:srgbClr val="FF0000"/>
                </a:solidFill>
              </a:defRPr>
            </a:lvl1pPr>
          </a:lstStyle>
          <a:p>
            <a:r>
              <a:rPr lang="en-US" dirty="0" smtClean="0"/>
              <a:t>MICROSOFT CONFIDENTIAL – INTERNAL USE ONLY</a:t>
            </a:r>
          </a:p>
        </p:txBody>
      </p:sp>
      <p:sp>
        <p:nvSpPr>
          <p:cNvPr id="6" name="Slide Number Placeholder 5"/>
          <p:cNvSpPr>
            <a:spLocks noGrp="1"/>
          </p:cNvSpPr>
          <p:nvPr>
            <p:ph type="sldNum" sz="quarter" idx="12"/>
          </p:nvPr>
        </p:nvSpPr>
        <p:spPr>
          <a:xfrm>
            <a:off x="9897880" y="6459786"/>
            <a:ext cx="1311683" cy="365125"/>
          </a:xfrm>
          <a:prstGeom prst="rect">
            <a:avLst/>
          </a:prstGeom>
        </p:spPr>
        <p:txBody>
          <a:bodyPr/>
          <a:lstStyle/>
          <a:p>
            <a:fld id="{8C245972-37C2-429B-8989-1E8C5331DB07}" type="slidenum">
              <a:rPr lang="en-US" smtClean="0"/>
              <a:t>‹#›</a:t>
            </a:fld>
            <a:endParaRPr lang="en-US"/>
          </a:p>
        </p:txBody>
      </p:sp>
    </p:spTree>
    <p:extLst>
      <p:ext uri="{BB962C8B-B14F-4D97-AF65-F5344CB8AC3E}">
        <p14:creationId xmlns:p14="http://schemas.microsoft.com/office/powerpoint/2010/main" val="113737377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377306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grpSp>
        <p:nvGrpSpPr>
          <p:cNvPr id="8" name="Group 7"/>
          <p:cNvGrpSpPr/>
          <p:nvPr userDrawn="1"/>
        </p:nvGrpSpPr>
        <p:grpSpPr>
          <a:xfrm>
            <a:off x="517525" y="6335971"/>
            <a:ext cx="1768475" cy="276999"/>
            <a:chOff x="517525" y="5956427"/>
            <a:chExt cx="1768475" cy="276999"/>
          </a:xfrm>
        </p:grpSpPr>
        <p:sp>
          <p:nvSpPr>
            <p:cNvPr id="9" name="TextBox 8"/>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10" name="Rectangle 9"/>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grpSp>
        <p:nvGrpSpPr>
          <p:cNvPr id="4" name="Group 3"/>
          <p:cNvGrpSpPr/>
          <p:nvPr userDrawn="1"/>
        </p:nvGrpSpPr>
        <p:grpSpPr>
          <a:xfrm>
            <a:off x="517525" y="6335971"/>
            <a:ext cx="1768475" cy="276999"/>
            <a:chOff x="517525" y="5956427"/>
            <a:chExt cx="1768475" cy="276999"/>
          </a:xfrm>
        </p:grpSpPr>
        <p:sp>
          <p:nvSpPr>
            <p:cNvPr id="5" name="TextBox 4"/>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6" name="Rectangle 5"/>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p:cNvGrpSpPr/>
          <p:nvPr userDrawn="1"/>
        </p:nvGrpSpPr>
        <p:grpSpPr>
          <a:xfrm>
            <a:off x="517525" y="6335971"/>
            <a:ext cx="1768475" cy="276999"/>
            <a:chOff x="517525" y="5956427"/>
            <a:chExt cx="1768475" cy="276999"/>
          </a:xfrm>
        </p:grpSpPr>
        <p:sp>
          <p:nvSpPr>
            <p:cNvPr id="4" name="TextBox 3"/>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5" name="Rectangle 4"/>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9057786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 id="2147483781" r:id="rId19"/>
    <p:sldLayoutId id="2147483782" r:id="rId20"/>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&#65279;<?xml version="1.0" encoding="utf-8"?><Relationships xmlns="http://schemas.openxmlformats.org/package/2006/relationships"><Relationship Type="http://schemas.openxmlformats.org/officeDocument/2006/relationships/hyperlink" Target="https://graph.facebook.com/20528438720" TargetMode="External" Id="rId8" /><Relationship Type="http://schemas.openxmlformats.org/officeDocument/2006/relationships/hyperlink" Target="https://graph.facebook.com/14812017" TargetMode="External" Id="rId3" /><Relationship Type="http://schemas.openxmlformats.org/officeDocument/2006/relationships/hyperlink" Target="https://graph.facebook.com/111723635511834" TargetMode="External" Id="rId7" /><Relationship Type="http://schemas.openxmlformats.org/officeDocument/2006/relationships/slideLayout" Target="../slideLayouts/slideLayout2.xml" Id="rId1" /><Relationship Type="http://schemas.openxmlformats.org/officeDocument/2006/relationships/hyperlink" Target="https://graph.facebook.com/108059045881132" TargetMode="External" Id="rId6" /><Relationship Type="http://schemas.openxmlformats.org/officeDocument/2006/relationships/hyperlink" Target="https://graph.facebook.com/totten" TargetMode="External" Id="rId5" /><Relationship Type="http://schemas.openxmlformats.org/officeDocument/2006/relationships/hyperlink" Target="https://www.facebook.com/totten" TargetMode="External" Id="rId4" /></Relationships>
</file>

<file path=ppt/slides/_rels/slide12.xml.rels>&#65279;<?xml version="1.0" encoding="utf-8"?><Relationships xmlns="http://schemas.openxmlformats.org/package/2006/relationships"><Relationship Type="http://schemas.openxmlformats.org/officeDocument/2006/relationships/slideLayout" Target="../slideLayouts/slideLayout11.xml" Id="rId1"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9.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Layout" Target="../slideLayouts/slideLayout8.xml"/><Relationship Id="rId4" Type="http://schemas.openxmlformats.org/officeDocument/2006/relationships/tags" Target="../tags/tag5.xml"/></Relationships>
</file>

<file path=ppt/slides/_rels/slide4.xml.rels>&#65279;<?xml version="1.0" encoding="utf-8"?><Relationships xmlns="http://schemas.openxmlformats.org/package/2006/relationships"><Relationship Type="http://schemas.openxmlformats.org/officeDocument/2006/relationships/image" Target="../media/image15.png" Id="rId8" /><Relationship Type="http://schemas.openxmlformats.org/officeDocument/2006/relationships/image" Target="../media/image10.png" Id="rId3" /><Relationship Type="http://schemas.openxmlformats.org/officeDocument/2006/relationships/image" Target="../media/image14.png" Id="rId7" /><Relationship Type="http://schemas.openxmlformats.org/officeDocument/2006/relationships/slideLayout" Target="../slideLayouts/slideLayout6.xml" Id="rId1" /><Relationship Type="http://schemas.openxmlformats.org/officeDocument/2006/relationships/image" Target="../media/image13.jpeg" Id="rId6" /><Relationship Type="http://schemas.openxmlformats.org/officeDocument/2006/relationships/image" Target="../media/image18.png" Id="rId11" /><Relationship Type="http://schemas.openxmlformats.org/officeDocument/2006/relationships/image" Target="../media/image12.png" Id="rId5" /><Relationship Type="http://schemas.openxmlformats.org/officeDocument/2006/relationships/image" Target="../media/image17.jpeg" Id="rId10" /><Relationship Type="http://schemas.openxmlformats.org/officeDocument/2006/relationships/image" Target="../media/image11.jpeg" Id="rId4" /><Relationship Type="http://schemas.openxmlformats.org/officeDocument/2006/relationships/image" Target="../media/image16.png" Id="rId9" /></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xml.rels>&#65279;<?xml version="1.0" encoding="utf-8"?><Relationships xmlns="http://schemas.openxmlformats.org/package/2006/relationships"><Relationship Type="http://schemas.openxmlformats.org/officeDocument/2006/relationships/slideLayout" Target="../slideLayouts/slideLayout6.xml" Id="rId1" /></Relationships>
</file>

<file path=ppt/slides/_rels/slide7.xml.rels><?xml version="1.0" encoding="UTF-8" standalone="yes"?>
<Relationships xmlns="http://schemas.openxmlformats.org/package/2006/relationships"><Relationship Id="rId3" Type="http://schemas.openxmlformats.org/officeDocument/2006/relationships/hyperlink" Target="https://manage.dev.live.com/Applications/Index" TargetMode="External"/><Relationship Id="rId2" Type="http://schemas.openxmlformats.org/officeDocument/2006/relationships/image" Target="../media/image20.tmp"/><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webcamps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[Speaker] / [Twitter]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2643128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Graph</a:t>
            </a:r>
            <a:endParaRPr lang="en-US" dirty="0"/>
          </a:p>
        </p:txBody>
      </p:sp>
      <p:sp>
        <p:nvSpPr>
          <p:cNvPr id="6" name="Freeform 5"/>
          <p:cNvSpPr/>
          <p:nvPr/>
        </p:nvSpPr>
        <p:spPr>
          <a:xfrm>
            <a:off x="519112" y="2465388"/>
            <a:ext cx="3344703" cy="2000250"/>
          </a:xfrm>
          <a:custGeom>
            <a:avLst/>
            <a:gdLst>
              <a:gd name="connsiteX0" fmla="*/ 0 w 3344703"/>
              <a:gd name="connsiteY0" fmla="*/ 0 h 2000250"/>
              <a:gd name="connsiteX1" fmla="*/ 3344703 w 3344703"/>
              <a:gd name="connsiteY1" fmla="*/ 0 h 2000250"/>
              <a:gd name="connsiteX2" fmla="*/ 3344703 w 3344703"/>
              <a:gd name="connsiteY2" fmla="*/ 2000250 h 2000250"/>
              <a:gd name="connsiteX3" fmla="*/ 0 w 3344703"/>
              <a:gd name="connsiteY3" fmla="*/ 2000250 h 2000250"/>
              <a:gd name="connsiteX4" fmla="*/ 0 w 3344703"/>
              <a:gd name="connsiteY4" fmla="*/ 0 h 2000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4703" h="2000250">
                <a:moveTo>
                  <a:pt x="0" y="0"/>
                </a:moveTo>
                <a:lnTo>
                  <a:pt x="3344703" y="0"/>
                </a:lnTo>
                <a:lnTo>
                  <a:pt x="3344703" y="2000250"/>
                </a:lnTo>
                <a:lnTo>
                  <a:pt x="0" y="2000250"/>
                </a:lnTo>
                <a:lnTo>
                  <a:pt x="0" y="0"/>
                </a:lnTo>
                <a:close/>
              </a:path>
            </a:pathLst>
          </a:custGeom>
          <a:solidFill>
            <a:schemeClr val="tx2"/>
          </a:solidFill>
        </p:spPr>
        <p:style>
          <a:lnRef idx="2">
            <a:schemeClr val="lt1">
              <a:hueOff val="0"/>
              <a:satOff val="0"/>
              <a:lumOff val="0"/>
              <a:alphaOff val="0"/>
            </a:schemeClr>
          </a:lnRef>
          <a:fillRef idx="1">
            <a:scrgbClr r="0" g="0" b="0"/>
          </a:fillRef>
          <a:effectRef idx="0">
            <a:schemeClr val="accent2">
              <a:shade val="80000"/>
              <a:hueOff val="0"/>
              <a:satOff val="0"/>
              <a:lumOff val="0"/>
              <a:alphaOff val="0"/>
            </a:schemeClr>
          </a:effectRef>
          <a:fontRef idx="minor">
            <a:schemeClr val="lt1"/>
          </a:fontRef>
        </p:style>
        <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en-US" sz="3500" kern="1200" dirty="0" smtClean="0"/>
              <a:t>User</a:t>
            </a:r>
            <a:endParaRPr lang="en-US" sz="3500" kern="1200" dirty="0"/>
          </a:p>
        </p:txBody>
      </p:sp>
      <p:sp>
        <p:nvSpPr>
          <p:cNvPr id="7" name="Right Arrow 6"/>
          <p:cNvSpPr/>
          <p:nvPr/>
        </p:nvSpPr>
        <p:spPr>
          <a:xfrm>
            <a:off x="4421266" y="2443251"/>
            <a:ext cx="3344703" cy="2003336"/>
          </a:xfrm>
          <a:prstGeom prst="rightArrow">
            <a:avLst/>
          </a:prstGeom>
        </p:spPr>
        <p:style>
          <a:lnRef idx="2">
            <a:schemeClr val="lt1">
              <a:hueOff val="0"/>
              <a:satOff val="0"/>
              <a:lumOff val="0"/>
              <a:alphaOff val="0"/>
            </a:schemeClr>
          </a:lnRef>
          <a:fillRef idx="1">
            <a:schemeClr val="accent2">
              <a:shade val="80000"/>
              <a:hueOff val="285527"/>
              <a:satOff val="-9433"/>
              <a:lumOff val="17283"/>
              <a:alphaOff val="0"/>
            </a:schemeClr>
          </a:fillRef>
          <a:effectRef idx="0">
            <a:schemeClr val="accent2">
              <a:shade val="80000"/>
              <a:hueOff val="285527"/>
              <a:satOff val="-9433"/>
              <a:lumOff val="17283"/>
              <a:alphaOff val="0"/>
            </a:schemeClr>
          </a:effectRef>
          <a:fontRef idx="minor">
            <a:schemeClr val="lt1"/>
          </a:fontRef>
        </p:style>
        <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en-US" sz="3500" kern="1200" dirty="0" smtClean="0"/>
              <a:t>Action</a:t>
            </a:r>
            <a:endParaRPr lang="en-US" sz="3500" kern="1200" dirty="0"/>
          </a:p>
        </p:txBody>
      </p:sp>
      <p:sp>
        <p:nvSpPr>
          <p:cNvPr id="8" name="Freeform 7"/>
          <p:cNvSpPr/>
          <p:nvPr/>
        </p:nvSpPr>
        <p:spPr>
          <a:xfrm>
            <a:off x="8323421" y="2484438"/>
            <a:ext cx="3344703" cy="1962149"/>
          </a:xfrm>
          <a:custGeom>
            <a:avLst/>
            <a:gdLst>
              <a:gd name="connsiteX0" fmla="*/ 0 w 3344703"/>
              <a:gd name="connsiteY0" fmla="*/ 0 h 1962149"/>
              <a:gd name="connsiteX1" fmla="*/ 3344703 w 3344703"/>
              <a:gd name="connsiteY1" fmla="*/ 0 h 1962149"/>
              <a:gd name="connsiteX2" fmla="*/ 3344703 w 3344703"/>
              <a:gd name="connsiteY2" fmla="*/ 1962149 h 1962149"/>
              <a:gd name="connsiteX3" fmla="*/ 0 w 3344703"/>
              <a:gd name="connsiteY3" fmla="*/ 1962149 h 1962149"/>
              <a:gd name="connsiteX4" fmla="*/ 0 w 3344703"/>
              <a:gd name="connsiteY4" fmla="*/ 0 h 1962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4703" h="1962149">
                <a:moveTo>
                  <a:pt x="0" y="0"/>
                </a:moveTo>
                <a:lnTo>
                  <a:pt x="3344703" y="0"/>
                </a:lnTo>
                <a:lnTo>
                  <a:pt x="3344703" y="1962149"/>
                </a:lnTo>
                <a:lnTo>
                  <a:pt x="0" y="1962149"/>
                </a:lnTo>
                <a:lnTo>
                  <a:pt x="0" y="0"/>
                </a:lnTo>
                <a:close/>
              </a:path>
            </a:pathLst>
          </a:custGeom>
          <a:solidFill>
            <a:schemeClr val="accent4"/>
          </a:solidFill>
        </p:spPr>
        <p:style>
          <a:lnRef idx="2">
            <a:schemeClr val="lt1">
              <a:hueOff val="0"/>
              <a:satOff val="0"/>
              <a:lumOff val="0"/>
              <a:alphaOff val="0"/>
            </a:schemeClr>
          </a:lnRef>
          <a:fillRef idx="1">
            <a:scrgbClr r="0" g="0" b="0"/>
          </a:fillRef>
          <a:effectRef idx="0">
            <a:schemeClr val="accent2">
              <a:shade val="80000"/>
              <a:hueOff val="571054"/>
              <a:satOff val="-18867"/>
              <a:lumOff val="34566"/>
              <a:alphaOff val="0"/>
            </a:schemeClr>
          </a:effectRef>
          <a:fontRef idx="minor">
            <a:schemeClr val="lt1"/>
          </a:fontRef>
        </p:style>
        <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en-US" sz="3500" kern="1200" dirty="0" smtClean="0"/>
              <a:t>Object</a:t>
            </a:r>
            <a:endParaRPr lang="en-US" sz="3500" kern="1200" dirty="0"/>
          </a:p>
        </p:txBody>
      </p:sp>
    </p:spTree>
    <p:extLst>
      <p:ext uri="{BB962C8B-B14F-4D97-AF65-F5344CB8AC3E}">
        <p14:creationId xmlns:p14="http://schemas.microsoft.com/office/powerpoint/2010/main" val="186163956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Graph API</a:t>
            </a:r>
            <a:endParaRPr lang="en-US" dirty="0"/>
          </a:p>
        </p:txBody>
      </p:sp>
      <p:sp>
        <p:nvSpPr>
          <p:cNvPr id="26" name="Content Placeholder 25"/>
          <p:cNvSpPr>
            <a:spLocks noGrp="1"/>
          </p:cNvSpPr>
          <p:nvPr>
            <p:ph type="body" sz="quarter" idx="10"/>
          </p:nvPr>
        </p:nvSpPr>
        <p:spPr>
          <a:xfrm>
            <a:off x="519113" y="1447799"/>
            <a:ext cx="5360988" cy="946413"/>
          </a:xfrm>
        </p:spPr>
        <p:txBody>
          <a:bodyPr/>
          <a:lstStyle/>
          <a:p>
            <a:r>
              <a:rPr lang="en-US" dirty="0" smtClean="0"/>
              <a:t>Network of User, Actions, and Objects</a:t>
            </a:r>
          </a:p>
          <a:p>
            <a:r>
              <a:rPr lang="en-US" dirty="0" smtClean="0"/>
              <a:t>REST API</a:t>
            </a:r>
          </a:p>
          <a:p>
            <a:r>
              <a:rPr lang="en-US" dirty="0" smtClean="0"/>
              <a:t>JSON Format</a:t>
            </a:r>
          </a:p>
          <a:p>
            <a:r>
              <a:rPr lang="en-US" dirty="0" smtClean="0"/>
              <a:t>Deep integration with Facebook</a:t>
            </a:r>
          </a:p>
          <a:p>
            <a:endParaRPr lang="en-US" dirty="0"/>
          </a:p>
        </p:txBody>
      </p:sp>
      <p:sp>
        <p:nvSpPr>
          <p:cNvPr id="28" name="Rectangle 27"/>
          <p:cNvSpPr/>
          <p:nvPr/>
        </p:nvSpPr>
        <p:spPr>
          <a:xfrm>
            <a:off x="6586106" y="1348800"/>
            <a:ext cx="6092825" cy="5509200"/>
          </a:xfrm>
          <a:prstGeom prst="rect">
            <a:avLst/>
          </a:prstGeom>
        </p:spPr>
        <p:txBody>
          <a:bodyPr>
            <a:spAutoFit/>
          </a:bodyPr>
          <a:lstStyle/>
          <a:p>
            <a:r>
              <a:rPr lang="en-US" sz="1600" dirty="0">
                <a:solidFill>
                  <a:srgbClr val="333333"/>
                </a:solidFill>
                <a:latin typeface="Consolas" panose="020B0609020204030204" pitchFamily="49" charset="0"/>
                <a:cs typeface="Consolas" panose="020B0609020204030204" pitchFamily="49" charset="0"/>
              </a:rPr>
              <a:t>{</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"id": </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B5998"/>
                </a:solidFill>
                <a:latin typeface="Consolas" panose="020B0609020204030204" pitchFamily="49" charset="0"/>
                <a:cs typeface="Consolas" panose="020B0609020204030204" pitchFamily="49" charset="0"/>
                <a:hlinkClick r:id="rId3"/>
              </a:rPr>
              <a:t>14812017</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"name": </a:t>
            </a:r>
            <a:r>
              <a:rPr lang="en-US" sz="1600" dirty="0">
                <a:solidFill>
                  <a:srgbClr val="008000"/>
                </a:solidFill>
                <a:latin typeface="Consolas" panose="020B0609020204030204" pitchFamily="49" charset="0"/>
                <a:cs typeface="Consolas" panose="020B0609020204030204" pitchFamily="49" charset="0"/>
              </a:rPr>
              <a:t>"Nathan Totten"</a:t>
            </a: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a:t>
            </a:r>
            <a:r>
              <a:rPr lang="en-US" sz="1600" dirty="0" err="1">
                <a:solidFill>
                  <a:srgbClr val="333333"/>
                </a:solidFill>
                <a:latin typeface="Consolas" panose="020B0609020204030204" pitchFamily="49" charset="0"/>
                <a:cs typeface="Consolas" panose="020B0609020204030204" pitchFamily="49" charset="0"/>
              </a:rPr>
              <a:t>first_name</a:t>
            </a:r>
            <a:r>
              <a:rPr lang="en-US" sz="1600" dirty="0">
                <a:solidFill>
                  <a:srgbClr val="333333"/>
                </a:solidFill>
                <a:latin typeface="Consolas" panose="020B0609020204030204" pitchFamily="49" charset="0"/>
                <a:cs typeface="Consolas" panose="020B0609020204030204" pitchFamily="49" charset="0"/>
              </a:rPr>
              <a:t>": </a:t>
            </a:r>
            <a:r>
              <a:rPr lang="en-US" sz="1600" dirty="0">
                <a:solidFill>
                  <a:srgbClr val="008000"/>
                </a:solidFill>
                <a:latin typeface="Consolas" panose="020B0609020204030204" pitchFamily="49" charset="0"/>
                <a:cs typeface="Consolas" panose="020B0609020204030204" pitchFamily="49" charset="0"/>
              </a:rPr>
              <a:t>"Nathan"</a:t>
            </a: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a:t>
            </a:r>
            <a:r>
              <a:rPr lang="en-US" sz="1600" dirty="0" err="1">
                <a:solidFill>
                  <a:srgbClr val="333333"/>
                </a:solidFill>
                <a:latin typeface="Consolas" panose="020B0609020204030204" pitchFamily="49" charset="0"/>
                <a:cs typeface="Consolas" panose="020B0609020204030204" pitchFamily="49" charset="0"/>
              </a:rPr>
              <a:t>last_name</a:t>
            </a:r>
            <a:r>
              <a:rPr lang="en-US" sz="1600" dirty="0">
                <a:solidFill>
                  <a:srgbClr val="333333"/>
                </a:solidFill>
                <a:latin typeface="Consolas" panose="020B0609020204030204" pitchFamily="49" charset="0"/>
                <a:cs typeface="Consolas" panose="020B0609020204030204" pitchFamily="49" charset="0"/>
              </a:rPr>
              <a:t>": </a:t>
            </a:r>
            <a:r>
              <a:rPr lang="en-US" sz="1600" dirty="0">
                <a:solidFill>
                  <a:srgbClr val="008000"/>
                </a:solidFill>
                <a:latin typeface="Consolas" panose="020B0609020204030204" pitchFamily="49" charset="0"/>
                <a:cs typeface="Consolas" panose="020B0609020204030204" pitchFamily="49" charset="0"/>
              </a:rPr>
              <a:t>"Totten"</a:t>
            </a: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"link": </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B5998"/>
                </a:solidFill>
                <a:latin typeface="Consolas" panose="020B0609020204030204" pitchFamily="49" charset="0"/>
                <a:cs typeface="Consolas" panose="020B0609020204030204" pitchFamily="49" charset="0"/>
                <a:hlinkClick r:id="rId4"/>
              </a:rPr>
              <a:t>https://www.facebook.com/totten</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"username": </a:t>
            </a:r>
            <a:r>
              <a:rPr lang="en-US" sz="1600" dirty="0">
                <a:solidFill>
                  <a:srgbClr val="008000"/>
                </a:solidFill>
                <a:latin typeface="Consolas" panose="020B0609020204030204" pitchFamily="49" charset="0"/>
                <a:cs typeface="Consolas" panose="020B0609020204030204" pitchFamily="49" charset="0"/>
              </a:rPr>
              <a:t>"</a:t>
            </a:r>
            <a:r>
              <a:rPr lang="en-US" sz="1600" dirty="0" err="1">
                <a:solidFill>
                  <a:srgbClr val="3B5998"/>
                </a:solidFill>
                <a:latin typeface="Consolas" panose="020B0609020204030204" pitchFamily="49" charset="0"/>
                <a:cs typeface="Consolas" panose="020B0609020204030204" pitchFamily="49" charset="0"/>
                <a:hlinkClick r:id="rId5"/>
              </a:rPr>
              <a:t>totten</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"hometown":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"id": </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B5998"/>
                </a:solidFill>
                <a:latin typeface="Consolas" panose="020B0609020204030204" pitchFamily="49" charset="0"/>
                <a:cs typeface="Consolas" panose="020B0609020204030204" pitchFamily="49" charset="0"/>
                <a:hlinkClick r:id="rId6"/>
              </a:rPr>
              <a:t>108059045881132</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"name": </a:t>
            </a:r>
            <a:r>
              <a:rPr lang="en-US" sz="1600" dirty="0">
                <a:solidFill>
                  <a:srgbClr val="008000"/>
                </a:solidFill>
                <a:latin typeface="Consolas" panose="020B0609020204030204" pitchFamily="49" charset="0"/>
                <a:cs typeface="Consolas" panose="020B0609020204030204" pitchFamily="49" charset="0"/>
              </a:rPr>
              <a:t>"Urbandale, Iowa"</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"location":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"id": </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B5998"/>
                </a:solidFill>
                <a:latin typeface="Consolas" panose="020B0609020204030204" pitchFamily="49" charset="0"/>
                <a:cs typeface="Consolas" panose="020B0609020204030204" pitchFamily="49" charset="0"/>
                <a:hlinkClick r:id="rId7"/>
              </a:rPr>
              <a:t>111723635511834</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"name": </a:t>
            </a:r>
            <a:r>
              <a:rPr lang="en-US" sz="1600" dirty="0" smtClean="0">
                <a:solidFill>
                  <a:srgbClr val="008000"/>
                </a:solidFill>
                <a:latin typeface="Consolas" panose="020B0609020204030204" pitchFamily="49" charset="0"/>
                <a:cs typeface="Consolas" panose="020B0609020204030204" pitchFamily="49" charset="0"/>
              </a:rPr>
              <a:t>"Bellevue, </a:t>
            </a:r>
            <a:r>
              <a:rPr lang="en-US" sz="1600" dirty="0">
                <a:solidFill>
                  <a:srgbClr val="008000"/>
                </a:solidFill>
                <a:latin typeface="Consolas" panose="020B0609020204030204" pitchFamily="49" charset="0"/>
                <a:cs typeface="Consolas" panose="020B0609020204030204" pitchFamily="49" charset="0"/>
              </a:rPr>
              <a:t>Washington"</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"bio": </a:t>
            </a:r>
            <a:r>
              <a:rPr lang="en-US" sz="1600" dirty="0">
                <a:solidFill>
                  <a:srgbClr val="008000"/>
                </a:solidFill>
                <a:latin typeface="Consolas" panose="020B0609020204030204" pitchFamily="49" charset="0"/>
                <a:cs typeface="Consolas" panose="020B0609020204030204" pitchFamily="49" charset="0"/>
              </a:rPr>
              <a:t>"Technical Evangelist at </a:t>
            </a:r>
            <a:r>
              <a:rPr lang="en-US" sz="1600" dirty="0" smtClean="0">
                <a:solidFill>
                  <a:srgbClr val="008000"/>
                </a:solidFill>
                <a:latin typeface="Consolas" panose="020B0609020204030204" pitchFamily="49" charset="0"/>
                <a:cs typeface="Consolas" panose="020B0609020204030204" pitchFamily="49" charset="0"/>
              </a:rPr>
              <a:t>Microsoft"</a:t>
            </a:r>
            <a:r>
              <a:rPr lang="en-US" sz="1600" dirty="0" smtClean="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"work":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"employer":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"id": </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B5998"/>
                </a:solidFill>
                <a:latin typeface="Consolas" panose="020B0609020204030204" pitchFamily="49" charset="0"/>
                <a:cs typeface="Consolas" panose="020B0609020204030204" pitchFamily="49" charset="0"/>
                <a:hlinkClick r:id="rId8"/>
              </a:rPr>
              <a:t>20528438720</a:t>
            </a:r>
            <a:r>
              <a:rPr lang="en-US" sz="1600" dirty="0">
                <a:solidFill>
                  <a:srgbClr val="008000"/>
                </a:solidFill>
                <a:latin typeface="Consolas" panose="020B0609020204030204" pitchFamily="49" charset="0"/>
                <a:cs typeface="Consolas" panose="020B0609020204030204" pitchFamily="49" charset="0"/>
              </a:rPr>
              <a:t>"</a:t>
            </a:r>
            <a:r>
              <a:rPr lang="en-US" sz="1600" dirty="0">
                <a:solidFill>
                  <a:srgbClr val="333333"/>
                </a:solidFill>
                <a:latin typeface="Consolas" panose="020B0609020204030204" pitchFamily="49" charset="0"/>
                <a:cs typeface="Consolas" panose="020B0609020204030204" pitchFamily="49" charset="0"/>
              </a:rPr>
              <a:t>, </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"name": </a:t>
            </a:r>
            <a:r>
              <a:rPr lang="en-US" sz="1600" dirty="0">
                <a:solidFill>
                  <a:srgbClr val="008000"/>
                </a:solidFill>
                <a:latin typeface="Consolas" panose="020B0609020204030204" pitchFamily="49" charset="0"/>
                <a:cs typeface="Consolas" panose="020B0609020204030204" pitchFamily="49" charset="0"/>
              </a:rPr>
              <a:t>"Microsoft"</a:t>
            </a:r>
            <a:r>
              <a:rPr lang="en-US" sz="1600" dirty="0">
                <a:latin typeface="Consolas" panose="020B0609020204030204" pitchFamily="49" charset="0"/>
                <a:cs typeface="Consolas" panose="020B0609020204030204" pitchFamily="49" charset="0"/>
              </a:rPr>
              <a:t/>
            </a:r>
            <a:br>
              <a:rPr lang="en-US" sz="1600" dirty="0">
                <a:latin typeface="Consolas" panose="020B0609020204030204" pitchFamily="49" charset="0"/>
                <a:cs typeface="Consolas" panose="020B0609020204030204" pitchFamily="49" charset="0"/>
              </a:rPr>
            </a:br>
            <a:r>
              <a:rPr lang="en-US" sz="1600" dirty="0">
                <a:solidFill>
                  <a:srgbClr val="333333"/>
                </a:solidFill>
                <a:latin typeface="Consolas" panose="020B0609020204030204" pitchFamily="49" charset="0"/>
                <a:cs typeface="Consolas" panose="020B0609020204030204" pitchFamily="49" charset="0"/>
              </a:rPr>
              <a:t>      }, </a:t>
            </a:r>
            <a:endParaRPr lang="en-US" sz="1600" dirty="0">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292999695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demo</a:t>
            </a:r>
            <a:endParaRPr lang="en-US" dirty="0"/>
          </a:p>
        </p:txBody>
      </p:sp>
      <p:sp>
        <p:nvSpPr>
          <p:cNvPr id="6" name="Text Placeholder 5"/>
          <p:cNvSpPr>
            <a:spLocks noGrp="1"/>
          </p:cNvSpPr>
          <p:nvPr>
            <p:ph type="body" sz="quarter" idx="10"/>
          </p:nvPr>
        </p:nvSpPr>
        <p:spPr/>
        <p:txBody>
          <a:bodyPr/>
          <a:lstStyle/>
          <a:p>
            <a:r>
              <a:rPr lang="en-US" dirty="0" smtClean="0"/>
              <a:t>Facebook Graph API</a:t>
            </a:r>
            <a:endParaRPr lang="en-US" dirty="0"/>
          </a:p>
        </p:txBody>
      </p:sp>
    </p:spTree>
    <p:extLst>
      <p:ext uri="{BB962C8B-B14F-4D97-AF65-F5344CB8AC3E}">
        <p14:creationId xmlns:p14="http://schemas.microsoft.com/office/powerpoint/2010/main" val="244295816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Facebook C# SDK</a:t>
            </a:r>
            <a:endParaRPr lang="en-US" dirty="0"/>
          </a:p>
        </p:txBody>
      </p:sp>
      <p:sp>
        <p:nvSpPr>
          <p:cNvPr id="5" name="Text Placeholder 4"/>
          <p:cNvSpPr>
            <a:spLocks noGrp="1"/>
          </p:cNvSpPr>
          <p:nvPr>
            <p:ph type="body" sz="quarter" idx="10"/>
          </p:nvPr>
        </p:nvSpPr>
        <p:spPr>
          <a:xfrm>
            <a:off x="519112" y="1447799"/>
            <a:ext cx="11149013" cy="3901068"/>
          </a:xfrm>
        </p:spPr>
        <p:txBody>
          <a:bodyPr/>
          <a:lstStyle/>
          <a:p>
            <a:r>
              <a:rPr lang="en-US" dirty="0" smtClean="0"/>
              <a:t>Graph API</a:t>
            </a:r>
          </a:p>
          <a:p>
            <a:r>
              <a:rPr lang="en-US" dirty="0" smtClean="0"/>
              <a:t>Authentication</a:t>
            </a:r>
          </a:p>
          <a:p>
            <a:r>
              <a:rPr lang="en-US" dirty="0" smtClean="0"/>
              <a:t>All Major Microsoft Frameworks &amp; Platforms:</a:t>
            </a:r>
          </a:p>
          <a:p>
            <a:r>
              <a:rPr lang="en-US" dirty="0"/>
              <a:t>	</a:t>
            </a:r>
            <a:r>
              <a:rPr lang="en-US" dirty="0" err="1" smtClean="0"/>
              <a:t>.Net</a:t>
            </a:r>
            <a:r>
              <a:rPr lang="en-US" dirty="0" smtClean="0"/>
              <a:t> 3.5, </a:t>
            </a:r>
            <a:r>
              <a:rPr lang="en-US" dirty="0" err="1" smtClean="0"/>
              <a:t>.Net</a:t>
            </a:r>
            <a:r>
              <a:rPr lang="en-US" dirty="0" smtClean="0"/>
              <a:t> 4.0, and </a:t>
            </a:r>
            <a:r>
              <a:rPr lang="en-US" dirty="0" err="1" smtClean="0"/>
              <a:t>.Net</a:t>
            </a:r>
            <a:r>
              <a:rPr lang="en-US" dirty="0" smtClean="0"/>
              <a:t> 4.5</a:t>
            </a:r>
          </a:p>
          <a:p>
            <a:r>
              <a:rPr lang="en-US" dirty="0"/>
              <a:t>	</a:t>
            </a:r>
            <a:r>
              <a:rPr lang="en-US" dirty="0" smtClean="0"/>
              <a:t>Windows Phone 7.1 and 8</a:t>
            </a:r>
          </a:p>
          <a:p>
            <a:r>
              <a:rPr lang="en-US" dirty="0" smtClean="0"/>
              <a:t>	Windows Store Apps</a:t>
            </a:r>
          </a:p>
        </p:txBody>
      </p:sp>
    </p:spTree>
    <p:extLst>
      <p:ext uri="{BB962C8B-B14F-4D97-AF65-F5344CB8AC3E}">
        <p14:creationId xmlns:p14="http://schemas.microsoft.com/office/powerpoint/2010/main" val="149627664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Flexible API: Dynamic Objects</a:t>
            </a:r>
            <a:endParaRPr lang="en-US" dirty="0"/>
          </a:p>
        </p:txBody>
      </p:sp>
      <p:sp>
        <p:nvSpPr>
          <p:cNvPr id="5" name="Text Placeholder 4"/>
          <p:cNvSpPr>
            <a:spLocks noGrp="1"/>
          </p:cNvSpPr>
          <p:nvPr>
            <p:ph type="body" sz="quarter" idx="10"/>
          </p:nvPr>
        </p:nvSpPr>
        <p:spPr/>
        <p:txBody>
          <a:bodyPr/>
          <a:lstStyle/>
          <a:p>
            <a:r>
              <a:rPr lang="en-US" dirty="0" err="1" smtClean="0">
                <a:solidFill>
                  <a:srgbClr val="0000FF"/>
                </a:solidFill>
                <a:highlight>
                  <a:srgbClr val="FFFFFF"/>
                </a:highlight>
              </a:rPr>
              <a:t>var</a:t>
            </a:r>
            <a:r>
              <a:rPr lang="en-US" dirty="0" smtClean="0">
                <a:solidFill>
                  <a:srgbClr val="000000"/>
                </a:solidFill>
                <a:highlight>
                  <a:srgbClr val="FFFFFF"/>
                </a:highlight>
              </a:rPr>
              <a:t> </a:t>
            </a:r>
            <a:r>
              <a:rPr lang="en-US" dirty="0">
                <a:solidFill>
                  <a:srgbClr val="000000"/>
                </a:solidFill>
                <a:highlight>
                  <a:srgbClr val="FFFFFF"/>
                </a:highlight>
              </a:rPr>
              <a:t>client = </a:t>
            </a:r>
            <a:r>
              <a:rPr lang="en-US" dirty="0">
                <a:solidFill>
                  <a:srgbClr val="0000FF"/>
                </a:solidFill>
                <a:highlight>
                  <a:srgbClr val="FFFFFF"/>
                </a:highlight>
              </a:rPr>
              <a:t>new</a:t>
            </a:r>
            <a:r>
              <a:rPr lang="en-US" dirty="0">
                <a:solidFill>
                  <a:srgbClr val="000000"/>
                </a:solidFill>
                <a:highlight>
                  <a:srgbClr val="FFFFFF"/>
                </a:highlight>
              </a:rPr>
              <a:t> </a:t>
            </a:r>
            <a:r>
              <a:rPr lang="en-US" dirty="0" err="1">
                <a:solidFill>
                  <a:srgbClr val="2B91AF"/>
                </a:solidFill>
                <a:highlight>
                  <a:srgbClr val="FFFFFF"/>
                </a:highlight>
              </a:rPr>
              <a:t>FacebookClient</a:t>
            </a:r>
            <a:r>
              <a:rPr lang="en-US" dirty="0">
                <a:solidFill>
                  <a:srgbClr val="000000"/>
                </a:solidFill>
                <a:highlight>
                  <a:srgbClr val="FFFFFF"/>
                </a:highlight>
              </a:rPr>
              <a:t>(</a:t>
            </a:r>
            <a:r>
              <a:rPr lang="en-US" dirty="0">
                <a:solidFill>
                  <a:srgbClr val="A31515"/>
                </a:solidFill>
                <a:highlight>
                  <a:srgbClr val="FFFFFF"/>
                </a:highlight>
              </a:rPr>
              <a:t>"</a:t>
            </a:r>
            <a:r>
              <a:rPr lang="en-US" dirty="0" err="1">
                <a:solidFill>
                  <a:srgbClr val="A31515"/>
                </a:solidFill>
                <a:highlight>
                  <a:srgbClr val="FFFFFF"/>
                </a:highlight>
              </a:rPr>
              <a:t>access_token</a:t>
            </a:r>
            <a:r>
              <a:rPr lang="en-US" dirty="0">
                <a:solidFill>
                  <a:srgbClr val="A31515"/>
                </a:solidFill>
                <a:highlight>
                  <a:srgbClr val="FFFFFF"/>
                </a:highlight>
              </a:rPr>
              <a:t>"</a:t>
            </a:r>
            <a:r>
              <a:rPr lang="en-US" dirty="0">
                <a:solidFill>
                  <a:srgbClr val="000000"/>
                </a:solidFill>
                <a:highlight>
                  <a:srgbClr val="FFFFFF"/>
                </a:highlight>
              </a:rPr>
              <a:t>);</a:t>
            </a:r>
          </a:p>
          <a:p>
            <a:r>
              <a:rPr lang="en-US" dirty="0">
                <a:solidFill>
                  <a:srgbClr val="000000"/>
                </a:solidFill>
                <a:highlight>
                  <a:srgbClr val="FFFFFF"/>
                </a:highlight>
              </a:rPr>
              <a:t>           </a:t>
            </a:r>
          </a:p>
          <a:p>
            <a:r>
              <a:rPr lang="en-US" dirty="0">
                <a:solidFill>
                  <a:srgbClr val="008000"/>
                </a:solidFill>
                <a:highlight>
                  <a:srgbClr val="FFFFFF"/>
                </a:highlight>
              </a:rPr>
              <a:t>// Get current </a:t>
            </a:r>
            <a:r>
              <a:rPr lang="en-US" dirty="0" smtClean="0">
                <a:solidFill>
                  <a:srgbClr val="008000"/>
                </a:solidFill>
                <a:highlight>
                  <a:srgbClr val="FFFFFF"/>
                </a:highlight>
              </a:rPr>
              <a:t>user’s basic information</a:t>
            </a:r>
            <a:endParaRPr lang="en-US" dirty="0">
              <a:solidFill>
                <a:srgbClr val="000000"/>
              </a:solidFill>
              <a:highlight>
                <a:srgbClr val="FFFFFF"/>
              </a:highlight>
            </a:endParaRPr>
          </a:p>
          <a:p>
            <a:r>
              <a:rPr lang="en-US" dirty="0">
                <a:solidFill>
                  <a:srgbClr val="0000FF"/>
                </a:solidFill>
                <a:highlight>
                  <a:srgbClr val="FFFFFF"/>
                </a:highlight>
              </a:rPr>
              <a:t>dynamic</a:t>
            </a:r>
            <a:r>
              <a:rPr lang="en-US" dirty="0">
                <a:solidFill>
                  <a:srgbClr val="000000"/>
                </a:solidFill>
                <a:highlight>
                  <a:srgbClr val="FFFFFF"/>
                </a:highlight>
              </a:rPr>
              <a:t> me = </a:t>
            </a:r>
            <a:r>
              <a:rPr lang="en-US" dirty="0">
                <a:solidFill>
                  <a:srgbClr val="0000FF"/>
                </a:solidFill>
                <a:highlight>
                  <a:srgbClr val="FFFFFF"/>
                </a:highlight>
              </a:rPr>
              <a:t>await</a:t>
            </a:r>
            <a:r>
              <a:rPr lang="en-US" dirty="0">
                <a:solidFill>
                  <a:srgbClr val="000000"/>
                </a:solidFill>
                <a:highlight>
                  <a:srgbClr val="FFFFFF"/>
                </a:highlight>
              </a:rPr>
              <a:t> </a:t>
            </a:r>
            <a:r>
              <a:rPr lang="en-US" dirty="0" err="1">
                <a:solidFill>
                  <a:srgbClr val="000000"/>
                </a:solidFill>
                <a:highlight>
                  <a:srgbClr val="FFFFFF"/>
                </a:highlight>
              </a:rPr>
              <a:t>client.GetTaskAsync</a:t>
            </a:r>
            <a:r>
              <a:rPr lang="en-US" dirty="0" smtClean="0">
                <a:solidFill>
                  <a:srgbClr val="000000"/>
                </a:solidFill>
                <a:highlight>
                  <a:srgbClr val="FFFFFF"/>
                </a:highlight>
              </a:rPr>
              <a:t>(</a:t>
            </a:r>
            <a:r>
              <a:rPr lang="en-US" dirty="0" smtClean="0">
                <a:solidFill>
                  <a:srgbClr val="A31515"/>
                </a:solidFill>
                <a:highlight>
                  <a:srgbClr val="FFFFFF"/>
                </a:highlight>
              </a:rPr>
              <a:t>"me"</a:t>
            </a:r>
            <a:r>
              <a:rPr lang="en-US" dirty="0" smtClean="0">
                <a:solidFill>
                  <a:srgbClr val="000000"/>
                </a:solidFill>
                <a:highlight>
                  <a:srgbClr val="FFFFFF"/>
                </a:highlight>
              </a:rPr>
              <a:t>);</a:t>
            </a:r>
            <a:endParaRPr lang="en-US" dirty="0">
              <a:solidFill>
                <a:srgbClr val="000000"/>
              </a:solidFill>
              <a:highlight>
                <a:srgbClr val="FFFFFF"/>
              </a:highlight>
            </a:endParaRPr>
          </a:p>
          <a:p>
            <a:r>
              <a:rPr lang="en-US" dirty="0">
                <a:solidFill>
                  <a:srgbClr val="0000FF"/>
                </a:solidFill>
                <a:highlight>
                  <a:srgbClr val="FFFFFF"/>
                </a:highlight>
              </a:rPr>
              <a:t>string</a:t>
            </a:r>
            <a:r>
              <a:rPr lang="en-US" dirty="0">
                <a:solidFill>
                  <a:srgbClr val="000000"/>
                </a:solidFill>
                <a:highlight>
                  <a:srgbClr val="FFFFFF"/>
                </a:highlight>
              </a:rPr>
              <a:t> </a:t>
            </a:r>
            <a:r>
              <a:rPr lang="en-US" dirty="0" err="1" smtClean="0">
                <a:solidFill>
                  <a:srgbClr val="000000"/>
                </a:solidFill>
                <a:highlight>
                  <a:srgbClr val="FFFFFF"/>
                </a:highlight>
              </a:rPr>
              <a:t>firstName</a:t>
            </a:r>
            <a:r>
              <a:rPr lang="en-US" dirty="0" smtClean="0">
                <a:solidFill>
                  <a:srgbClr val="000000"/>
                </a:solidFill>
                <a:highlight>
                  <a:srgbClr val="FFFFFF"/>
                </a:highlight>
              </a:rPr>
              <a:t> = </a:t>
            </a:r>
            <a:r>
              <a:rPr lang="en-US" dirty="0" err="1" smtClean="0">
                <a:solidFill>
                  <a:srgbClr val="000000"/>
                </a:solidFill>
                <a:highlight>
                  <a:srgbClr val="FFFFFF"/>
                </a:highlight>
              </a:rPr>
              <a:t>me.first_name</a:t>
            </a:r>
            <a:r>
              <a:rPr lang="en-US" dirty="0">
                <a:solidFill>
                  <a:srgbClr val="000000"/>
                </a:solidFill>
                <a:highlight>
                  <a:srgbClr val="FFFFFF"/>
                </a:highlight>
              </a:rPr>
              <a:t>;</a:t>
            </a:r>
          </a:p>
          <a:p>
            <a:endParaRPr lang="en-US" dirty="0">
              <a:solidFill>
                <a:srgbClr val="000000"/>
              </a:solidFill>
              <a:highlight>
                <a:srgbClr val="FFFFFF"/>
              </a:highlight>
            </a:endParaRPr>
          </a:p>
          <a:p>
            <a:r>
              <a:rPr lang="en-US" dirty="0">
                <a:solidFill>
                  <a:srgbClr val="008000"/>
                </a:solidFill>
                <a:highlight>
                  <a:srgbClr val="FFFFFF"/>
                </a:highlight>
              </a:rPr>
              <a:t>// Post a message to the current user's wall</a:t>
            </a:r>
            <a:endParaRPr lang="en-US" dirty="0">
              <a:solidFill>
                <a:srgbClr val="000000"/>
              </a:solidFill>
              <a:highlight>
                <a:srgbClr val="FFFFFF"/>
              </a:highlight>
            </a:endParaRPr>
          </a:p>
          <a:p>
            <a:r>
              <a:rPr lang="en-US" dirty="0" err="1">
                <a:solidFill>
                  <a:srgbClr val="0000FF"/>
                </a:solidFill>
                <a:highlight>
                  <a:srgbClr val="FFFFFF"/>
                </a:highlight>
              </a:rPr>
              <a:t>var</a:t>
            </a:r>
            <a:r>
              <a:rPr lang="en-US" dirty="0">
                <a:solidFill>
                  <a:srgbClr val="000000"/>
                </a:solidFill>
                <a:highlight>
                  <a:srgbClr val="FFFFFF"/>
                </a:highlight>
              </a:rPr>
              <a:t> post = </a:t>
            </a:r>
            <a:r>
              <a:rPr lang="en-US" dirty="0">
                <a:solidFill>
                  <a:srgbClr val="0000FF"/>
                </a:solidFill>
                <a:highlight>
                  <a:srgbClr val="FFFFFF"/>
                </a:highlight>
              </a:rPr>
              <a:t>new</a:t>
            </a:r>
            <a:r>
              <a:rPr lang="en-US" dirty="0">
                <a:solidFill>
                  <a:srgbClr val="000000"/>
                </a:solidFill>
                <a:highlight>
                  <a:srgbClr val="FFFFFF"/>
                </a:highlight>
              </a:rPr>
              <a:t> {</a:t>
            </a:r>
          </a:p>
          <a:p>
            <a:r>
              <a:rPr lang="en-US" dirty="0">
                <a:solidFill>
                  <a:srgbClr val="000000"/>
                </a:solidFill>
                <a:highlight>
                  <a:srgbClr val="FFFFFF"/>
                </a:highlight>
              </a:rPr>
              <a:t>    message = </a:t>
            </a:r>
            <a:r>
              <a:rPr lang="en-US" dirty="0">
                <a:solidFill>
                  <a:srgbClr val="A31515"/>
                </a:solidFill>
                <a:highlight>
                  <a:srgbClr val="FFFFFF"/>
                </a:highlight>
              </a:rPr>
              <a:t>"This is a wall post!"</a:t>
            </a:r>
            <a:endParaRPr lang="en-US" dirty="0">
              <a:solidFill>
                <a:srgbClr val="000000"/>
              </a:solidFill>
              <a:highlight>
                <a:srgbClr val="FFFFFF"/>
              </a:highlight>
            </a:endParaRPr>
          </a:p>
          <a:p>
            <a:r>
              <a:rPr lang="en-US" dirty="0">
                <a:solidFill>
                  <a:srgbClr val="000000"/>
                </a:solidFill>
                <a:highlight>
                  <a:srgbClr val="FFFFFF"/>
                </a:highlight>
              </a:rPr>
              <a:t>};</a:t>
            </a:r>
          </a:p>
          <a:p>
            <a:r>
              <a:rPr lang="en-US" dirty="0">
                <a:solidFill>
                  <a:srgbClr val="0000FF"/>
                </a:solidFill>
                <a:highlight>
                  <a:srgbClr val="FFFFFF"/>
                </a:highlight>
              </a:rPr>
              <a:t>dynamic</a:t>
            </a:r>
            <a:r>
              <a:rPr lang="en-US" dirty="0">
                <a:solidFill>
                  <a:srgbClr val="000000"/>
                </a:solidFill>
                <a:highlight>
                  <a:srgbClr val="FFFFFF"/>
                </a:highlight>
              </a:rPr>
              <a:t> result = </a:t>
            </a:r>
            <a:r>
              <a:rPr lang="en-US" dirty="0">
                <a:solidFill>
                  <a:srgbClr val="0000FF"/>
                </a:solidFill>
                <a:highlight>
                  <a:srgbClr val="FFFFFF"/>
                </a:highlight>
              </a:rPr>
              <a:t>await</a:t>
            </a:r>
            <a:r>
              <a:rPr lang="en-US" dirty="0">
                <a:solidFill>
                  <a:srgbClr val="000000"/>
                </a:solidFill>
                <a:highlight>
                  <a:srgbClr val="FFFFFF"/>
                </a:highlight>
              </a:rPr>
              <a:t> </a:t>
            </a:r>
            <a:r>
              <a:rPr lang="en-US" dirty="0" err="1">
                <a:solidFill>
                  <a:srgbClr val="000000"/>
                </a:solidFill>
                <a:highlight>
                  <a:srgbClr val="FFFFFF"/>
                </a:highlight>
              </a:rPr>
              <a:t>client.PostTaskAsync</a:t>
            </a:r>
            <a:r>
              <a:rPr lang="en-US" dirty="0">
                <a:solidFill>
                  <a:srgbClr val="000000"/>
                </a:solidFill>
                <a:highlight>
                  <a:srgbClr val="FFFFFF"/>
                </a:highlight>
              </a:rPr>
              <a:t>(</a:t>
            </a:r>
            <a:r>
              <a:rPr lang="en-US" dirty="0">
                <a:solidFill>
                  <a:srgbClr val="A31515"/>
                </a:solidFill>
                <a:highlight>
                  <a:srgbClr val="FFFFFF"/>
                </a:highlight>
              </a:rPr>
              <a:t>"me/feed"</a:t>
            </a:r>
            <a:r>
              <a:rPr lang="en-US" dirty="0">
                <a:solidFill>
                  <a:srgbClr val="000000"/>
                </a:solidFill>
                <a:highlight>
                  <a:srgbClr val="FFFFFF"/>
                </a:highlight>
              </a:rPr>
              <a:t>, post);</a:t>
            </a:r>
            <a:endParaRPr lang="en-US" dirty="0"/>
          </a:p>
        </p:txBody>
      </p:sp>
    </p:spTree>
    <p:extLst>
      <p:ext uri="{BB962C8B-B14F-4D97-AF65-F5344CB8AC3E}">
        <p14:creationId xmlns:p14="http://schemas.microsoft.com/office/powerpoint/2010/main" val="53802836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Facebook Template</a:t>
            </a:r>
            <a:endParaRPr lang="en-US" dirty="0"/>
          </a:p>
        </p:txBody>
      </p:sp>
      <p:sp>
        <p:nvSpPr>
          <p:cNvPr id="5" name="Text Placeholder 4"/>
          <p:cNvSpPr>
            <a:spLocks noGrp="1"/>
          </p:cNvSpPr>
          <p:nvPr>
            <p:ph type="body" sz="quarter" idx="10"/>
          </p:nvPr>
        </p:nvSpPr>
        <p:spPr>
          <a:xfrm>
            <a:off x="519112" y="1447799"/>
            <a:ext cx="11149013" cy="3901068"/>
          </a:xfrm>
        </p:spPr>
        <p:txBody>
          <a:bodyPr/>
          <a:lstStyle/>
          <a:p>
            <a:r>
              <a:rPr lang="en-US" dirty="0" smtClean="0"/>
              <a:t>ASP.NET MVC 4 Template (.NET 4.5 Only)</a:t>
            </a:r>
          </a:p>
          <a:p>
            <a:r>
              <a:rPr lang="en-US" dirty="0" smtClean="0"/>
              <a:t>Includes the Facebook C# SDK</a:t>
            </a:r>
          </a:p>
          <a:p>
            <a:r>
              <a:rPr lang="en-US" dirty="0" smtClean="0"/>
              <a:t>Authentication and Permissions</a:t>
            </a:r>
          </a:p>
          <a:p>
            <a:r>
              <a:rPr lang="en-US" dirty="0" smtClean="0"/>
              <a:t>Storing and Caching Facebook Data</a:t>
            </a:r>
          </a:p>
          <a:p>
            <a:r>
              <a:rPr lang="en-US" dirty="0" smtClean="0"/>
              <a:t>Graph API</a:t>
            </a:r>
          </a:p>
          <a:p>
            <a:r>
              <a:rPr lang="en-US" dirty="0" smtClean="0"/>
              <a:t>Real-Time Updates</a:t>
            </a:r>
            <a:endParaRPr lang="en-US" dirty="0"/>
          </a:p>
        </p:txBody>
      </p:sp>
    </p:spTree>
    <p:extLst>
      <p:ext uri="{BB962C8B-B14F-4D97-AF65-F5344CB8AC3E}">
        <p14:creationId xmlns:p14="http://schemas.microsoft.com/office/powerpoint/2010/main" val="21004691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demo</a:t>
            </a:r>
            <a:endParaRPr lang="en-US" dirty="0"/>
          </a:p>
        </p:txBody>
      </p:sp>
      <p:sp>
        <p:nvSpPr>
          <p:cNvPr id="6" name="Text Placeholder 5"/>
          <p:cNvSpPr>
            <a:spLocks noGrp="1"/>
          </p:cNvSpPr>
          <p:nvPr>
            <p:ph type="body" sz="quarter" idx="10"/>
          </p:nvPr>
        </p:nvSpPr>
        <p:spPr/>
        <p:txBody>
          <a:bodyPr/>
          <a:lstStyle/>
          <a:p>
            <a:r>
              <a:rPr lang="en-US" smtClean="0"/>
              <a:t>Facebook Template</a:t>
            </a:r>
            <a:endParaRPr lang="en-US" dirty="0"/>
          </a:p>
        </p:txBody>
      </p:sp>
    </p:spTree>
    <p:extLst>
      <p:ext uri="{BB962C8B-B14F-4D97-AF65-F5344CB8AC3E}">
        <p14:creationId xmlns:p14="http://schemas.microsoft.com/office/powerpoint/2010/main" val="289114797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demo</a:t>
            </a:r>
            <a:endParaRPr lang="en-US" dirty="0"/>
          </a:p>
        </p:txBody>
      </p:sp>
      <p:sp>
        <p:nvSpPr>
          <p:cNvPr id="6" name="Text Placeholder 5"/>
          <p:cNvSpPr>
            <a:spLocks noGrp="1"/>
          </p:cNvSpPr>
          <p:nvPr>
            <p:ph type="body" sz="quarter" idx="10"/>
          </p:nvPr>
        </p:nvSpPr>
        <p:spPr/>
        <p:txBody>
          <a:bodyPr/>
          <a:lstStyle/>
          <a:p>
            <a:r>
              <a:rPr lang="en-US" dirty="0" smtClean="0"/>
              <a:t>Birthday Manager</a:t>
            </a:r>
            <a:endParaRPr lang="en-US" dirty="0"/>
          </a:p>
        </p:txBody>
      </p:sp>
    </p:spTree>
    <p:extLst>
      <p:ext uri="{BB962C8B-B14F-4D97-AF65-F5344CB8AC3E}">
        <p14:creationId xmlns:p14="http://schemas.microsoft.com/office/powerpoint/2010/main" val="301248205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demo</a:t>
            </a:r>
            <a:endParaRPr lang="en-US" dirty="0"/>
          </a:p>
        </p:txBody>
      </p:sp>
      <p:sp>
        <p:nvSpPr>
          <p:cNvPr id="6" name="Text Placeholder 5"/>
          <p:cNvSpPr>
            <a:spLocks noGrp="1"/>
          </p:cNvSpPr>
          <p:nvPr>
            <p:ph type="body" sz="quarter" idx="10"/>
          </p:nvPr>
        </p:nvSpPr>
        <p:spPr/>
        <p:txBody>
          <a:bodyPr/>
          <a:lstStyle/>
          <a:p>
            <a:r>
              <a:rPr lang="en-US" dirty="0" smtClean="0"/>
              <a:t>Facebook App</a:t>
            </a:r>
            <a:endParaRPr lang="en-US" dirty="0"/>
          </a:p>
        </p:txBody>
      </p:sp>
    </p:spTree>
    <p:extLst>
      <p:ext uri="{BB962C8B-B14F-4D97-AF65-F5344CB8AC3E}">
        <p14:creationId xmlns:p14="http://schemas.microsoft.com/office/powerpoint/2010/main" val="106944960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84"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04"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a:xfrm>
            <a:off x="519113" y="2234114"/>
            <a:ext cx="9893248" cy="1359196"/>
          </a:xfrm>
        </p:spPr>
        <p:txBody>
          <a:bodyPr/>
          <a:lstStyle/>
          <a:p>
            <a:r>
              <a:rPr lang="en-US" dirty="0" smtClean="0"/>
              <a:t>Building Social Web Apps in ASP.NET</a:t>
            </a:r>
            <a:endParaRPr lang="en-US" dirty="0"/>
          </a:p>
        </p:txBody>
      </p:sp>
      <p:sp>
        <p:nvSpPr>
          <p:cNvPr id="7" name="Text Placeholder 6"/>
          <p:cNvSpPr>
            <a:spLocks noGrp="1"/>
          </p:cNvSpPr>
          <p:nvPr>
            <p:ph type="body" sz="quarter" idx="11"/>
          </p:nvPr>
        </p:nvSpPr>
        <p:spPr>
          <a:xfrm>
            <a:off x="519113" y="5465781"/>
            <a:ext cx="5454333" cy="738664"/>
          </a:xfrm>
        </p:spPr>
        <p:txBody>
          <a:bodyPr/>
          <a:lstStyle/>
          <a:p>
            <a:r>
              <a:rPr lang="en-US" dirty="0" smtClean="0"/>
              <a:t>[Speaker]</a:t>
            </a:r>
          </a:p>
          <a:p>
            <a:r>
              <a:rPr lang="en-US" dirty="0" smtClean="0"/>
              <a:t>[Company]</a:t>
            </a:r>
            <a:endParaRPr lang="en-US" dirty="0"/>
          </a:p>
        </p:txBody>
      </p:sp>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72"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smtClean="0"/>
              <a:t>Agenda </a:t>
            </a:r>
            <a:endParaRPr lang="en-US" dirty="0"/>
          </a:p>
        </p:txBody>
      </p:sp>
      <p:sp>
        <p:nvSpPr>
          <p:cNvPr id="6" name="Content Placeholder 5"/>
          <p:cNvSpPr>
            <a:spLocks noGrp="1"/>
          </p:cNvSpPr>
          <p:nvPr>
            <p:ph type="body" sz="quarter" idx="11"/>
            <p:custDataLst>
              <p:tags r:id="rId4"/>
            </p:custDataLst>
          </p:nvPr>
        </p:nvSpPr>
        <p:spPr>
          <a:xfrm>
            <a:off x="3473804" y="3130660"/>
            <a:ext cx="6945312" cy="1815882"/>
          </a:xfrm>
        </p:spPr>
        <p:txBody>
          <a:bodyPr/>
          <a:lstStyle/>
          <a:p>
            <a:r>
              <a:rPr lang="en-US" sz="4800" dirty="0" smtClean="0"/>
              <a:t>Social Authentication</a:t>
            </a:r>
          </a:p>
          <a:p>
            <a:r>
              <a:rPr lang="en-US" sz="4800" dirty="0" smtClean="0"/>
              <a:t>Facebook Development</a:t>
            </a:r>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clrChange>
              <a:clrFrom>
                <a:srgbClr val="FFFFFF"/>
              </a:clrFrom>
              <a:clrTo>
                <a:srgbClr val="FFFFFF">
                  <a:alpha val="0"/>
                </a:srgbClr>
              </a:clrTo>
            </a:clrChange>
          </a:blip>
          <a:srcRect t="25849" b="33238"/>
          <a:stretch/>
        </p:blipFill>
        <p:spPr>
          <a:xfrm>
            <a:off x="725769" y="2056086"/>
            <a:ext cx="2903567" cy="668205"/>
          </a:xfrm>
          <a:prstGeom prst="rect">
            <a:avLst/>
          </a:prstGeom>
        </p:spPr>
      </p:pic>
      <p:pic>
        <p:nvPicPr>
          <p:cNvPr id="61442" name="Picture 2" descr="http://feedgrowth.com/wp-content/uploads/2008/12/facebook-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03482" y="1975286"/>
            <a:ext cx="2303988" cy="8668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clrChange>
              <a:clrFrom>
                <a:srgbClr val="FFFFFF"/>
              </a:clrFrom>
              <a:clrTo>
                <a:srgbClr val="FFFFFF">
                  <a:alpha val="0"/>
                </a:srgbClr>
              </a:clrTo>
            </a:clrChange>
          </a:blip>
          <a:stretch>
            <a:fillRect/>
          </a:stretch>
        </p:blipFill>
        <p:spPr>
          <a:xfrm>
            <a:off x="4926409" y="2002974"/>
            <a:ext cx="2403747" cy="1001561"/>
          </a:xfrm>
          <a:prstGeom prst="rect">
            <a:avLst/>
          </a:prstGeom>
        </p:spPr>
      </p:pic>
      <p:pic>
        <p:nvPicPr>
          <p:cNvPr id="61446" name="Picture 6" descr="http://blogs.nvcc.edu/intercom/files/2012/11/linkedin_logo_11.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12374" t="31152" r="11958" b="41880"/>
          <a:stretch/>
        </p:blipFill>
        <p:spPr bwMode="auto">
          <a:xfrm>
            <a:off x="8808685" y="5215576"/>
            <a:ext cx="2493582" cy="666524"/>
          </a:xfrm>
          <a:prstGeom prst="rect">
            <a:avLst/>
          </a:prstGeom>
          <a:noFill/>
          <a:extLst>
            <a:ext uri="{909E8E84-426E-40DD-AFC4-6F175D3DCCD1}">
              <a14:hiddenFill xmlns:a14="http://schemas.microsoft.com/office/drawing/2010/main">
                <a:solidFill>
                  <a:srgbClr val="FFFFFF"/>
                </a:solidFill>
              </a14:hiddenFill>
            </a:ext>
          </a:extLst>
        </p:spPr>
      </p:pic>
      <p:pic>
        <p:nvPicPr>
          <p:cNvPr id="61448" name="Picture 8" descr="http://gregrickaby.com/wp-content/uploads/2012/03/github-logo.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41900" y="5057392"/>
            <a:ext cx="2079701" cy="824708"/>
          </a:xfrm>
          <a:prstGeom prst="rect">
            <a:avLst/>
          </a:prstGeom>
          <a:noFill/>
          <a:extLst>
            <a:ext uri="{909E8E84-426E-40DD-AFC4-6F175D3DCCD1}">
              <a14:hiddenFill xmlns:a14="http://schemas.microsoft.com/office/drawing/2010/main">
                <a:solidFill>
                  <a:srgbClr val="FFFFFF"/>
                </a:solidFill>
              </a14:hiddenFill>
            </a:ext>
          </a:extLst>
        </p:spPr>
      </p:pic>
      <p:pic>
        <p:nvPicPr>
          <p:cNvPr id="61450" name="Picture 10" descr="http://www.dentalmanagers.com/attachments/files/2713/logo_twitter_withbird_1000_allblu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6495" y="5325729"/>
            <a:ext cx="2622114" cy="487713"/>
          </a:xfrm>
          <a:prstGeom prst="rect">
            <a:avLst/>
          </a:prstGeom>
          <a:noFill/>
          <a:extLst>
            <a:ext uri="{909E8E84-426E-40DD-AFC4-6F175D3DCCD1}">
              <a14:hiddenFill xmlns:a14="http://schemas.microsoft.com/office/drawing/2010/main">
                <a:solidFill>
                  <a:srgbClr val="FFFFFF"/>
                </a:solidFill>
              </a14:hiddenFill>
            </a:ext>
          </a:extLst>
        </p:spPr>
      </p:pic>
      <p:pic>
        <p:nvPicPr>
          <p:cNvPr id="61456" name="Picture 16" descr="http://www.logowallpaper.net/wp-content/uploads/2012/06/Dropbox-Logo-Wallpaper.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779118" y="3707092"/>
            <a:ext cx="2552716" cy="681575"/>
          </a:xfrm>
          <a:prstGeom prst="rect">
            <a:avLst/>
          </a:prstGeom>
          <a:noFill/>
          <a:extLst>
            <a:ext uri="{909E8E84-426E-40DD-AFC4-6F175D3DCCD1}">
              <a14:hiddenFill xmlns:a14="http://schemas.microsoft.com/office/drawing/2010/main">
                <a:solidFill>
                  <a:srgbClr val="FFFFFF"/>
                </a:solidFill>
              </a14:hiddenFill>
            </a:ext>
          </a:extLst>
        </p:spPr>
      </p:pic>
      <p:pic>
        <p:nvPicPr>
          <p:cNvPr id="61458" name="Picture 18" descr="http://higherinnovation.net/wp-content/uploads/2012/08/YammerLogo_Medium1-600x184.jpg"/>
          <p:cNvPicPr>
            <a:picLocks noChangeAspect="1" noChangeArrowheads="1"/>
          </p:cNvPicPr>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821896" y="3579829"/>
            <a:ext cx="2612772" cy="801250"/>
          </a:xfrm>
          <a:prstGeom prst="rect">
            <a:avLst/>
          </a:prstGeom>
          <a:noFill/>
          <a:extLst>
            <a:ext uri="{909E8E84-426E-40DD-AFC4-6F175D3DCCD1}">
              <a14:hiddenFill xmlns:a14="http://schemas.microsoft.com/office/drawing/2010/main">
                <a:solidFill>
                  <a:srgbClr val="FFFFFF"/>
                </a:solidFill>
              </a14:hiddenFill>
            </a:ext>
          </a:extLst>
        </p:spPr>
      </p:pic>
      <p:pic>
        <p:nvPicPr>
          <p:cNvPr id="61460" name="Picture 20" descr="http://s2.wp.com/wp-content/themes/h4/i/logo-h-rgb.png?m=1308937729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19112" y="3648447"/>
            <a:ext cx="3316880" cy="82922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50813147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Social Authentication</a:t>
            </a:r>
            <a:endParaRPr lang="en-US" dirty="0"/>
          </a:p>
        </p:txBody>
      </p:sp>
      <p:sp>
        <p:nvSpPr>
          <p:cNvPr id="3" name="Content Placeholder 2"/>
          <p:cNvSpPr>
            <a:spLocks noGrp="1"/>
          </p:cNvSpPr>
          <p:nvPr>
            <p:ph type="body" sz="quarter" idx="10"/>
          </p:nvPr>
        </p:nvSpPr>
        <p:spPr>
          <a:xfrm>
            <a:off x="519112" y="1257299"/>
            <a:ext cx="11149013" cy="4778231"/>
          </a:xfrm>
        </p:spPr>
        <p:txBody>
          <a:bodyPr/>
          <a:lstStyle/>
          <a:p>
            <a:r>
              <a:rPr lang="en-US" dirty="0" smtClean="0"/>
              <a:t>Protocols</a:t>
            </a:r>
          </a:p>
          <a:p>
            <a:pPr lvl="1"/>
            <a:r>
              <a:rPr lang="en-US" dirty="0" err="1" smtClean="0"/>
              <a:t>OAuth</a:t>
            </a:r>
            <a:r>
              <a:rPr lang="en-US" dirty="0" smtClean="0"/>
              <a:t> 1.0 &amp; 2.0</a:t>
            </a:r>
          </a:p>
          <a:p>
            <a:pPr lvl="1"/>
            <a:r>
              <a:rPr lang="en-US" dirty="0" err="1" smtClean="0"/>
              <a:t>OpenID</a:t>
            </a:r>
            <a:endParaRPr lang="en-US" dirty="0" smtClean="0"/>
          </a:p>
          <a:p>
            <a:pPr lvl="1"/>
            <a:endParaRPr lang="en-US" dirty="0" smtClean="0"/>
          </a:p>
          <a:p>
            <a:r>
              <a:rPr lang="en-US" dirty="0" smtClean="0"/>
              <a:t>Identity</a:t>
            </a:r>
          </a:p>
          <a:p>
            <a:pPr lvl="1"/>
            <a:r>
              <a:rPr lang="en-US" dirty="0" err="1" smtClean="0"/>
              <a:t>UserId</a:t>
            </a:r>
            <a:endParaRPr lang="en-US" dirty="0" smtClean="0"/>
          </a:p>
          <a:p>
            <a:pPr lvl="1"/>
            <a:r>
              <a:rPr lang="en-US" dirty="0" smtClean="0"/>
              <a:t>Possibly Name and Email</a:t>
            </a:r>
            <a:br>
              <a:rPr lang="en-US" dirty="0" smtClean="0"/>
            </a:br>
            <a:endParaRPr lang="en-US" dirty="0" smtClean="0"/>
          </a:p>
          <a:p>
            <a:r>
              <a:rPr lang="en-US" dirty="0" smtClean="0"/>
              <a:t>Permissions</a:t>
            </a:r>
          </a:p>
          <a:p>
            <a:pPr lvl="1"/>
            <a:r>
              <a:rPr lang="en-US" dirty="0" smtClean="0"/>
              <a:t>User Information</a:t>
            </a:r>
          </a:p>
          <a:p>
            <a:pPr lvl="1"/>
            <a:r>
              <a:rPr lang="en-US" dirty="0" smtClean="0"/>
              <a:t>Application Resources</a:t>
            </a:r>
          </a:p>
          <a:p>
            <a:pPr lvl="1"/>
            <a:r>
              <a:rPr lang="en-US" dirty="0" smtClean="0"/>
              <a:t>Act on Behalf of User</a:t>
            </a:r>
          </a:p>
          <a:p>
            <a:pPr lvl="1"/>
            <a:r>
              <a:rPr lang="en-US" dirty="0" smtClean="0"/>
              <a:t>Manage Data</a:t>
            </a: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62000"/>
                    </a14:imgEffect>
                  </a14:imgLayer>
                </a14:imgProps>
              </a:ext>
              <a:ext uri="{28A0092B-C50C-407E-A947-70E740481C1C}">
                <a14:useLocalDpi xmlns:a14="http://schemas.microsoft.com/office/drawing/2010/main" val="0"/>
              </a:ext>
            </a:extLst>
          </a:blip>
          <a:stretch>
            <a:fillRect/>
          </a:stretch>
        </p:blipFill>
        <p:spPr>
          <a:xfrm>
            <a:off x="7036862" y="1930400"/>
            <a:ext cx="3208438" cy="3208438"/>
          </a:xfrm>
          <a:prstGeom prst="rect">
            <a:avLst/>
          </a:prstGeom>
        </p:spPr>
      </p:pic>
    </p:spTree>
    <p:extLst>
      <p:ext uri="{BB962C8B-B14F-4D97-AF65-F5344CB8AC3E}">
        <p14:creationId xmlns:p14="http://schemas.microsoft.com/office/powerpoint/2010/main" val="283558778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OAuth</a:t>
            </a:r>
            <a:r>
              <a:rPr lang="en-US" dirty="0" smtClean="0"/>
              <a:t> Flow</a:t>
            </a:r>
            <a:endParaRPr lang="en-US" dirty="0"/>
          </a:p>
        </p:txBody>
      </p:sp>
      <p:sp>
        <p:nvSpPr>
          <p:cNvPr id="3" name="Content Placeholder 1"/>
          <p:cNvSpPr txBox="1">
            <a:spLocks/>
          </p:cNvSpPr>
          <p:nvPr/>
        </p:nvSpPr>
        <p:spPr>
          <a:xfrm>
            <a:off x="527050" y="1121921"/>
            <a:ext cx="11149013" cy="409168"/>
          </a:xfrm>
          <a:prstGeom prst="rect">
            <a:avLst/>
          </a:prstGeom>
        </p:spPr>
        <p:txBody>
          <a:bodyPr vert="horz" wrap="square" lIns="0" tIns="0" rIns="0" bIns="0" rtlCol="0" anchor="ctr">
            <a:noAutofit/>
          </a:bodyPr>
          <a:lstStyle>
            <a:lvl1pPr indent="0" defTabSz="685864">
              <a:lnSpc>
                <a:spcPct val="90000"/>
              </a:lnSpc>
              <a:spcBef>
                <a:spcPts val="1200"/>
              </a:spcBef>
              <a:buSzPct val="80000"/>
              <a:buFont typeface="Arial" pitchFamily="34" charset="0"/>
              <a:buNone/>
              <a:defRPr sz="2800">
                <a:solidFill>
                  <a:schemeClr val="accent2"/>
                </a:solidFill>
              </a:defRPr>
            </a:lvl1pPr>
            <a:lvl2pPr marL="259591" lvl="1" indent="0" defTabSz="685864">
              <a:lnSpc>
                <a:spcPct val="90000"/>
              </a:lnSpc>
              <a:spcBef>
                <a:spcPts val="1200"/>
              </a:spcBef>
              <a:buSzPct val="80000"/>
              <a:buFont typeface="Arial" pitchFamily="34" charset="0"/>
              <a:buNone/>
              <a:defRPr>
                <a:gradFill>
                  <a:gsLst>
                    <a:gs pos="0">
                      <a:srgbClr val="595959"/>
                    </a:gs>
                    <a:gs pos="86000">
                      <a:srgbClr val="595959"/>
                    </a:gs>
                  </a:gsLst>
                  <a:lin ang="5400000" scaled="0"/>
                </a:gradFill>
              </a:defRPr>
            </a:lvl2pPr>
            <a:lvl3pPr marL="1258888" indent="-403225" defTabSz="914363">
              <a:lnSpc>
                <a:spcPct val="90000"/>
              </a:lnSpc>
              <a:spcBef>
                <a:spcPct val="20000"/>
              </a:spcBef>
              <a:buSzPct val="80000"/>
              <a:buFont typeface="Arial" pitchFamily="34" charset="0"/>
              <a:buChar char="•"/>
              <a:defRPr>
                <a:gradFill>
                  <a:gsLst>
                    <a:gs pos="0">
                      <a:srgbClr val="595959"/>
                    </a:gs>
                    <a:gs pos="86000">
                      <a:srgbClr val="595959"/>
                    </a:gs>
                  </a:gsLst>
                  <a:lin ang="5400000" scaled="0"/>
                </a:gradFill>
              </a:defRPr>
            </a:lvl3pPr>
            <a:lvl4pPr marL="1604963" indent="-346075" defTabSz="914363">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4pPr>
            <a:lvl5pPr marL="1941513" indent="-336550" defTabSz="914363">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5pPr>
            <a:lvl6pPr marL="2514499" indent="-228591" defTabSz="914363">
              <a:spcBef>
                <a:spcPct val="20000"/>
              </a:spcBef>
              <a:buFont typeface="Arial" pitchFamily="34" charset="0"/>
              <a:buChar char="•"/>
              <a:defRPr sz="2000"/>
            </a:lvl6pPr>
            <a:lvl7pPr marL="2971681" indent="-228591" defTabSz="914363">
              <a:spcBef>
                <a:spcPct val="20000"/>
              </a:spcBef>
              <a:buFont typeface="Arial" pitchFamily="34" charset="0"/>
              <a:buChar char="•"/>
              <a:defRPr sz="2000"/>
            </a:lvl7pPr>
            <a:lvl8pPr marL="3428863" indent="-228591" defTabSz="914363">
              <a:spcBef>
                <a:spcPct val="20000"/>
              </a:spcBef>
              <a:buFont typeface="Arial" pitchFamily="34" charset="0"/>
              <a:buChar char="•"/>
              <a:defRPr sz="2000"/>
            </a:lvl8pPr>
            <a:lvl9pPr marL="3886045" indent="-228591" defTabSz="914363">
              <a:spcBef>
                <a:spcPct val="20000"/>
              </a:spcBef>
              <a:buFont typeface="Arial" pitchFamily="34" charset="0"/>
              <a:buChar char="•"/>
              <a:defRPr sz="2000"/>
            </a:lvl9pPr>
          </a:lstStyle>
          <a:p>
            <a:r>
              <a:rPr lang="en-US" dirty="0" smtClean="0">
                <a:solidFill>
                  <a:schemeClr val="accent2">
                    <a:alpha val="99000"/>
                  </a:schemeClr>
                </a:solidFill>
                <a:latin typeface="Segoe UI Light" pitchFamily="34" charset="0"/>
              </a:rPr>
              <a:t>How authentication works with </a:t>
            </a:r>
            <a:r>
              <a:rPr lang="en-US" dirty="0" err="1" smtClean="0">
                <a:solidFill>
                  <a:schemeClr val="accent2">
                    <a:alpha val="99000"/>
                  </a:schemeClr>
                </a:solidFill>
                <a:latin typeface="Segoe UI Light" pitchFamily="34" charset="0"/>
              </a:rPr>
              <a:t>OAuth</a:t>
            </a:r>
            <a:endParaRPr lang="en-US" dirty="0">
              <a:solidFill>
                <a:schemeClr val="accent2">
                  <a:alpha val="99000"/>
                </a:schemeClr>
              </a:solidFill>
              <a:latin typeface="Segoe UI Light" pitchFamily="34" charset="0"/>
            </a:endParaRPr>
          </a:p>
        </p:txBody>
      </p:sp>
      <p:sp>
        <p:nvSpPr>
          <p:cNvPr id="16" name="Left Arrow 15"/>
          <p:cNvSpPr/>
          <p:nvPr/>
        </p:nvSpPr>
        <p:spPr bwMode="auto">
          <a:xfrm rot="16200000">
            <a:off x="7044901" y="3624567"/>
            <a:ext cx="1293628" cy="323775"/>
          </a:xfrm>
          <a:prstGeom prst="lef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800" dirty="0">
              <a:gradFill>
                <a:gsLst>
                  <a:gs pos="0">
                    <a:srgbClr val="FFFFFF"/>
                  </a:gs>
                  <a:gs pos="100000">
                    <a:srgbClr val="FFFFFF"/>
                  </a:gs>
                </a:gsLst>
                <a:lin ang="5400000" scaled="0"/>
              </a:gradFill>
            </a:endParaRPr>
          </a:p>
        </p:txBody>
      </p:sp>
      <p:grpSp>
        <p:nvGrpSpPr>
          <p:cNvPr id="17" name="Group 16"/>
          <p:cNvGrpSpPr/>
          <p:nvPr/>
        </p:nvGrpSpPr>
        <p:grpSpPr>
          <a:xfrm>
            <a:off x="6548715" y="2153564"/>
            <a:ext cx="5326908" cy="999461"/>
            <a:chOff x="4951412" y="1690578"/>
            <a:chExt cx="5326908" cy="999461"/>
          </a:xfrm>
        </p:grpSpPr>
        <p:sp>
          <p:nvSpPr>
            <p:cNvPr id="4" name="Rectangle 3"/>
            <p:cNvSpPr/>
            <p:nvPr/>
          </p:nvSpPr>
          <p:spPr bwMode="auto">
            <a:xfrm>
              <a:off x="4951412" y="1690578"/>
              <a:ext cx="2286000" cy="9994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rPr>
                <a:t>Login Page</a:t>
              </a:r>
              <a:endParaRPr lang="en-US" sz="2800" dirty="0">
                <a:gradFill>
                  <a:gsLst>
                    <a:gs pos="0">
                      <a:srgbClr val="FFFFFF"/>
                    </a:gs>
                    <a:gs pos="100000">
                      <a:srgbClr val="FFFFFF"/>
                    </a:gs>
                  </a:gsLst>
                  <a:lin ang="5400000" scaled="0"/>
                </a:gradFill>
              </a:endParaRPr>
            </a:p>
          </p:txBody>
        </p:sp>
        <p:sp>
          <p:nvSpPr>
            <p:cNvPr id="11" name="Content Placeholder 2"/>
            <p:cNvSpPr txBox="1">
              <a:spLocks/>
            </p:cNvSpPr>
            <p:nvPr/>
          </p:nvSpPr>
          <p:spPr>
            <a:xfrm>
              <a:off x="7761767" y="1690579"/>
              <a:ext cx="2516553" cy="999460"/>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685864">
                <a:spcBef>
                  <a:spcPts val="1200"/>
                </a:spcBef>
                <a:buNone/>
              </a:pPr>
              <a:r>
                <a:rPr lang="en-US" sz="2400" dirty="0" smtClean="0">
                  <a:solidFill>
                    <a:schemeClr val="accent2"/>
                  </a:solidFill>
                </a:rPr>
                <a:t>Login Page</a:t>
              </a:r>
              <a:endParaRPr lang="en-US" sz="2400" dirty="0">
                <a:solidFill>
                  <a:schemeClr val="accent2"/>
                </a:solidFill>
              </a:endParaRPr>
            </a:p>
            <a:p>
              <a:pPr marL="0" lvl="1" indent="0" defTabSz="685864">
                <a:spcBef>
                  <a:spcPts val="600"/>
                </a:spcBef>
                <a:buNone/>
              </a:pPr>
              <a:r>
                <a:rPr lang="en-US" sz="2000" dirty="0" smtClean="0"/>
                <a:t>Enter your credentials</a:t>
              </a:r>
              <a:endParaRPr lang="en-US" sz="2000" dirty="0"/>
            </a:p>
          </p:txBody>
        </p:sp>
      </p:grpSp>
      <p:grpSp>
        <p:nvGrpSpPr>
          <p:cNvPr id="19" name="Group 18"/>
          <p:cNvGrpSpPr/>
          <p:nvPr/>
        </p:nvGrpSpPr>
        <p:grpSpPr>
          <a:xfrm>
            <a:off x="6548715" y="4426182"/>
            <a:ext cx="5326908" cy="1006547"/>
            <a:chOff x="4951412" y="3963196"/>
            <a:chExt cx="5326908" cy="1006547"/>
          </a:xfrm>
        </p:grpSpPr>
        <p:sp>
          <p:nvSpPr>
            <p:cNvPr id="5" name="Rectangle 4"/>
            <p:cNvSpPr/>
            <p:nvPr/>
          </p:nvSpPr>
          <p:spPr bwMode="auto">
            <a:xfrm>
              <a:off x="4951412" y="3970283"/>
              <a:ext cx="2286000" cy="9994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rPr>
                <a:t>Permission Page</a:t>
              </a:r>
              <a:endParaRPr lang="en-US" sz="2800" dirty="0">
                <a:gradFill>
                  <a:gsLst>
                    <a:gs pos="0">
                      <a:srgbClr val="FFFFFF"/>
                    </a:gs>
                    <a:gs pos="100000">
                      <a:srgbClr val="FFFFFF"/>
                    </a:gs>
                  </a:gsLst>
                  <a:lin ang="5400000" scaled="0"/>
                </a:gradFill>
              </a:endParaRPr>
            </a:p>
          </p:txBody>
        </p:sp>
        <p:sp>
          <p:nvSpPr>
            <p:cNvPr id="12" name="Content Placeholder 2"/>
            <p:cNvSpPr txBox="1">
              <a:spLocks/>
            </p:cNvSpPr>
            <p:nvPr/>
          </p:nvSpPr>
          <p:spPr>
            <a:xfrm>
              <a:off x="7761767" y="3963196"/>
              <a:ext cx="2516553" cy="999460"/>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685864">
                <a:spcBef>
                  <a:spcPts val="1200"/>
                </a:spcBef>
                <a:buNone/>
              </a:pPr>
              <a:r>
                <a:rPr lang="en-US" sz="2400" dirty="0" smtClean="0">
                  <a:solidFill>
                    <a:schemeClr val="accent2"/>
                  </a:solidFill>
                </a:rPr>
                <a:t>Permission Page</a:t>
              </a:r>
              <a:endParaRPr lang="en-US" sz="2400" dirty="0">
                <a:solidFill>
                  <a:schemeClr val="accent2"/>
                </a:solidFill>
              </a:endParaRPr>
            </a:p>
            <a:p>
              <a:pPr marL="0" lvl="1" indent="0" defTabSz="685864">
                <a:spcBef>
                  <a:spcPts val="600"/>
                </a:spcBef>
                <a:buNone/>
              </a:pPr>
              <a:r>
                <a:rPr lang="en-US" sz="2000" dirty="0" smtClean="0"/>
                <a:t>Grant requested permissions</a:t>
              </a:r>
              <a:endParaRPr lang="en-US" sz="2000" dirty="0"/>
            </a:p>
          </p:txBody>
        </p:sp>
      </p:grpSp>
      <p:sp>
        <p:nvSpPr>
          <p:cNvPr id="13" name="Right Arrow 12"/>
          <p:cNvSpPr/>
          <p:nvPr/>
        </p:nvSpPr>
        <p:spPr bwMode="auto">
          <a:xfrm>
            <a:off x="3543246" y="2153565"/>
            <a:ext cx="2614482" cy="999459"/>
          </a:xfrm>
          <a:prstGeom prst="righ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800" dirty="0" smtClean="0">
                <a:gradFill>
                  <a:gsLst>
                    <a:gs pos="0">
                      <a:srgbClr val="FFFFFF"/>
                    </a:gs>
                    <a:gs pos="100000">
                      <a:srgbClr val="FFFFFF"/>
                    </a:gs>
                  </a:gsLst>
                  <a:lin ang="5400000" scaled="0"/>
                </a:gradFill>
              </a:rPr>
              <a:t>Redirect to Provider</a:t>
            </a:r>
            <a:endParaRPr lang="en-US" sz="1800" dirty="0">
              <a:gradFill>
                <a:gsLst>
                  <a:gs pos="0">
                    <a:srgbClr val="FFFFFF"/>
                  </a:gs>
                  <a:gs pos="100000">
                    <a:srgbClr val="FFFFFF"/>
                  </a:gs>
                </a:gsLst>
                <a:lin ang="5400000" scaled="0"/>
              </a:gradFill>
            </a:endParaRPr>
          </a:p>
        </p:txBody>
      </p:sp>
      <p:sp>
        <p:nvSpPr>
          <p:cNvPr id="14" name="Left Arrow 13"/>
          <p:cNvSpPr/>
          <p:nvPr/>
        </p:nvSpPr>
        <p:spPr bwMode="auto">
          <a:xfrm>
            <a:off x="3543245" y="4426181"/>
            <a:ext cx="2614483" cy="999459"/>
          </a:xfrm>
          <a:prstGeom prst="lef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800" dirty="0" smtClean="0">
                <a:gradFill>
                  <a:gsLst>
                    <a:gs pos="0">
                      <a:srgbClr val="FFFFFF"/>
                    </a:gs>
                    <a:gs pos="100000">
                      <a:srgbClr val="FFFFFF"/>
                    </a:gs>
                  </a:gsLst>
                  <a:lin ang="5400000" scaled="0"/>
                </a:gradFill>
              </a:rPr>
              <a:t>Access Token</a:t>
            </a:r>
            <a:endParaRPr lang="en-US" sz="1800" dirty="0">
              <a:gradFill>
                <a:gsLst>
                  <a:gs pos="0">
                    <a:srgbClr val="FFFFFF"/>
                  </a:gs>
                  <a:gs pos="100000">
                    <a:srgbClr val="FFFFFF"/>
                  </a:gs>
                </a:gsLst>
                <a:lin ang="5400000" scaled="0"/>
              </a:gradFill>
            </a:endParaRPr>
          </a:p>
        </p:txBody>
      </p:sp>
      <p:sp>
        <p:nvSpPr>
          <p:cNvPr id="22" name="Rectangle 21"/>
          <p:cNvSpPr/>
          <p:nvPr/>
        </p:nvSpPr>
        <p:spPr bwMode="auto">
          <a:xfrm>
            <a:off x="766690" y="2170157"/>
            <a:ext cx="2286000" cy="99946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rPr>
              <a:t>Your App</a:t>
            </a:r>
            <a:endParaRPr lang="en-US" sz="2800" dirty="0">
              <a:gradFill>
                <a:gsLst>
                  <a:gs pos="0">
                    <a:srgbClr val="FFFFFF"/>
                  </a:gs>
                  <a:gs pos="100000">
                    <a:srgbClr val="FFFFFF"/>
                  </a:gs>
                </a:gsLst>
                <a:lin ang="5400000" scaled="0"/>
              </a:gradFill>
            </a:endParaRPr>
          </a:p>
        </p:txBody>
      </p:sp>
      <p:sp>
        <p:nvSpPr>
          <p:cNvPr id="23" name="Rectangle 22"/>
          <p:cNvSpPr/>
          <p:nvPr/>
        </p:nvSpPr>
        <p:spPr bwMode="auto">
          <a:xfrm>
            <a:off x="766690" y="4426181"/>
            <a:ext cx="2286000" cy="99946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rPr>
              <a:t>Secure Page</a:t>
            </a:r>
            <a:endParaRPr lang="en-US" sz="2800" dirty="0">
              <a:gradFill>
                <a:gsLst>
                  <a:gs pos="0">
                    <a:srgbClr val="FFFFFF"/>
                  </a:gs>
                  <a:gs pos="100000">
                    <a:srgbClr val="FFFFFF"/>
                  </a:gs>
                </a:gsLst>
                <a:lin ang="5400000" scaled="0"/>
              </a:gradFill>
            </a:endParaRPr>
          </a:p>
        </p:txBody>
      </p:sp>
      <p:sp>
        <p:nvSpPr>
          <p:cNvPr id="29" name="Freeform 5"/>
          <p:cNvSpPr>
            <a:spLocks noEditPoints="1"/>
          </p:cNvSpPr>
          <p:nvPr/>
        </p:nvSpPr>
        <p:spPr bwMode="auto">
          <a:xfrm>
            <a:off x="5294968" y="4736169"/>
            <a:ext cx="798650" cy="379482"/>
          </a:xfrm>
          <a:custGeom>
            <a:avLst/>
            <a:gdLst>
              <a:gd name="T0" fmla="*/ 2792 w 2833"/>
              <a:gd name="T1" fmla="*/ 565 h 1335"/>
              <a:gd name="T2" fmla="*/ 2565 w 2833"/>
              <a:gd name="T3" fmla="*/ 336 h 1335"/>
              <a:gd name="T4" fmla="*/ 1234 w 2833"/>
              <a:gd name="T5" fmla="*/ 336 h 1335"/>
              <a:gd name="T6" fmla="*/ 662 w 2833"/>
              <a:gd name="T7" fmla="*/ 1 h 1335"/>
              <a:gd name="T8" fmla="*/ 0 w 2833"/>
              <a:gd name="T9" fmla="*/ 667 h 1335"/>
              <a:gd name="T10" fmla="*/ 662 w 2833"/>
              <a:gd name="T11" fmla="*/ 1335 h 1335"/>
              <a:gd name="T12" fmla="*/ 1233 w 2833"/>
              <a:gd name="T13" fmla="*/ 1000 h 1335"/>
              <a:gd name="T14" fmla="*/ 1501 w 2833"/>
              <a:gd name="T15" fmla="*/ 1000 h 1335"/>
              <a:gd name="T16" fmla="*/ 1713 w 2833"/>
              <a:gd name="T17" fmla="*/ 788 h 1335"/>
              <a:gd name="T18" fmla="*/ 1875 w 2833"/>
              <a:gd name="T19" fmla="*/ 950 h 1335"/>
              <a:gd name="T20" fmla="*/ 2031 w 2833"/>
              <a:gd name="T21" fmla="*/ 794 h 1335"/>
              <a:gd name="T22" fmla="*/ 2191 w 2833"/>
              <a:gd name="T23" fmla="*/ 954 h 1335"/>
              <a:gd name="T24" fmla="*/ 2353 w 2833"/>
              <a:gd name="T25" fmla="*/ 792 h 1335"/>
              <a:gd name="T26" fmla="*/ 2515 w 2833"/>
              <a:gd name="T27" fmla="*/ 954 h 1335"/>
              <a:gd name="T28" fmla="*/ 2792 w 2833"/>
              <a:gd name="T29" fmla="*/ 678 h 1335"/>
              <a:gd name="T30" fmla="*/ 2792 w 2833"/>
              <a:gd name="T31" fmla="*/ 565 h 1335"/>
              <a:gd name="T32" fmla="*/ 372 w 2833"/>
              <a:gd name="T33" fmla="*/ 842 h 1335"/>
              <a:gd name="T34" fmla="*/ 197 w 2833"/>
              <a:gd name="T35" fmla="*/ 665 h 1335"/>
              <a:gd name="T36" fmla="*/ 372 w 2833"/>
              <a:gd name="T37" fmla="*/ 487 h 1335"/>
              <a:gd name="T38" fmla="*/ 547 w 2833"/>
              <a:gd name="T39" fmla="*/ 665 h 1335"/>
              <a:gd name="T40" fmla="*/ 372 w 2833"/>
              <a:gd name="T41" fmla="*/ 842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33" h="1335">
                <a:moveTo>
                  <a:pt x="2792" y="565"/>
                </a:moveTo>
                <a:lnTo>
                  <a:pt x="2565" y="336"/>
                </a:lnTo>
                <a:lnTo>
                  <a:pt x="1234" y="336"/>
                </a:lnTo>
                <a:cubicBezTo>
                  <a:pt x="1120" y="136"/>
                  <a:pt x="907" y="0"/>
                  <a:pt x="662" y="1"/>
                </a:cubicBezTo>
                <a:cubicBezTo>
                  <a:pt x="297" y="0"/>
                  <a:pt x="1" y="299"/>
                  <a:pt x="0" y="667"/>
                </a:cubicBezTo>
                <a:cubicBezTo>
                  <a:pt x="1" y="1036"/>
                  <a:pt x="297" y="1334"/>
                  <a:pt x="662" y="1335"/>
                </a:cubicBezTo>
                <a:cubicBezTo>
                  <a:pt x="906" y="1335"/>
                  <a:pt x="1119" y="1200"/>
                  <a:pt x="1233" y="1000"/>
                </a:cubicBezTo>
                <a:lnTo>
                  <a:pt x="1501" y="1000"/>
                </a:lnTo>
                <a:lnTo>
                  <a:pt x="1713" y="788"/>
                </a:lnTo>
                <a:lnTo>
                  <a:pt x="1875" y="950"/>
                </a:lnTo>
                <a:lnTo>
                  <a:pt x="2031" y="794"/>
                </a:lnTo>
                <a:lnTo>
                  <a:pt x="2191" y="954"/>
                </a:lnTo>
                <a:lnTo>
                  <a:pt x="2353" y="792"/>
                </a:lnTo>
                <a:lnTo>
                  <a:pt x="2515" y="954"/>
                </a:lnTo>
                <a:lnTo>
                  <a:pt x="2792" y="678"/>
                </a:lnTo>
                <a:cubicBezTo>
                  <a:pt x="2832" y="636"/>
                  <a:pt x="2833" y="607"/>
                  <a:pt x="2792" y="565"/>
                </a:cubicBezTo>
                <a:close/>
                <a:moveTo>
                  <a:pt x="372" y="842"/>
                </a:moveTo>
                <a:cubicBezTo>
                  <a:pt x="274" y="841"/>
                  <a:pt x="196" y="762"/>
                  <a:pt x="197" y="665"/>
                </a:cubicBezTo>
                <a:cubicBezTo>
                  <a:pt x="196" y="566"/>
                  <a:pt x="274" y="487"/>
                  <a:pt x="372" y="487"/>
                </a:cubicBezTo>
                <a:cubicBezTo>
                  <a:pt x="468" y="487"/>
                  <a:pt x="546" y="566"/>
                  <a:pt x="547" y="665"/>
                </a:cubicBezTo>
                <a:cubicBezTo>
                  <a:pt x="546" y="762"/>
                  <a:pt x="468" y="841"/>
                  <a:pt x="372" y="842"/>
                </a:cubicBezTo>
                <a:close/>
              </a:path>
            </a:pathLst>
          </a:custGeom>
          <a:solidFill>
            <a:schemeClr val="accent4"/>
          </a:solidFill>
          <a:ln w="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1720561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dd Application - Windows Live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248" y="0"/>
            <a:ext cx="12680285" cy="7279423"/>
          </a:xfrm>
          <a:prstGeom prst="rect">
            <a:avLst/>
          </a:prstGeom>
        </p:spPr>
      </p:pic>
      <p:sp>
        <p:nvSpPr>
          <p:cNvPr id="3" name="TextBox 2"/>
          <p:cNvSpPr txBox="1"/>
          <p:nvPr/>
        </p:nvSpPr>
        <p:spPr>
          <a:xfrm>
            <a:off x="819781" y="6003985"/>
            <a:ext cx="10524226" cy="498598"/>
          </a:xfrm>
          <a:prstGeom prst="rect">
            <a:avLst/>
          </a:prstGeom>
          <a:noFill/>
        </p:spPr>
        <p:txBody>
          <a:bodyPr wrap="square" lIns="0" tIns="0" rIns="0" bIns="0" rtlCol="0">
            <a:spAutoFit/>
          </a:bodyPr>
          <a:lstStyle/>
          <a:p>
            <a:pPr>
              <a:lnSpc>
                <a:spcPct val="90000"/>
              </a:lnSpc>
              <a:spcBef>
                <a:spcPct val="20000"/>
              </a:spcBef>
              <a:buSzPct val="80000"/>
            </a:pPr>
            <a:r>
              <a:rPr lang="en-US" sz="3600" dirty="0">
                <a:hlinkClick r:id="rId3"/>
              </a:rPr>
              <a:t>https://manage.dev.live.com/Applications/Index</a:t>
            </a:r>
            <a:endParaRPr lang="en-US" sz="3600" dirty="0">
              <a:gradFill>
                <a:gsLst>
                  <a:gs pos="0">
                    <a:srgbClr val="292929">
                      <a:lumMod val="90000"/>
                      <a:lumOff val="10000"/>
                    </a:srgbClr>
                  </a:gs>
                  <a:gs pos="86000">
                    <a:srgbClr val="292929">
                      <a:lumMod val="90000"/>
                      <a:lumOff val="10000"/>
                    </a:srgbClr>
                  </a:gs>
                </a:gsLst>
                <a:lin ang="5400000" scaled="0"/>
              </a:gradFill>
            </a:endParaRPr>
          </a:p>
        </p:txBody>
      </p:sp>
    </p:spTree>
    <p:extLst>
      <p:ext uri="{BB962C8B-B14F-4D97-AF65-F5344CB8AC3E}">
        <p14:creationId xmlns:p14="http://schemas.microsoft.com/office/powerpoint/2010/main" val="54602671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demo</a:t>
            </a:r>
            <a:endParaRPr lang="en-US" dirty="0"/>
          </a:p>
        </p:txBody>
      </p:sp>
      <p:sp>
        <p:nvSpPr>
          <p:cNvPr id="6" name="Text Placeholder 5"/>
          <p:cNvSpPr>
            <a:spLocks noGrp="1"/>
          </p:cNvSpPr>
          <p:nvPr>
            <p:ph type="body" sz="quarter" idx="10"/>
          </p:nvPr>
        </p:nvSpPr>
        <p:spPr/>
        <p:txBody>
          <a:bodyPr/>
          <a:lstStyle/>
          <a:p>
            <a:r>
              <a:rPr lang="en-US" dirty="0" err="1" smtClean="0"/>
              <a:t>OAuth</a:t>
            </a:r>
            <a:r>
              <a:rPr lang="en-US" dirty="0" smtClean="0"/>
              <a:t> &amp; </a:t>
            </a:r>
            <a:r>
              <a:rPr lang="en-US" dirty="0" err="1" smtClean="0"/>
              <a:t>OpenID</a:t>
            </a:r>
            <a:r>
              <a:rPr lang="en-US" dirty="0" smtClean="0"/>
              <a:t>  </a:t>
            </a:r>
            <a:endParaRPr lang="en-US" dirty="0"/>
          </a:p>
        </p:txBody>
      </p:sp>
    </p:spTree>
    <p:extLst>
      <p:ext uri="{BB962C8B-B14F-4D97-AF65-F5344CB8AC3E}">
        <p14:creationId xmlns:p14="http://schemas.microsoft.com/office/powerpoint/2010/main" val="388814183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Facebook Applications</a:t>
            </a:r>
            <a:endParaRPr lang="en-US" dirty="0"/>
          </a:p>
        </p:txBody>
      </p:sp>
      <p:graphicFrame>
        <p:nvGraphicFramePr>
          <p:cNvPr id="2" name="Diagram 1"/>
          <p:cNvGraphicFramePr/>
          <p:nvPr>
            <p:extLst>
              <p:ext uri="{D42A27DB-BD31-4B8C-83A1-F6EECF244321}">
                <p14:modId xmlns:p14="http://schemas.microsoft.com/office/powerpoint/2010/main" val="3618401384"/>
              </p:ext>
            </p:extLst>
          </p:nvPr>
        </p:nvGraphicFramePr>
        <p:xfrm>
          <a:off x="519112" y="1215342"/>
          <a:ext cx="11149013" cy="46645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773201"/>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Props1.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69B2F97D-0457-4986-9734-D03EB073C5EA}">
  <ds:schemaRefs>
    <ds:schemaRef ds:uri="http://schemas.microsoft.com/office/infopath/2007/PartnerControls"/>
    <ds:schemaRef ds:uri="http://purl.org/dc/terms/"/>
    <ds:schemaRef ds:uri="http://schemas.microsoft.com/office/2006/documentManagement/types"/>
    <ds:schemaRef ds:uri="http://purl.org/dc/elements/1.1/"/>
    <ds:schemaRef ds:uri="http://schemas.openxmlformats.org/package/2006/metadata/core-properties"/>
    <ds:schemaRef ds:uri="230e9df3-be65-4c73-a93b-d1236ebd677e"/>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3939</TotalTime>
  <Words>472</Words>
  <Application>Microsoft Office PowerPoint</Application>
  <PresentationFormat>Custom</PresentationFormat>
  <Paragraphs>108</Paragraphs>
  <Slides>19</Slides>
  <Notes>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19</vt:i4>
      </vt:variant>
    </vt:vector>
  </HeadingPairs>
  <TitlesOfParts>
    <vt:vector size="27" baseType="lpstr">
      <vt:lpstr>Arial</vt:lpstr>
      <vt:lpstr>Consolas</vt:lpstr>
      <vt:lpstr>Segoe Light</vt:lpstr>
      <vt:lpstr>Segoe UI</vt:lpstr>
      <vt:lpstr>Segoe UI Light</vt:lpstr>
      <vt:lpstr>MS1444_Windows Azure Template 16x9_r08b</vt:lpstr>
      <vt:lpstr>White with Consolas font for code slides</vt:lpstr>
      <vt:lpstr>think-cell Slide</vt:lpstr>
      <vt:lpstr>WebCamps Online</vt:lpstr>
      <vt:lpstr>Building Social Web Apps in ASP.NET</vt:lpstr>
      <vt:lpstr>Agenda </vt:lpstr>
      <vt:lpstr>PowerPoint Presentation</vt:lpstr>
      <vt:lpstr>Social Authentication</vt:lpstr>
      <vt:lpstr>OAuth Flow</vt:lpstr>
      <vt:lpstr>PowerPoint Presentation</vt:lpstr>
      <vt:lpstr>demo</vt:lpstr>
      <vt:lpstr>Facebook Applications</vt:lpstr>
      <vt:lpstr>Open Graph</vt:lpstr>
      <vt:lpstr>Facebook Graph API</vt:lpstr>
      <vt:lpstr>demo</vt:lpstr>
      <vt:lpstr>Facebook C# SDK</vt:lpstr>
      <vt:lpstr>Flexible API: Dynamic Objects</vt:lpstr>
      <vt:lpstr>Facebook Template</vt:lpstr>
      <vt:lpstr>demo</vt:lpstr>
      <vt:lpstr>demo</vt:lpstr>
      <vt:lpstr>demo</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service layer with ASP.NET Web API</dc:title>
  <dc:subject>Windows Azure</dc:subject>
  <dc:creator>Nathan Totten</dc:creator>
  <dc:description>
    What if you could enable users to log into your site using social services like Facebook, Google, Twitter and their Microsoft Account? What if you could create full Facebook applications without having to spend time learning about the Facebook developer platform? You can! ASP.NET now offers great support for social platforms and services, and in this platform you'll learn how to put that new power to work!
by Nathan Tottenntotten@microsoft.com
http://blog.ntotten.com
</dc:description>
  <cp:lastModifiedBy>Jon Galloway</cp:lastModifiedBy>
  <cp:revision>361</cp:revision>
  <cp:lastPrinted>2011-10-11T14:25:22Z</cp:lastPrinted>
  <dcterms:created xsi:type="dcterms:W3CDTF">2011-03-29T16:07:22Z</dcterms:created>
  <dcterms:modified xsi:type="dcterms:W3CDTF">2012-12-21T07:16:41Z</dcterms:modified>
  <cp:version>1.0.0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