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438" r:id="rId3"/>
    <p:sldId id="380" r:id="rId4"/>
    <p:sldId id="437" r:id="rId5"/>
    <p:sldId id="473" r:id="rId6"/>
    <p:sldId id="488" r:id="rId7"/>
    <p:sldId id="489" r:id="rId8"/>
    <p:sldId id="490" r:id="rId9"/>
    <p:sldId id="491" r:id="rId10"/>
    <p:sldId id="492" r:id="rId11"/>
    <p:sldId id="493" r:id="rId12"/>
    <p:sldId id="495" r:id="rId13"/>
    <p:sldId id="496" r:id="rId14"/>
    <p:sldId id="497" r:id="rId15"/>
    <p:sldId id="49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484" autoAdjust="0"/>
  </p:normalViewPr>
  <p:slideViewPr>
    <p:cSldViewPr>
      <p:cViewPr varScale="1">
        <p:scale>
          <a:sx n="85" d="100"/>
          <a:sy n="85" d="100"/>
        </p:scale>
        <p:origin x="147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6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468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759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286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request for /albums/display/123 will cause MVC to instantiate this class and call the Display method, passing in 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123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id.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38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2290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request for /albums/display/123 will cause MVC to instantiate this class and call the Display method, passing in 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123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id.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185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request for /albums/display/123 will cause MVC to instantiate this class and call the Display method, passing in 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123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id.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192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request for /albums/display/123 will cause MVC to instantiate this class and call the Display method, passing in 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123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id.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1329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request for /albums/display/123 will cause MVC to instantiate this class and call the Display method, passing in 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123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id.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7341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request for /albums/display/123 will cause MVC to instantiate this class and call the Display method, passing in 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123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id.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762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ASP.NET</a:t>
            </a:r>
            <a:br>
              <a:rPr lang="es-MX" dirty="0" smtClean="0"/>
            </a:br>
            <a:r>
              <a:rPr lang="es-MX" dirty="0" smtClean="0"/>
              <a:t>70-486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BRENDA GONZ</a:t>
            </a:r>
            <a:r>
              <a:rPr lang="en-US" dirty="0" smtClean="0"/>
              <a:t>Á</a:t>
            </a:r>
            <a:r>
              <a:rPr lang="es-MX" dirty="0" smtClean="0"/>
              <a:t>LEZ GÓMEZ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/>
              <a:t>LESSON </a:t>
            </a:r>
            <a:r>
              <a:rPr lang="es-419" b="1" dirty="0"/>
              <a:t>1</a:t>
            </a:r>
            <a:r>
              <a:rPr lang="en-US" b="1" dirty="0"/>
              <a:t>: INTRODUCTION TO ROUTING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44958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s-419" b="1" dirty="0" err="1" smtClean="0"/>
              <a:t>Route</a:t>
            </a:r>
            <a:r>
              <a:rPr lang="en-US" b="1" dirty="0" smtClean="0"/>
              <a:t> </a:t>
            </a:r>
            <a:r>
              <a:rPr lang="es-419" b="1" dirty="0" err="1"/>
              <a:t>Constraints</a:t>
            </a:r>
            <a:endParaRPr lang="en-US" b="1" dirty="0" smtClean="0"/>
          </a:p>
          <a:p>
            <a:pPr indent="-6032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6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routes.MapRoute</a:t>
            </a:r>
            <a:r>
              <a:rPr lang="es-419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"blog"</a:t>
            </a:r>
            <a:r>
              <a:rPr lang="es-419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"{</a:t>
            </a:r>
            <a:r>
              <a:rPr lang="es-419" sz="1600" dirty="0" err="1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year</a:t>
            </a:r>
            <a:r>
              <a:rPr lang="es-419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}/{</a:t>
            </a:r>
            <a:r>
              <a:rPr lang="es-419" sz="1600" dirty="0" err="1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month</a:t>
            </a:r>
            <a:r>
              <a:rPr lang="es-419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}/{</a:t>
            </a:r>
            <a:r>
              <a:rPr lang="es-419" sz="1600" dirty="0" err="1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day</a:t>
            </a:r>
            <a:r>
              <a:rPr lang="es-419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}"</a:t>
            </a:r>
            <a:endParaRPr lang="es-419" sz="16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{controller=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"blog"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action=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"index"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{year=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@"\d{4}"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month=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@"\d{2}"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day=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@"\d{2}"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});</a:t>
            </a:r>
            <a:endParaRPr 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89" y="3979556"/>
            <a:ext cx="8186011" cy="232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0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LESSON </a:t>
            </a:r>
            <a:r>
              <a:rPr lang="en-US" b="1" dirty="0" smtClean="0"/>
              <a:t>2: </a:t>
            </a:r>
            <a:r>
              <a:rPr lang="en-US" b="1" dirty="0"/>
              <a:t>MVC </a:t>
            </a:r>
            <a:r>
              <a:rPr lang="en-US" b="1" dirty="0" smtClean="0"/>
              <a:t>AREAS</a:t>
            </a:r>
            <a:endParaRPr lang="en-US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44958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s-419" b="1" dirty="0" err="1" smtClean="0"/>
              <a:t>Route</a:t>
            </a:r>
            <a:r>
              <a:rPr lang="en-US" b="1" dirty="0" smtClean="0"/>
              <a:t> </a:t>
            </a:r>
            <a:r>
              <a:rPr lang="es-419" b="1" dirty="0" err="1"/>
              <a:t>Constraints</a:t>
            </a:r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static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void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RegisterRoutes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RouteCollection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routes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s-419" sz="16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6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routes.MapRoute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6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catchallroute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6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query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/{</a:t>
            </a:r>
            <a:r>
              <a:rPr lang="es-419" sz="1600" dirty="0" err="1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query</a:t>
            </a:r>
            <a:r>
              <a:rPr lang="es-419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-</a:t>
            </a:r>
            <a:r>
              <a:rPr lang="en-US" sz="1600" dirty="0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600" dirty="0" err="1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}/{*</a:t>
            </a:r>
            <a:r>
              <a:rPr lang="es-419" sz="16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extrastuff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}"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s-419" sz="16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29" y="4038600"/>
            <a:ext cx="8010541" cy="17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4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LESSON </a:t>
            </a:r>
            <a:r>
              <a:rPr lang="en-US" b="1" dirty="0" smtClean="0"/>
              <a:t>2: </a:t>
            </a:r>
            <a:r>
              <a:rPr lang="en-US" b="1" dirty="0"/>
              <a:t>MVC </a:t>
            </a:r>
            <a:r>
              <a:rPr lang="en-US" b="1" dirty="0" smtClean="0"/>
              <a:t>AREAS</a:t>
            </a:r>
            <a:endParaRPr lang="en-US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Multiple URL Parameters in segment</a:t>
            </a: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261" y="2514601"/>
            <a:ext cx="8726739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57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2: </a:t>
            </a:r>
            <a:r>
              <a:rPr lang="en-US" dirty="0"/>
              <a:t>USING ROUTING WITH WEB </a:t>
            </a:r>
            <a:r>
              <a:rPr lang="en-US" dirty="0" smtClean="0"/>
              <a:t>FORMS.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0213" y="762000"/>
            <a:ext cx="3276600" cy="358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21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LESSON 2: USING ROUTING WITH WEB FORMS</a:t>
            </a:r>
            <a:endParaRPr lang="en-US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4495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Multiple URL Parameters in </a:t>
            </a:r>
            <a:r>
              <a:rPr lang="en-US" b="1" dirty="0" smtClean="0"/>
              <a:t>segment</a:t>
            </a:r>
          </a:p>
          <a:p>
            <a:pPr marL="800100" lvl="2" indent="0">
              <a:buNone/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Application_Start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sender,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EventArgs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e)</a:t>
            </a:r>
          </a:p>
          <a:p>
            <a:pPr marL="800100" lvl="2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800100" lvl="2" indent="0">
              <a:buNone/>
            </a:pP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RegisterRoutes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RouteTable.Routes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800100" lvl="2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</a:p>
          <a:p>
            <a:pPr marL="800100" lvl="2" indent="0">
              <a:buNone/>
            </a:pPr>
            <a:r>
              <a:rPr lang="es-419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private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void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RegisterRoutes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RouteCollection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routes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800100" lvl="2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800100" lvl="2" indent="0">
              <a:buNone/>
            </a:pP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routes.MapPageRoute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 </a:t>
            </a:r>
            <a:r>
              <a:rPr lang="es-419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product-search</a:t>
            </a:r>
            <a:r>
              <a:rPr lang="es-419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</a:t>
            </a:r>
            <a:r>
              <a:rPr lang="es-419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albums</a:t>
            </a:r>
            <a:r>
              <a:rPr lang="es-419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</a:t>
            </a:r>
            <a:r>
              <a:rPr lang="es-419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search</a:t>
            </a:r>
            <a:r>
              <a:rPr lang="es-419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/{</a:t>
            </a:r>
            <a:r>
              <a:rPr lang="es-419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term</a:t>
            </a:r>
            <a:r>
              <a:rPr lang="es-419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}"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</a:t>
            </a:r>
            <a:r>
              <a:rPr lang="es-419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"~/AlbumSearch.aspx"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800100" lvl="2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5663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Lesson 2: USING ROUTING WITH WEB FORMS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382000" cy="4495800"/>
          </a:xfrm>
        </p:spPr>
        <p:txBody>
          <a:bodyPr>
            <a:normAutofit lnSpcReduction="10000"/>
          </a:bodyPr>
          <a:lstStyle/>
          <a:p>
            <a:pPr marL="800100" lvl="2" indent="0">
              <a:buNone/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protected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Page_Load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sender,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EventArgs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e)</a:t>
            </a:r>
          </a:p>
          <a:p>
            <a:pPr marL="800100" lvl="2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800100" lvl="2" indent="0">
              <a:buNone/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term =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RouteData.Values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"term"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]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800100" lvl="2" indent="0">
              <a:buNone/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Label1.Text =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"Search Results for: 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+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Server.HtmlEncode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(term);</a:t>
            </a:r>
          </a:p>
          <a:p>
            <a:pPr marL="800100" lvl="2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ListView1.DataSource = 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GetSearchResults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term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800100" lvl="2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ListView1.DataBind();</a:t>
            </a:r>
          </a:p>
          <a:p>
            <a:pPr marL="800100" lvl="2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3831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CHAPTER 9. </a:t>
            </a:r>
            <a:r>
              <a:rPr lang="en-US" smtClean="0"/>
              <a:t>Routing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04800" y="1600201"/>
            <a:ext cx="8382000" cy="4495800"/>
          </a:xfrm>
        </p:spPr>
        <p:txBody>
          <a:bodyPr>
            <a:normAutofit/>
          </a:bodyPr>
          <a:lstStyle/>
          <a:p>
            <a:pPr marL="0" indent="0" fontAlgn="base">
              <a:buClr>
                <a:srgbClr val="FF0000"/>
              </a:buClr>
              <a:buNone/>
            </a:pPr>
            <a:endParaRPr lang="en-US" b="1" dirty="0" smtClean="0"/>
          </a:p>
          <a:p>
            <a:pPr marL="0" indent="0" fontAlgn="base">
              <a:buClr>
                <a:srgbClr val="FF0000"/>
              </a:buClr>
              <a:buNone/>
            </a:pPr>
            <a:endParaRPr lang="en-US" b="1" dirty="0"/>
          </a:p>
          <a:p>
            <a:pPr marL="0" indent="0" fontAlgn="base">
              <a:buClr>
                <a:srgbClr val="FF0000"/>
              </a:buClr>
              <a:buNone/>
            </a:pPr>
            <a:endParaRPr lang="en-US" b="1" dirty="0" smtClean="0"/>
          </a:p>
          <a:p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</a:t>
            </a:r>
            <a:r>
              <a:rPr lang="en-US" b="1" dirty="0" smtClean="0"/>
              <a:t>Routing</a:t>
            </a:r>
            <a:endParaRPr lang="en-US" b="1" dirty="0"/>
          </a:p>
          <a:p>
            <a:r>
              <a:rPr lang="en-US" b="1" dirty="0"/>
              <a:t>Lesson </a:t>
            </a:r>
            <a:r>
              <a:rPr lang="en-US" b="1" dirty="0" smtClean="0"/>
              <a:t>2: </a:t>
            </a:r>
            <a:r>
              <a:rPr lang="en-US" b="1" dirty="0"/>
              <a:t>USING ROUTING WITH WEB </a:t>
            </a:r>
            <a:r>
              <a:rPr lang="en-US" b="1" dirty="0" smtClean="0"/>
              <a:t>FORMS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75450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1</a:t>
            </a:r>
            <a:r>
              <a:rPr lang="en-US" dirty="0"/>
              <a:t>: </a:t>
            </a:r>
            <a:r>
              <a:rPr lang="en-US" dirty="0"/>
              <a:t>Introduction to Routing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0213" y="762000"/>
            <a:ext cx="3276600" cy="358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62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</a:t>
            </a:r>
            <a:r>
              <a:rPr lang="en-US" b="1" dirty="0" smtClean="0"/>
              <a:t>INTRODUCTION TO ROUTING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Routing within the ASP.NET MVC framework serves two main purposes: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It </a:t>
            </a:r>
            <a:r>
              <a:rPr lang="en-US" dirty="0"/>
              <a:t>matches incoming requests that would not otherwise match a </a:t>
            </a:r>
            <a:r>
              <a:rPr lang="en-US" dirty="0" smtClean="0"/>
              <a:t>file </a:t>
            </a:r>
            <a:r>
              <a:rPr lang="en-US" dirty="0"/>
              <a:t>on the </a:t>
            </a:r>
            <a:r>
              <a:rPr lang="en-US" dirty="0" smtClean="0"/>
              <a:t>file </a:t>
            </a:r>
            <a:r>
              <a:rPr lang="en-US" dirty="0"/>
              <a:t>system </a:t>
            </a:r>
            <a:r>
              <a:rPr lang="en-US" dirty="0" smtClean="0"/>
              <a:t>and maps </a:t>
            </a:r>
            <a:r>
              <a:rPr lang="en-US" dirty="0"/>
              <a:t>the requests to a controller action.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It </a:t>
            </a:r>
            <a:r>
              <a:rPr lang="en-US" dirty="0"/>
              <a:t>constructs outgoing URLs that correspond to controller actions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054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/>
              <a:t>LESSON </a:t>
            </a:r>
            <a:r>
              <a:rPr lang="es-419" b="1" dirty="0"/>
              <a:t>1</a:t>
            </a:r>
            <a:r>
              <a:rPr lang="en-US" b="1" dirty="0"/>
              <a:t>: INTRODUCTION TO ROUTING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s-419" b="1" dirty="0" err="1" smtClean="0"/>
              <a:t>Defining</a:t>
            </a:r>
            <a:r>
              <a:rPr lang="es-419" b="1" dirty="0" smtClean="0"/>
              <a:t> </a:t>
            </a:r>
            <a:r>
              <a:rPr lang="es-419" b="1" dirty="0" err="1" smtClean="0"/>
              <a:t>Routes</a:t>
            </a:r>
            <a:endParaRPr lang="en-US" b="1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s-419" dirty="0" err="1"/>
              <a:t>Route</a:t>
            </a:r>
            <a:r>
              <a:rPr lang="es-419" dirty="0"/>
              <a:t> </a:t>
            </a:r>
            <a:r>
              <a:rPr lang="es-419" dirty="0" err="1" smtClean="0"/>
              <a:t>URLs</a:t>
            </a:r>
            <a:endParaRPr lang="en-US" dirty="0" smtClean="0"/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s-419" dirty="0" err="1" smtClean="0"/>
              <a:t>Global.asax.cs</a:t>
            </a:r>
            <a:endParaRPr lang="en-US" dirty="0" smtClean="0"/>
          </a:p>
          <a:p>
            <a:pPr marL="1714500" lvl="4" indent="0">
              <a:buNone/>
            </a:pPr>
            <a:r>
              <a:rPr lang="es-419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protected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void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Application_Start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</a:t>
            </a:r>
          </a:p>
          <a:p>
            <a:pPr marL="1714500" lvl="4" indent="0">
              <a:buNone/>
            </a:pPr>
            <a:r>
              <a:rPr lang="es-419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r>
              <a:rPr lang="en-US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…. </a:t>
            </a: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1714500" lvl="4" indent="0">
              <a:buNone/>
            </a:pPr>
            <a:r>
              <a:rPr lang="en-US" dirty="0" smtClean="0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dirty="0" err="1" smtClean="0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RouteConfig</a:t>
            </a:r>
            <a:r>
              <a:rPr lang="es-419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.RegisterRoutes</a:t>
            </a:r>
            <a:r>
              <a:rPr lang="es-419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dirty="0" err="1" smtClean="0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RouteTable</a:t>
            </a:r>
            <a:r>
              <a:rPr lang="es-419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.Routes</a:t>
            </a:r>
            <a:r>
              <a:rPr lang="es-419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  <a:endParaRPr lang="en-US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1714500" lvl="4" indent="0">
              <a:buNone/>
            </a:pPr>
            <a:r>
              <a:rPr lang="en-US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….. </a:t>
            </a: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1714500" lvl="4" indent="0">
              <a:buNone/>
            </a:pPr>
            <a:r>
              <a:rPr lang="es-419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dirty="0">
              <a:highlight>
                <a:srgbClr val="FFFFFF"/>
              </a:highlight>
            </a:endParaRPr>
          </a:p>
          <a:p>
            <a:pPr marL="1200150" lvl="6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500" dirty="0"/>
              <a:t>~/</a:t>
            </a:r>
            <a:r>
              <a:rPr lang="es-419" sz="2500" dirty="0" err="1" smtClean="0"/>
              <a:t>App_Start</a:t>
            </a:r>
            <a:r>
              <a:rPr lang="es-419" sz="2500" dirty="0" smtClean="0"/>
              <a:t>/</a:t>
            </a:r>
            <a:r>
              <a:rPr lang="es-419" sz="2500" dirty="0" err="1" smtClean="0"/>
              <a:t>RouteConfig.cs</a:t>
            </a:r>
            <a:endParaRPr lang="en-US" sz="2500" dirty="0" smtClean="0"/>
          </a:p>
          <a:p>
            <a:pPr marL="1257300" lvl="3" indent="0">
              <a:buNone/>
            </a:pPr>
            <a:r>
              <a:rPr lang="es-419" sz="17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7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7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static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7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void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RegisterRoutes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7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RouteCollection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routes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1257300" lvl="3" indent="0">
              <a:buNone/>
            </a:pPr>
            <a:r>
              <a:rPr lang="es-419" sz="17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s-419" sz="17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1257300" lvl="3" indent="0">
              <a:buNone/>
            </a:pP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7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routes.MapRoute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"simple"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"{</a:t>
            </a:r>
            <a:r>
              <a:rPr lang="es-419" sz="17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first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}/{</a:t>
            </a:r>
            <a:r>
              <a:rPr lang="es-419" sz="17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second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}/{</a:t>
            </a:r>
            <a:r>
              <a:rPr lang="es-419" sz="17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third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}"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1257300" lvl="3" indent="0">
              <a:buNone/>
            </a:pPr>
            <a:r>
              <a:rPr lang="es-419" sz="17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sz="1700" dirty="0" smtClean="0"/>
          </a:p>
        </p:txBody>
      </p:sp>
    </p:spTree>
    <p:extLst>
      <p:ext uri="{BB962C8B-B14F-4D97-AF65-F5344CB8AC3E}">
        <p14:creationId xmlns:p14="http://schemas.microsoft.com/office/powerpoint/2010/main" val="350941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/>
              <a:t>LESSON </a:t>
            </a:r>
            <a:r>
              <a:rPr lang="es-419" b="1" dirty="0"/>
              <a:t>1</a:t>
            </a:r>
            <a:r>
              <a:rPr lang="en-US" b="1" dirty="0"/>
              <a:t>: INTRODUCTION TO ROUTING</a:t>
            </a:r>
            <a:endParaRPr lang="es-419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1804409" y="1676400"/>
            <a:ext cx="5535181" cy="36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23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/>
              <a:t>LESSON </a:t>
            </a:r>
            <a:r>
              <a:rPr lang="es-419" b="1" dirty="0"/>
              <a:t>1</a:t>
            </a:r>
            <a:r>
              <a:rPr lang="en-US" b="1" dirty="0"/>
              <a:t>: INTRODUCTION TO ROUTING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4495800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s-419" b="1" dirty="0" err="1" smtClean="0"/>
              <a:t>Defining</a:t>
            </a:r>
            <a:r>
              <a:rPr lang="es-419" b="1" dirty="0" smtClean="0"/>
              <a:t> </a:t>
            </a:r>
            <a:r>
              <a:rPr lang="es-419" b="1" dirty="0" err="1" smtClean="0"/>
              <a:t>Routes</a:t>
            </a:r>
            <a:endParaRPr lang="en-US" b="1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s-419" dirty="0" err="1"/>
              <a:t>Route</a:t>
            </a:r>
            <a:r>
              <a:rPr lang="es-419" dirty="0"/>
              <a:t> </a:t>
            </a:r>
            <a:r>
              <a:rPr lang="es-419" dirty="0" err="1" smtClean="0"/>
              <a:t>Values</a:t>
            </a:r>
            <a:endParaRPr lang="en-US" dirty="0"/>
          </a:p>
          <a:p>
            <a:pPr marL="1200150" lvl="6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500" dirty="0" smtClean="0"/>
              <a:t>~/</a:t>
            </a:r>
            <a:r>
              <a:rPr lang="es-419" sz="2500" dirty="0" err="1" smtClean="0"/>
              <a:t>App_Start</a:t>
            </a:r>
            <a:r>
              <a:rPr lang="es-419" sz="2500" dirty="0" smtClean="0"/>
              <a:t>/</a:t>
            </a:r>
            <a:r>
              <a:rPr lang="es-419" sz="2500" dirty="0" err="1" smtClean="0"/>
              <a:t>RouteConfig.cs</a:t>
            </a:r>
            <a:endParaRPr lang="en-US" sz="2500" dirty="0" smtClean="0"/>
          </a:p>
          <a:p>
            <a:pPr marL="1714500" lvl="4" indent="0">
              <a:buNone/>
            </a:pPr>
            <a:r>
              <a:rPr lang="es-419" sz="15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5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static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5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void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5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RegisterRoutes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5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RouteCollection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5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routes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1714500" lvl="4" indent="0">
              <a:buNone/>
            </a:pPr>
            <a:r>
              <a:rPr lang="es-419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s-419" sz="15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1714500" lvl="4" indent="0">
              <a:buNone/>
            </a:pPr>
            <a:r>
              <a:rPr lang="en-US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5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routes.MapRoute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5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"simple</a:t>
            </a:r>
            <a:r>
              <a:rPr lang="es-419" sz="1500" dirty="0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</a:t>
            </a:r>
            <a:r>
              <a:rPr lang="es-419" sz="1500" dirty="0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"{</a:t>
            </a:r>
            <a:r>
              <a:rPr lang="es-419" sz="15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controller</a:t>
            </a:r>
            <a:r>
              <a:rPr lang="es-419" sz="15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}/{</a:t>
            </a:r>
            <a:r>
              <a:rPr lang="es-419" sz="15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action</a:t>
            </a:r>
            <a:r>
              <a:rPr lang="es-419" sz="15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}/{id}"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1714500" lvl="4" indent="0">
              <a:buNone/>
            </a:pPr>
            <a:r>
              <a:rPr lang="es-419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sz="1500" dirty="0">
              <a:highlight>
                <a:srgbClr val="FFFFFF"/>
              </a:highlight>
            </a:endParaRPr>
          </a:p>
          <a:p>
            <a:pPr marL="1200150" lvl="6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 smtClean="0"/>
              <a:t> </a:t>
            </a:r>
            <a:r>
              <a:rPr lang="es-419" sz="1600" dirty="0" smtClean="0"/>
              <a:t>/</a:t>
            </a:r>
            <a:r>
              <a:rPr lang="es-419" sz="1900" dirty="0" err="1" smtClean="0"/>
              <a:t>albums</a:t>
            </a:r>
            <a:r>
              <a:rPr lang="es-419" sz="1900" dirty="0" smtClean="0"/>
              <a:t>/</a:t>
            </a:r>
            <a:r>
              <a:rPr lang="es-419" sz="1900" dirty="0" err="1" smtClean="0"/>
              <a:t>display</a:t>
            </a:r>
            <a:r>
              <a:rPr lang="es-419" sz="1900" dirty="0" smtClean="0"/>
              <a:t>/123</a:t>
            </a:r>
            <a:endParaRPr lang="en-US" sz="1900" dirty="0" smtClean="0"/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3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	</a:t>
            </a:r>
            <a:r>
              <a:rPr lang="es-419" sz="13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3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class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AlbumsController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: </a:t>
            </a:r>
            <a:r>
              <a:rPr lang="es-419" sz="13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Controller</a:t>
            </a:r>
            <a:endParaRPr lang="es-419" sz="13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n-US" sz="13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	</a:t>
            </a:r>
            <a:r>
              <a:rPr lang="es-419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s-419" sz="15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</a:t>
            </a:r>
            <a:r>
              <a:rPr lang="en-US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	</a:t>
            </a:r>
            <a:r>
              <a:rPr lang="es-419" sz="15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5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ActionResult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5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Display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5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id)</a:t>
            </a:r>
          </a:p>
          <a:p>
            <a:pPr marL="0" indent="0">
              <a:buNone/>
            </a:pP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</a:t>
            </a:r>
            <a:r>
              <a:rPr lang="en-US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	</a:t>
            </a:r>
            <a:r>
              <a:rPr lang="es-419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s-419" sz="15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    </a:t>
            </a:r>
            <a:r>
              <a:rPr lang="en-US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		</a:t>
            </a:r>
            <a:r>
              <a:rPr lang="es-419" sz="1500" dirty="0" smtClean="0">
                <a:solidFill>
                  <a:srgbClr val="008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//</a:t>
            </a:r>
            <a:r>
              <a:rPr lang="es-419" sz="1500" dirty="0">
                <a:solidFill>
                  <a:srgbClr val="008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Do </a:t>
            </a:r>
            <a:r>
              <a:rPr lang="es-419" sz="1500" dirty="0" err="1">
                <a:solidFill>
                  <a:srgbClr val="008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something</a:t>
            </a:r>
            <a:endParaRPr lang="es-419" sz="15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    </a:t>
            </a:r>
            <a:r>
              <a:rPr lang="en-US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		</a:t>
            </a:r>
            <a:r>
              <a:rPr lang="es-419" sz="15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return</a:t>
            </a:r>
            <a:r>
              <a:rPr lang="es-419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View();</a:t>
            </a:r>
          </a:p>
          <a:p>
            <a:pPr marL="0" indent="0">
              <a:buNone/>
            </a:pP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</a:t>
            </a:r>
            <a:r>
              <a:rPr lang="en-US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	</a:t>
            </a:r>
            <a:r>
              <a:rPr lang="es-419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s-419" sz="15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</a:t>
            </a:r>
            <a:r>
              <a:rPr lang="en-US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5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sz="17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83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/>
              <a:t>LESSON </a:t>
            </a:r>
            <a:r>
              <a:rPr lang="es-419" b="1" dirty="0"/>
              <a:t>1</a:t>
            </a:r>
            <a:r>
              <a:rPr lang="en-US" b="1" dirty="0"/>
              <a:t>: INTRODUCTION TO ROUTING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Route URL patterns and Examples</a:t>
            </a:r>
            <a:endParaRPr lang="es-419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99" y="2667000"/>
            <a:ext cx="7907401" cy="195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91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/>
              <a:t>LESSON </a:t>
            </a:r>
            <a:r>
              <a:rPr lang="es-419" b="1" dirty="0"/>
              <a:t>1</a:t>
            </a:r>
            <a:r>
              <a:rPr lang="en-US" b="1" dirty="0"/>
              <a:t>: INTRODUCTION TO ROUTING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44958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s-419" b="1" dirty="0" err="1" smtClean="0"/>
              <a:t>Route</a:t>
            </a:r>
            <a:r>
              <a:rPr lang="en-US" b="1" dirty="0" smtClean="0"/>
              <a:t> Defaults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6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routes.MapRoute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"simple"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"{</a:t>
            </a:r>
            <a:r>
              <a:rPr lang="es-419" sz="16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controller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}/{</a:t>
            </a:r>
            <a:r>
              <a:rPr lang="es-419" sz="16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action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}/{id}"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6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s-419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{id = 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UrlParameter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.Optional</a:t>
            </a:r>
            <a:r>
              <a:rPr lang="es-419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})</a:t>
            </a:r>
            <a:endParaRPr lang="en-US" sz="16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914400" indent="-857250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sz="16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914400" indent="-8572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16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routes.MapRoute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"simple"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"{</a:t>
            </a:r>
            <a:r>
              <a:rPr lang="es-419" sz="16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controller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}/{</a:t>
            </a:r>
            <a:r>
              <a:rPr lang="es-419" sz="16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action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}/{id}"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6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s-419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{id = 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UrlParameter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.Optional,action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6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index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});</a:t>
            </a:r>
            <a:endParaRPr 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89" y="3979556"/>
            <a:ext cx="8186011" cy="232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92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27500</TotalTime>
  <Words>446</Words>
  <Application>Microsoft Office PowerPoint</Application>
  <PresentationFormat>On-screen Show (4:3)</PresentationFormat>
  <Paragraphs>102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Lucida Console</vt:lpstr>
      <vt:lpstr>Wingdings</vt:lpstr>
      <vt:lpstr>Office Theme</vt:lpstr>
      <vt:lpstr>ASP.NET 70-486</vt:lpstr>
      <vt:lpstr>CHAPTER 9. Routing</vt:lpstr>
      <vt:lpstr>Lesson 1: Introduction to Routing.</vt:lpstr>
      <vt:lpstr>LESSON 1: INTRODUCTION TO ROUTING</vt:lpstr>
      <vt:lpstr>LESSON 1: INTRODUCTION TO ROUTING</vt:lpstr>
      <vt:lpstr>LESSON 1: INTRODUCTION TO ROUTING</vt:lpstr>
      <vt:lpstr>LESSON 1: INTRODUCTION TO ROUTING</vt:lpstr>
      <vt:lpstr>LESSON 1: INTRODUCTION TO ROUTING</vt:lpstr>
      <vt:lpstr>LESSON 1: INTRODUCTION TO ROUTING</vt:lpstr>
      <vt:lpstr>LESSON 1: INTRODUCTION TO ROUTING</vt:lpstr>
      <vt:lpstr>LESSON 2: MVC AREAS</vt:lpstr>
      <vt:lpstr>LESSON 2: MVC AREAS</vt:lpstr>
      <vt:lpstr>Lesson 2: USING ROUTING WITH WEB FORMS.</vt:lpstr>
      <vt:lpstr>LESSON 2: USING ROUTING WITH WEB FORMS</vt:lpstr>
      <vt:lpstr>Lesson 2: USING ROUTING WITH WEB FORMS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466</cp:revision>
  <dcterms:created xsi:type="dcterms:W3CDTF">2010-12-23T19:30:12Z</dcterms:created>
  <dcterms:modified xsi:type="dcterms:W3CDTF">2015-06-25T00:46:20Z</dcterms:modified>
</cp:coreProperties>
</file>