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353" r:id="rId3"/>
    <p:sldId id="380" r:id="rId4"/>
    <p:sldId id="293" r:id="rId5"/>
    <p:sldId id="415" r:id="rId6"/>
    <p:sldId id="417" r:id="rId7"/>
    <p:sldId id="416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25" r:id="rId16"/>
    <p:sldId id="390" r:id="rId17"/>
    <p:sldId id="426" r:id="rId18"/>
    <p:sldId id="427" r:id="rId19"/>
    <p:sldId id="428" r:id="rId20"/>
    <p:sldId id="429" r:id="rId21"/>
    <p:sldId id="430" r:id="rId22"/>
    <p:sldId id="431" r:id="rId23"/>
    <p:sldId id="432" r:id="rId24"/>
    <p:sldId id="433" r:id="rId25"/>
    <p:sldId id="406" r:id="rId26"/>
    <p:sldId id="434" r:id="rId27"/>
    <p:sldId id="435" r:id="rId28"/>
    <p:sldId id="436" r:id="rId29"/>
    <p:sldId id="438" r:id="rId30"/>
    <p:sldId id="437" r:id="rId31"/>
    <p:sldId id="439" r:id="rId32"/>
    <p:sldId id="440" r:id="rId33"/>
    <p:sldId id="441" r:id="rId34"/>
    <p:sldId id="444" r:id="rId35"/>
    <p:sldId id="442" r:id="rId36"/>
    <p:sldId id="443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84" autoAdjust="0"/>
  </p:normalViewPr>
  <p:slideViewPr>
    <p:cSldViewPr>
      <p:cViewPr>
        <p:scale>
          <a:sx n="80" d="100"/>
          <a:sy n="80" d="100"/>
        </p:scale>
        <p:origin x="162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754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62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00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443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5011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286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177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830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454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7324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289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155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81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10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5013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1478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021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679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90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372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98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66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709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5/19/2015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/>
              <a:t>To execute </a:t>
            </a:r>
            <a:r>
              <a:rPr lang="en-US" sz="3200" dirty="0"/>
              <a:t>the code in the </a:t>
            </a:r>
            <a:r>
              <a:rPr lang="en-US" sz="3200" dirty="0" err="1"/>
              <a:t>Page_Load</a:t>
            </a:r>
            <a:r>
              <a:rPr lang="en-US" sz="3200" dirty="0"/>
              <a:t> subroutine only the FIRST time the page is loaded, you can use the </a:t>
            </a:r>
            <a:r>
              <a:rPr lang="en-US" sz="3200" b="1" dirty="0" err="1"/>
              <a:t>Page.IsPostBack</a:t>
            </a:r>
            <a:r>
              <a:rPr lang="en-US" sz="3200" b="1" dirty="0"/>
              <a:t> </a:t>
            </a:r>
            <a:r>
              <a:rPr lang="en-US" sz="3200" dirty="0"/>
              <a:t>property</a:t>
            </a:r>
            <a:endParaRPr lang="en-US" sz="32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 lnSpcReduction="20000"/>
          </a:bodyPr>
          <a:lstStyle/>
          <a:p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Sub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Page_Load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Not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Page.IsPostBack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then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lbl1.Text="The date and time is " &amp; now()</a:t>
            </a: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Sub</a:t>
            </a:r>
          </a:p>
          <a:p>
            <a:pPr marL="0" indent="0">
              <a:buNone/>
            </a:pP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Sub submit(s As Object, e As EventArgs)</a:t>
            </a:r>
          </a:p>
          <a:p>
            <a:pPr marL="0" indent="0">
              <a:buNone/>
            </a:pP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lbl2.Text="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Hello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World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!"</a:t>
            </a: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Sub</a:t>
            </a: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="lbl1"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/&gt;&lt;/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pt-BR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="lbl2"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/&gt;&lt;/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pt-BR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n-US" sz="4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n-US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button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onclick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/>
          </a:p>
        </p:txBody>
      </p:sp>
    </p:spTree>
    <p:extLst>
      <p:ext uri="{BB962C8B-B14F-4D97-AF65-F5344CB8AC3E}">
        <p14:creationId xmlns:p14="http://schemas.microsoft.com/office/powerpoint/2010/main" val="304735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/>
              <a:t>To execute </a:t>
            </a:r>
            <a:r>
              <a:rPr lang="en-US" sz="3200" dirty="0"/>
              <a:t>the code in the </a:t>
            </a:r>
            <a:r>
              <a:rPr lang="en-US" sz="3200" dirty="0" err="1"/>
              <a:t>Page_Load</a:t>
            </a:r>
            <a:r>
              <a:rPr lang="en-US" sz="3200" dirty="0"/>
              <a:t> subroutine only the </a:t>
            </a:r>
            <a:r>
              <a:rPr lang="en-US" sz="3200" b="1" dirty="0"/>
              <a:t>FIRST</a:t>
            </a:r>
            <a:r>
              <a:rPr lang="en-US" sz="3200" dirty="0"/>
              <a:t> time the page is loaded, you can use the </a:t>
            </a:r>
            <a:r>
              <a:rPr lang="en-US" sz="3200" b="1" dirty="0" err="1"/>
              <a:t>Page.IsPostBack</a:t>
            </a:r>
            <a:r>
              <a:rPr lang="en-US" sz="3200" b="1" dirty="0"/>
              <a:t> </a:t>
            </a:r>
            <a:r>
              <a:rPr lang="en-US" sz="3200" dirty="0"/>
              <a:t>property</a:t>
            </a:r>
            <a:endParaRPr lang="en-US" sz="32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 lnSpcReduction="20000"/>
          </a:bodyPr>
          <a:lstStyle/>
          <a:p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Sub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Page_Load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Not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Page.IsPostBack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then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lbl1.Text="The date and time is " &amp; now()</a:t>
            </a: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Sub</a:t>
            </a:r>
          </a:p>
          <a:p>
            <a:pPr marL="0" indent="0">
              <a:buNone/>
            </a:pP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Sub submit(s As Object, e As EventArgs)</a:t>
            </a:r>
          </a:p>
          <a:p>
            <a:pPr marL="0" indent="0">
              <a:buNone/>
            </a:pP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lbl2.Text="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Hello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World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!"</a:t>
            </a: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Sub</a:t>
            </a: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="lbl1"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/&gt;&lt;/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pt-BR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="lbl2"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/&gt;&lt;/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pt-BR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n-US" sz="4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n-US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button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onclick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/>
          </a:p>
        </p:txBody>
      </p:sp>
    </p:spTree>
    <p:extLst>
      <p:ext uri="{BB962C8B-B14F-4D97-AF65-F5344CB8AC3E}">
        <p14:creationId xmlns:p14="http://schemas.microsoft.com/office/powerpoint/2010/main" val="149866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/>
              <a:t>Save </a:t>
            </a:r>
            <a:r>
              <a:rPr lang="en-US" sz="3200" dirty="0"/>
              <a:t>a lot of coding by maintaining the </a:t>
            </a:r>
            <a:r>
              <a:rPr lang="en-US" sz="3200" b="1" dirty="0" err="1"/>
              <a:t>ViewState</a:t>
            </a:r>
            <a:r>
              <a:rPr lang="en-US" sz="3200" dirty="0"/>
              <a:t> of the objects in your Web Form</a:t>
            </a:r>
            <a:endParaRPr lang="en-US" sz="3200" dirty="0" smtClean="0"/>
          </a:p>
        </p:txBody>
      </p:sp>
      <p:sp>
        <p:nvSpPr>
          <p:cNvPr id="7" name="Content Placeholder 2"/>
          <p:cNvSpPr>
            <a:spLocks noGrp="1"/>
          </p:cNvSpPr>
          <p:nvPr>
            <p:ph sz="half" idx="2"/>
          </p:nvPr>
        </p:nvSpPr>
        <p:spPr>
          <a:xfrm>
            <a:off x="4465320" y="1600200"/>
            <a:ext cx="4038600" cy="4525963"/>
          </a:xfrm>
        </p:spPr>
        <p:txBody>
          <a:bodyPr>
            <a:normAutofit fontScale="25000" lnSpcReduction="20000"/>
          </a:bodyPr>
          <a:lstStyle/>
          <a:p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Sub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Page_Load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Not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Page.IsPostBack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then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lbl1.Text="The date and time is " &amp; now()</a:t>
            </a: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Sub</a:t>
            </a:r>
          </a:p>
          <a:p>
            <a:pPr marL="0" indent="0">
              <a:buNone/>
            </a:pP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Sub submit(s As Object, e As EventArgs)</a:t>
            </a:r>
          </a:p>
          <a:p>
            <a:pPr marL="0" indent="0">
              <a:buNone/>
            </a:pP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lbl2.Text="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Hello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World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!"</a:t>
            </a:r>
          </a:p>
          <a:p>
            <a:pPr marL="0" indent="0">
              <a:buNone/>
            </a:pPr>
            <a:r>
              <a:rPr lang="es-419" sz="4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Sub</a:t>
            </a: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="lbl1"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/&gt;&lt;/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pt-BR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="lbl2"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pt-BR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/&gt;&lt;/</a:t>
            </a:r>
            <a:r>
              <a:rPr lang="pt-BR" sz="4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pt-BR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n-US" sz="4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n-US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button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onclick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n-US" sz="4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4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4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4800" dirty="0"/>
          </a:p>
        </p:txBody>
      </p:sp>
    </p:spTree>
    <p:extLst>
      <p:ext uri="{BB962C8B-B14F-4D97-AF65-F5344CB8AC3E}">
        <p14:creationId xmlns:p14="http://schemas.microsoft.com/office/powerpoint/2010/main" val="25515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The </a:t>
            </a:r>
            <a:r>
              <a:rPr lang="en-US" sz="3200" b="1" dirty="0" err="1"/>
              <a:t>TextBox</a:t>
            </a:r>
            <a:r>
              <a:rPr lang="en-US" sz="3200" dirty="0"/>
              <a:t> control is used to create a text box where the user can input text.</a:t>
            </a:r>
            <a:endParaRPr lang="en-US" sz="32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22074" y="1417638"/>
            <a:ext cx="4038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…</a:t>
            </a: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="Form1"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basic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s-419" sz="11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="tb1"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password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s-419" sz="11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="tb2"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TextMode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11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password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with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</a:p>
          <a:p>
            <a:pPr marL="0" indent="0">
              <a:buFont typeface="Arial" pitchFamily="34" charset="0"/>
              <a:buNone/>
            </a:pPr>
            <a:r>
              <a:rPr lang="en-US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n-US" sz="11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n-US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n-US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n-US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="tb3"</a:t>
            </a:r>
            <a:r>
              <a:rPr lang="en-US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n-US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="Hello World!"</a:t>
            </a:r>
            <a:r>
              <a:rPr lang="en-US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n-US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n-US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multiline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s-419" sz="11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="tb4"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TextMode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11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multiline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with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height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s-419" sz="11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="tb5"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rows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="5"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TextMode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11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multiline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with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width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s-419" sz="1100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TextBox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="tb6"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columns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="30"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s-419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1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11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1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11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…..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4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The </a:t>
            </a:r>
            <a:r>
              <a:rPr lang="en-US" sz="3200" b="1" dirty="0"/>
              <a:t>Button</a:t>
            </a:r>
            <a:r>
              <a:rPr lang="en-US" sz="3200" dirty="0"/>
              <a:t> control is used to display a push button. The push button may be a submit button or a command button. By default, this control is a submit button.</a:t>
            </a:r>
            <a:endParaRPr lang="en-US" sz="32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43400" y="1563189"/>
            <a:ext cx="44958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="Form1"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n-US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Button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="b1"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83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 smtClean="0"/>
              <a:t>Lesson </a:t>
            </a:r>
            <a:r>
              <a:rPr lang="en-US" dirty="0" smtClean="0"/>
              <a:t>2: html helpers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026" name="Picture 2" descr="http://www.codeproject.com/KB/aspnet/787320/customHelperScreensh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83201"/>
            <a:ext cx="3741922" cy="373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31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2: </a:t>
            </a:r>
            <a:r>
              <a:rPr lang="en-US" dirty="0" smtClean="0"/>
              <a:t>HTML HELPERS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77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HTML </a:t>
            </a:r>
            <a:r>
              <a:rPr lang="en-US" b="1" dirty="0"/>
              <a:t>helpers </a:t>
            </a:r>
            <a:r>
              <a:rPr lang="en-US" dirty="0"/>
              <a:t>are much like traditional ASP.NET Web Form controls.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are </a:t>
            </a:r>
            <a:r>
              <a:rPr lang="en-US" dirty="0"/>
              <a:t>used to modify </a:t>
            </a:r>
            <a:r>
              <a:rPr lang="en-US" dirty="0" smtClean="0"/>
              <a:t>HTML,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are </a:t>
            </a:r>
            <a:r>
              <a:rPr lang="en-US" dirty="0"/>
              <a:t>more </a:t>
            </a:r>
            <a:r>
              <a:rPr lang="en-US" dirty="0" smtClean="0"/>
              <a:t>lightweight.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does </a:t>
            </a:r>
            <a:r>
              <a:rPr lang="en-US" dirty="0"/>
              <a:t>not have an event model and a view state.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is </a:t>
            </a:r>
            <a:r>
              <a:rPr lang="en-US" dirty="0"/>
              <a:t>just a method that returns a string.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/>
              <a:t>With MVC, you can create your </a:t>
            </a:r>
            <a:r>
              <a:rPr lang="en-US" b="1" i="1" dirty="0"/>
              <a:t>own helpers</a:t>
            </a:r>
            <a:r>
              <a:rPr lang="en-US" dirty="0"/>
              <a:t>, or use the built in HTML helpers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55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/>
              <a:t>2</a:t>
            </a:r>
            <a:r>
              <a:rPr lang="en-US" dirty="0" smtClean="0"/>
              <a:t>: </a:t>
            </a:r>
            <a:r>
              <a:rPr lang="en-US" dirty="0" smtClean="0"/>
              <a:t>HTML HELPERS</a:t>
            </a:r>
            <a:endParaRPr lang="es-419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83820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419" sz="3000" b="1" dirty="0"/>
              <a:t>Standard HTML </a:t>
            </a:r>
            <a:r>
              <a:rPr lang="es-419" sz="3000" b="1" dirty="0" err="1" smtClean="0"/>
              <a:t>Helpers</a:t>
            </a:r>
            <a:r>
              <a:rPr lang="en-US" sz="3000" b="1" dirty="0" smtClean="0"/>
              <a:t>:</a:t>
            </a:r>
            <a:endParaRPr lang="es-419" sz="3000" b="1" dirty="0"/>
          </a:p>
          <a:p>
            <a:r>
              <a:rPr lang="en-US" b="1" dirty="0"/>
              <a:t>Razor Syntax: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	</a:t>
            </a:r>
            <a:r>
              <a:rPr lang="en-US" sz="2200" dirty="0" smtClean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n-US" sz="22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Html.ActionLink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"About this Website"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n-US" sz="22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"About</a:t>
            </a:r>
            <a:r>
              <a:rPr lang="en-US" sz="2200" dirty="0" smtClean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n-US" sz="22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ASP </a:t>
            </a:r>
            <a:r>
              <a:rPr lang="en-US" b="1" dirty="0"/>
              <a:t>Syntax:</a:t>
            </a:r>
          </a:p>
          <a:p>
            <a:pPr marL="400050" lvl="1" indent="0">
              <a:buNone/>
            </a:pPr>
            <a:r>
              <a:rPr lang="en-US" dirty="0"/>
              <a:t>&lt;%=</a:t>
            </a:r>
            <a:r>
              <a:rPr lang="en-US" dirty="0" err="1"/>
              <a:t>Html.ActionLink</a:t>
            </a:r>
            <a:r>
              <a:rPr lang="en-US" dirty="0"/>
              <a:t>("About this Website", "About")%&gt;</a:t>
            </a:r>
          </a:p>
          <a:p>
            <a:pPr lvl="1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dirty="0"/>
              <a:t>The first parameter is the link text, and the second parameter is the name of the controller action.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The </a:t>
            </a:r>
            <a:r>
              <a:rPr lang="en-US" b="1" i="1" dirty="0" err="1"/>
              <a:t>Html.ActionLink</a:t>
            </a:r>
            <a:r>
              <a:rPr lang="en-US" b="1" i="1" dirty="0"/>
              <a:t>()</a:t>
            </a:r>
            <a:r>
              <a:rPr lang="en-US" dirty="0"/>
              <a:t> helper above, outputs the following HTML</a:t>
            </a:r>
            <a:r>
              <a:rPr lang="en-US" dirty="0" smtClean="0"/>
              <a:t>:</a:t>
            </a:r>
          </a:p>
          <a:p>
            <a:pPr lvl="1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href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="/Home/About"&gt;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About </a:t>
            </a:r>
            <a:r>
              <a:rPr lang="en-US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this Website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66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/>
              <a:t>2</a:t>
            </a:r>
            <a:r>
              <a:rPr lang="en-US" dirty="0" smtClean="0"/>
              <a:t>: </a:t>
            </a:r>
            <a:r>
              <a:rPr lang="en-US" dirty="0" smtClean="0"/>
              <a:t>HTML HELPERS</a:t>
            </a:r>
            <a:endParaRPr lang="es-419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b="1" dirty="0" smtClean="0"/>
              <a:t>Standard </a:t>
            </a:r>
            <a:r>
              <a:rPr lang="es-419" b="1" dirty="0"/>
              <a:t>HTML </a:t>
            </a:r>
            <a:r>
              <a:rPr lang="es-419" b="1" dirty="0" err="1" smtClean="0"/>
              <a:t>Helpers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you </a:t>
            </a:r>
            <a:r>
              <a:rPr lang="en-US" dirty="0"/>
              <a:t>can pass the id of a database record to a database edit action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sz="1800" dirty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@</a:t>
            </a:r>
            <a:r>
              <a:rPr lang="en-US" dirty="0" err="1"/>
              <a:t>Html.ActionLink</a:t>
            </a:r>
            <a:r>
              <a:rPr lang="en-US" dirty="0"/>
              <a:t>("Edit Record", "Edit", new {Id=3})</a:t>
            </a:r>
          </a:p>
          <a:p>
            <a:pPr marL="0" indent="0">
              <a:buNone/>
            </a:pPr>
            <a:r>
              <a:rPr lang="en-US" dirty="0"/>
              <a:t>outputs the following HTML: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href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="/Home/Edit/3"&gt;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Edit Record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n-US" dirty="0"/>
              <a:t/>
            </a:r>
            <a:br>
              <a:rPr lang="en-US" dirty="0"/>
            </a:br>
            <a:endParaRPr lang="es-419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4980356"/>
            <a:ext cx="3505200" cy="134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9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1" r="4575" b="6469"/>
          <a:stretch/>
        </p:blipFill>
        <p:spPr>
          <a:xfrm rot="1449113">
            <a:off x="5194969" y="3277805"/>
            <a:ext cx="3551438" cy="26444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2: </a:t>
            </a:r>
            <a:r>
              <a:rPr lang="en-US" dirty="0" smtClean="0"/>
              <a:t>HTML HELPERS</a:t>
            </a:r>
            <a:endParaRPr lang="es-419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b="1" dirty="0" err="1"/>
              <a:t>Html.ValidationSummary</a:t>
            </a:r>
            <a:endParaRPr lang="es-419" b="1" dirty="0"/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ValidationSummary</a:t>
            </a:r>
            <a:r>
              <a:rPr lang="en-US" dirty="0"/>
              <a:t> helper displays an unordered list of all validation errors in the </a:t>
            </a:r>
            <a:r>
              <a:rPr lang="en-US" dirty="0" err="1" smtClean="0"/>
              <a:t>ModelState</a:t>
            </a:r>
            <a:r>
              <a:rPr lang="en-US" dirty="0" smtClean="0"/>
              <a:t> </a:t>
            </a:r>
            <a:r>
              <a:rPr lang="es-419" dirty="0" err="1" smtClean="0"/>
              <a:t>dictionary</a:t>
            </a:r>
            <a:r>
              <a:rPr lang="es-419" dirty="0" smtClean="0"/>
              <a:t>.</a:t>
            </a:r>
            <a:endParaRPr lang="en-US" dirty="0" smtClean="0"/>
          </a:p>
          <a:p>
            <a:pPr marL="400050" lvl="1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using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Html.BeginForm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())</a:t>
            </a:r>
          </a:p>
          <a:p>
            <a:pPr marL="400050" lvl="1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400050" lvl="1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Html.ValidationSummary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excludePropertyErrors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true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400050" lvl="1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fieldset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00050" lvl="1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legend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Edit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legend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….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9035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</a:t>
            </a:r>
            <a:r>
              <a:rPr lang="en-US" dirty="0"/>
              <a:t>5</a:t>
            </a:r>
            <a:r>
              <a:rPr lang="en-US" dirty="0" smtClean="0"/>
              <a:t>. FORMS AND HTML HELPERS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</a:t>
            </a:r>
            <a:r>
              <a:rPr lang="en-US" dirty="0" smtClean="0"/>
              <a:t>Using Forms</a:t>
            </a:r>
            <a:endParaRPr lang="en-US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2: </a:t>
            </a:r>
            <a:r>
              <a:rPr lang="en-US" dirty="0" smtClean="0"/>
              <a:t>HTML Helpers</a:t>
            </a:r>
            <a:endParaRPr lang="es-419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n-US" b="1" dirty="0"/>
              <a:t>3</a:t>
            </a:r>
            <a:r>
              <a:rPr lang="en-US" b="1" dirty="0" smtClean="0"/>
              <a:t>: </a:t>
            </a:r>
            <a:r>
              <a:rPr lang="en-US" dirty="0"/>
              <a:t>Helpers, Models, and View Data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718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2: </a:t>
            </a:r>
            <a:r>
              <a:rPr lang="en-US" dirty="0" smtClean="0"/>
              <a:t>HTML HELPERS</a:t>
            </a:r>
            <a:endParaRPr lang="es-419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b="1" dirty="0" err="1"/>
              <a:t>Html.TextBox</a:t>
            </a:r>
            <a:r>
              <a:rPr lang="es-419" b="1" dirty="0"/>
              <a:t> and </a:t>
            </a:r>
            <a:r>
              <a:rPr lang="es-419" b="1" dirty="0" err="1"/>
              <a:t>Html.TextArea</a:t>
            </a:r>
            <a:endParaRPr lang="es-419" b="1" dirty="0"/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TextBox</a:t>
            </a:r>
            <a:r>
              <a:rPr lang="en-US" dirty="0"/>
              <a:t> helper renders an input tag with the type attribute set to text. 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/>
              <a:t>@</a:t>
            </a:r>
            <a:r>
              <a:rPr lang="es-419" dirty="0" err="1"/>
              <a:t>Html.TextBox</a:t>
            </a:r>
            <a:r>
              <a:rPr lang="es-419" dirty="0"/>
              <a:t>("</a:t>
            </a:r>
            <a:r>
              <a:rPr lang="es-419" dirty="0" err="1"/>
              <a:t>Title</a:t>
            </a:r>
            <a:r>
              <a:rPr lang="es-419" dirty="0"/>
              <a:t>", </a:t>
            </a:r>
            <a:r>
              <a:rPr lang="es-419" dirty="0" err="1"/>
              <a:t>Model.Title</a:t>
            </a:r>
            <a:r>
              <a:rPr lang="es-419" dirty="0" smtClean="0"/>
              <a:t>)</a:t>
            </a:r>
            <a:endParaRPr lang="en-US" dirty="0" smtClean="0"/>
          </a:p>
          <a:p>
            <a:pPr marL="0" indent="0">
              <a:buNone/>
            </a:pPr>
            <a:r>
              <a:rPr lang="es-419" dirty="0" err="1"/>
              <a:t>results</a:t>
            </a:r>
            <a:r>
              <a:rPr lang="es-419" dirty="0"/>
              <a:t> in: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18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input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="Title"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="Title"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="text“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="For Those About To Rock We Salute You"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800" dirty="0"/>
          </a:p>
        </p:txBody>
      </p:sp>
    </p:spTree>
    <p:extLst>
      <p:ext uri="{BB962C8B-B14F-4D97-AF65-F5344CB8AC3E}">
        <p14:creationId xmlns:p14="http://schemas.microsoft.com/office/powerpoint/2010/main" val="89256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2: </a:t>
            </a:r>
            <a:r>
              <a:rPr lang="en-US" dirty="0" smtClean="0"/>
              <a:t>HTML HELPERS</a:t>
            </a:r>
            <a:endParaRPr lang="es-419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b="1" dirty="0" err="1"/>
              <a:t>Html.Label</a:t>
            </a:r>
            <a:endParaRPr lang="es-419" b="1" dirty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Label helper returns a &lt;label/&gt; element using the string parameter to determine the </a:t>
            </a:r>
            <a:r>
              <a:rPr lang="en-US" dirty="0" smtClean="0"/>
              <a:t>rendered text </a:t>
            </a:r>
            <a:r>
              <a:rPr lang="en-US" dirty="0"/>
              <a:t>and for attribute </a:t>
            </a:r>
            <a:r>
              <a:rPr lang="en-US" dirty="0" smtClean="0"/>
              <a:t>value.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err="1"/>
              <a:t>Html.Label</a:t>
            </a:r>
            <a:r>
              <a:rPr lang="es-419" dirty="0"/>
              <a:t>("</a:t>
            </a:r>
            <a:r>
              <a:rPr lang="es-419" dirty="0" err="1"/>
              <a:t>GenreId</a:t>
            </a:r>
            <a:r>
              <a:rPr lang="es-419" dirty="0"/>
              <a:t>") </a:t>
            </a:r>
            <a:endParaRPr lang="en-US" dirty="0" smtClean="0"/>
          </a:p>
          <a:p>
            <a:endParaRPr lang="en-US" sz="1600" dirty="0" smtClean="0"/>
          </a:p>
          <a:p>
            <a:pPr marL="0" indent="0">
              <a:buNone/>
            </a:pPr>
            <a:r>
              <a:rPr lang="es-419" dirty="0" smtClean="0"/>
              <a:t>Produces </a:t>
            </a:r>
            <a:r>
              <a:rPr lang="es-419" dirty="0" err="1" smtClean="0"/>
              <a:t>the</a:t>
            </a:r>
            <a:r>
              <a:rPr lang="en-US" dirty="0" smtClean="0"/>
              <a:t> </a:t>
            </a:r>
            <a:r>
              <a:rPr lang="es-419" dirty="0" err="1" smtClean="0"/>
              <a:t>following</a:t>
            </a:r>
            <a:r>
              <a:rPr lang="es-419" dirty="0" smtClean="0"/>
              <a:t> </a:t>
            </a:r>
            <a:r>
              <a:rPr lang="es-419" dirty="0"/>
              <a:t>HTML</a:t>
            </a:r>
            <a:r>
              <a:rPr lang="es-419" dirty="0" smtClean="0"/>
              <a:t>:</a:t>
            </a: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nl-NL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nl-NL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</a:t>
            </a:r>
            <a:r>
              <a:rPr lang="nl-NL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nl-NL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</a:t>
            </a:r>
            <a:r>
              <a:rPr lang="nl-NL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="GenreId"&gt;</a:t>
            </a:r>
            <a:r>
              <a:rPr lang="nl-NL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Genre</a:t>
            </a:r>
            <a:r>
              <a:rPr lang="nl-NL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nl-NL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</a:t>
            </a:r>
            <a:r>
              <a:rPr lang="nl-NL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38136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2: </a:t>
            </a:r>
            <a:r>
              <a:rPr lang="en-US" dirty="0" smtClean="0"/>
              <a:t>HTML HELPERS</a:t>
            </a:r>
            <a:endParaRPr lang="es-419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b="1" dirty="0" err="1"/>
              <a:t>Html.DropDownList</a:t>
            </a:r>
            <a:r>
              <a:rPr lang="es-419" b="1" dirty="0"/>
              <a:t> and </a:t>
            </a:r>
            <a:r>
              <a:rPr lang="es-419" b="1" dirty="0" err="1"/>
              <a:t>Html.ListBox</a:t>
            </a:r>
            <a:endParaRPr lang="es-419" b="1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Both </a:t>
            </a:r>
            <a:r>
              <a:rPr lang="en-US" dirty="0"/>
              <a:t>the </a:t>
            </a:r>
            <a:r>
              <a:rPr lang="en-US" dirty="0" err="1"/>
              <a:t>DropDownList</a:t>
            </a:r>
            <a:r>
              <a:rPr lang="en-US" dirty="0"/>
              <a:t> and </a:t>
            </a:r>
            <a:r>
              <a:rPr lang="en-US" dirty="0" err="1"/>
              <a:t>ListBox</a:t>
            </a:r>
            <a:r>
              <a:rPr lang="en-US" dirty="0"/>
              <a:t> helpers return a &lt;select /&gt; element. </a:t>
            </a:r>
            <a:r>
              <a:rPr lang="en-US" dirty="0" err="1"/>
              <a:t>DropDownList</a:t>
            </a:r>
            <a:r>
              <a:rPr lang="en-US" dirty="0"/>
              <a:t> </a:t>
            </a:r>
            <a:r>
              <a:rPr lang="en-US" dirty="0" smtClean="0"/>
              <a:t>allows single </a:t>
            </a:r>
            <a:r>
              <a:rPr lang="en-US" dirty="0"/>
              <a:t>item selection, whereas </a:t>
            </a:r>
            <a:r>
              <a:rPr lang="en-US" dirty="0" err="1"/>
              <a:t>ListBox</a:t>
            </a:r>
            <a:r>
              <a:rPr lang="en-US" dirty="0"/>
              <a:t> allows for multiple item selection (by setting the </a:t>
            </a:r>
            <a:r>
              <a:rPr lang="en-US" dirty="0" smtClean="0"/>
              <a:t>multiple attribute </a:t>
            </a:r>
            <a:r>
              <a:rPr lang="en-US" dirty="0"/>
              <a:t>to multiple in </a:t>
            </a:r>
            <a:r>
              <a:rPr lang="en-US" dirty="0" smtClean="0"/>
              <a:t>the </a:t>
            </a:r>
            <a:r>
              <a:rPr lang="en-US" dirty="0"/>
              <a:t>rendered markup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s-419" altLang="es-419" sz="2400" dirty="0" err="1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Genre</a:t>
            </a:r>
            <a:r>
              <a:rPr lang="es-419" altLang="es-419" sz="24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:@</a:t>
            </a:r>
            <a:r>
              <a:rPr lang="es-419" altLang="es-419" sz="240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Html.DropDownList</a:t>
            </a:r>
            <a:r>
              <a:rPr lang="es-419" altLang="es-419" sz="24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s-419" altLang="es-419" sz="24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s-419" altLang="es-419" sz="2400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movieGenre</a:t>
            </a:r>
            <a:r>
              <a:rPr lang="es-419" altLang="es-419" sz="24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", "</a:t>
            </a:r>
            <a:r>
              <a:rPr lang="es-419" altLang="es-419" sz="2400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All</a:t>
            </a:r>
            <a:r>
              <a:rPr lang="es-419" altLang="es-419" sz="24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s-419" altLang="es-419" sz="24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endParaRPr lang="es-419" altLang="es-419" sz="5400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18821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2: </a:t>
            </a:r>
            <a:r>
              <a:rPr lang="en-US" dirty="0" smtClean="0"/>
              <a:t>HTML HELPERS</a:t>
            </a:r>
            <a:endParaRPr lang="es-419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s-419" b="1" dirty="0" err="1"/>
              <a:t>Html.ValidationMessage</a:t>
            </a:r>
            <a:endParaRPr lang="es-419" b="1" dirty="0"/>
          </a:p>
          <a:p>
            <a:r>
              <a:rPr lang="en-US" sz="3200" dirty="0" smtClean="0"/>
              <a:t>In </a:t>
            </a:r>
            <a:r>
              <a:rPr lang="en-US" sz="3200" dirty="0"/>
              <a:t>the following controller action</a:t>
            </a:r>
            <a:r>
              <a:rPr lang="en-US" sz="3200" dirty="0" smtClean="0"/>
              <a:t>, you </a:t>
            </a:r>
            <a:r>
              <a:rPr lang="en-US" sz="3200" dirty="0"/>
              <a:t>purposely add an error to model state for the Title property:</a:t>
            </a:r>
          </a:p>
          <a:p>
            <a:pPr marL="400050" lvl="1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HttpPost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</a:t>
            </a:r>
          </a:p>
          <a:p>
            <a:pPr marL="400050" lvl="1" indent="0">
              <a:buNone/>
            </a:pPr>
            <a:r>
              <a:rPr lang="es-419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ActionResult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Edit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id,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FormCollection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collection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400050" lvl="1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 </a:t>
            </a:r>
            <a:r>
              <a:rPr lang="en-US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storeDB.Albums.Find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(id);</a:t>
            </a:r>
          </a:p>
          <a:p>
            <a:pPr marL="400050" lvl="1" indent="0">
              <a:buNone/>
            </a:pPr>
            <a:r>
              <a:rPr lang="en-US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n-US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ModelState.AddModelError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"Title"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"What a terrible name!"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400050" lvl="1" indent="0">
              <a:buNone/>
            </a:pPr>
            <a:r>
              <a:rPr lang="en-US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	</a:t>
            </a:r>
            <a:r>
              <a:rPr lang="es-419" dirty="0" err="1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View(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400050" lvl="1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dirty="0" smtClean="0"/>
          </a:p>
          <a:p>
            <a:r>
              <a:rPr lang="en-US" sz="3200" dirty="0" smtClean="0"/>
              <a:t>In </a:t>
            </a:r>
            <a:r>
              <a:rPr lang="en-US" sz="3200" dirty="0"/>
              <a:t>the view, you can display the error message (if any) with the following code:</a:t>
            </a:r>
          </a:p>
          <a:p>
            <a:pPr lvl="1"/>
            <a:r>
              <a:rPr lang="es-419" sz="2600" dirty="0"/>
              <a:t>@</a:t>
            </a:r>
            <a:r>
              <a:rPr lang="es-419" sz="2600" dirty="0" err="1"/>
              <a:t>Html.ValidationMessage</a:t>
            </a:r>
            <a:r>
              <a:rPr lang="es-419" sz="2600" dirty="0"/>
              <a:t>("</a:t>
            </a:r>
            <a:r>
              <a:rPr lang="es-419" sz="2600" dirty="0" err="1"/>
              <a:t>Title</a:t>
            </a:r>
            <a:r>
              <a:rPr lang="es-419" sz="2600" dirty="0"/>
              <a:t>")</a:t>
            </a:r>
          </a:p>
          <a:p>
            <a:r>
              <a:rPr lang="es-419" sz="3200" dirty="0" err="1"/>
              <a:t>which</a:t>
            </a:r>
            <a:r>
              <a:rPr lang="es-419" sz="3200" dirty="0"/>
              <a:t> </a:t>
            </a:r>
            <a:r>
              <a:rPr lang="es-419" sz="3200" dirty="0" err="1"/>
              <a:t>results</a:t>
            </a:r>
            <a:r>
              <a:rPr lang="es-419" sz="3200" dirty="0"/>
              <a:t> in</a:t>
            </a:r>
            <a:r>
              <a:rPr lang="es-419" sz="3200" dirty="0" smtClean="0"/>
              <a:t>:</a:t>
            </a:r>
            <a:endParaRPr lang="en-US" sz="3200" dirty="0" smtClean="0"/>
          </a:p>
          <a:p>
            <a:pPr marL="400050" lvl="1" indent="0">
              <a:buNone/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="field-validation-error"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data-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valmsg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-for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="Title“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data-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valmsg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-replace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="true"&gt;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00050" lvl="1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</a:t>
            </a:r>
            <a:r>
              <a:rPr lang="es-419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What</a:t>
            </a:r>
            <a:r>
              <a:rPr lang="es-419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 terrible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!</a:t>
            </a:r>
          </a:p>
          <a:p>
            <a:pPr marL="400050" lvl="1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065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 smtClean="0"/>
              <a:t>Lesson </a:t>
            </a:r>
            <a:r>
              <a:rPr lang="en-US" dirty="0" smtClean="0"/>
              <a:t>3: </a:t>
            </a:r>
            <a:r>
              <a:rPr lang="en-US" dirty="0"/>
              <a:t>Helpers, Models, and View Data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295400"/>
            <a:ext cx="5257800" cy="316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91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3: HELPERS, MODELS, AND VIEW DATA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err="1"/>
              <a:t>C</a:t>
            </a:r>
            <a:r>
              <a:rPr lang="es-419" dirty="0" err="1" smtClean="0"/>
              <a:t>ontroller</a:t>
            </a:r>
            <a:r>
              <a:rPr lang="es-419" dirty="0" smtClean="0"/>
              <a:t> </a:t>
            </a:r>
            <a:r>
              <a:rPr lang="es-419" dirty="0" err="1"/>
              <a:t>code</a:t>
            </a:r>
            <a:r>
              <a:rPr lang="es-419" dirty="0"/>
              <a:t>:</a:t>
            </a:r>
          </a:p>
          <a:p>
            <a:pPr marL="457200" lvl="1" indent="0">
              <a:buNone/>
            </a:pPr>
            <a:r>
              <a:rPr lang="es-419" sz="19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9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ActionResult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9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Edit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9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id)</a:t>
            </a:r>
          </a:p>
          <a:p>
            <a:pPr marL="457200" lvl="1" indent="0">
              <a:buNone/>
            </a:pP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457200" lvl="1" indent="0">
              <a:buNone/>
            </a:pPr>
            <a:r>
              <a:rPr lang="es-419" sz="19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ViewBag.Price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10.0;</a:t>
            </a:r>
          </a:p>
          <a:p>
            <a:pPr marL="457200" lvl="1" indent="0">
              <a:buNone/>
            </a:pPr>
            <a:r>
              <a:rPr lang="es-419" sz="19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return</a:t>
            </a:r>
            <a:r>
              <a:rPr lang="es-419" sz="19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View</a:t>
            </a:r>
            <a:r>
              <a:rPr lang="es-419" sz="19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();}</a:t>
            </a:r>
            <a:endParaRPr lang="en-US" sz="19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In the view you can render a textbox to display the price by giving the </a:t>
            </a:r>
            <a:r>
              <a:rPr lang="en-US" sz="2800" dirty="0" err="1" smtClean="0"/>
              <a:t>TextBox</a:t>
            </a:r>
            <a:r>
              <a:rPr lang="en-US" sz="2800" dirty="0" smtClean="0"/>
              <a:t> </a:t>
            </a:r>
            <a:r>
              <a:rPr lang="en-US" dirty="0" smtClean="0"/>
              <a:t>helper the same name as the value in the </a:t>
            </a:r>
            <a:r>
              <a:rPr lang="en-US" sz="2800" dirty="0" err="1" smtClean="0"/>
              <a:t>ViewBag</a:t>
            </a:r>
            <a:r>
              <a:rPr lang="en-US" dirty="0" smtClean="0"/>
              <a:t>: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s-419" dirty="0" smtClean="0"/>
              <a:t>@</a:t>
            </a:r>
            <a:r>
              <a:rPr lang="es-419" dirty="0" err="1"/>
              <a:t>Html.TextBox</a:t>
            </a:r>
            <a:r>
              <a:rPr lang="es-419" dirty="0"/>
              <a:t>("Price")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The </a:t>
            </a:r>
            <a:r>
              <a:rPr lang="en-US" sz="2400" dirty="0" err="1"/>
              <a:t>TextBox</a:t>
            </a:r>
            <a:r>
              <a:rPr lang="en-US" sz="2400" dirty="0"/>
              <a:t> </a:t>
            </a:r>
            <a:r>
              <a:rPr lang="en-US" dirty="0"/>
              <a:t>helper will then emit the following HTML</a:t>
            </a:r>
            <a:r>
              <a:rPr lang="en-US" dirty="0" smtClean="0"/>
              <a:t>:</a:t>
            </a:r>
          </a:p>
          <a:p>
            <a:pPr marL="457200" lvl="1" indent="0">
              <a:buClr>
                <a:srgbClr val="FF0000"/>
              </a:buClr>
              <a:buNone/>
            </a:pPr>
            <a:endParaRPr lang="en-US" sz="1700" dirty="0" smtClean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17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17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input</a:t>
            </a: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7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n-US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="Price"</a:t>
            </a: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7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n-US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="Price"</a:t>
            </a: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7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n-US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="text"</a:t>
            </a: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7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="10"</a:t>
            </a: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51190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3: HELPERS, MODELS, AND VIEW DATA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419" b="1" dirty="0"/>
              <a:t>OTHER INPUT </a:t>
            </a:r>
            <a:r>
              <a:rPr lang="es-419" b="1" dirty="0" smtClean="0"/>
              <a:t>HELPERS</a:t>
            </a: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/>
              <a:t>Html.Hidden</a:t>
            </a:r>
            <a:endParaRPr lang="es-419" b="1" dirty="0"/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Html.Hidden</a:t>
            </a:r>
            <a:r>
              <a:rPr lang="en-US" dirty="0"/>
              <a:t> helper renders a hidden input. For example, the following code: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s-419" dirty="0" smtClean="0"/>
              <a:t>@</a:t>
            </a:r>
            <a:r>
              <a:rPr lang="es-419" dirty="0" err="1"/>
              <a:t>Html.Hidden</a:t>
            </a:r>
            <a:r>
              <a:rPr lang="es-419" dirty="0"/>
              <a:t>("</a:t>
            </a:r>
            <a:r>
              <a:rPr lang="es-419" dirty="0" err="1"/>
              <a:t>wizardStep</a:t>
            </a:r>
            <a:r>
              <a:rPr lang="es-419" dirty="0"/>
              <a:t>", "1</a:t>
            </a:r>
            <a:r>
              <a:rPr lang="es-419" dirty="0" smtClean="0"/>
              <a:t>")</a:t>
            </a:r>
            <a:endParaRPr lang="en-US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/>
              <a:t>Html.Password</a:t>
            </a:r>
            <a:endParaRPr lang="es-419" b="1" dirty="0"/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Html.Password</a:t>
            </a:r>
            <a:r>
              <a:rPr lang="en-US" dirty="0"/>
              <a:t> helper renders a password </a:t>
            </a:r>
            <a:r>
              <a:rPr lang="en-US" dirty="0" smtClean="0"/>
              <a:t>field</a:t>
            </a:r>
            <a:r>
              <a:rPr lang="en-US" dirty="0"/>
              <a:t>. It’s much like the </a:t>
            </a:r>
            <a:r>
              <a:rPr lang="en-US" dirty="0" err="1"/>
              <a:t>TextBox</a:t>
            </a:r>
            <a:r>
              <a:rPr lang="en-US" dirty="0"/>
              <a:t> helper, except that </a:t>
            </a:r>
            <a:r>
              <a:rPr lang="en-US" dirty="0" smtClean="0"/>
              <a:t>it does </a:t>
            </a:r>
            <a:r>
              <a:rPr lang="en-US" dirty="0"/>
              <a:t>not retain the posted value, and it uses a password mask. The following code: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s-419" dirty="0" smtClean="0"/>
              <a:t>@</a:t>
            </a:r>
            <a:r>
              <a:rPr lang="es-419" dirty="0" err="1"/>
              <a:t>Html.Password</a:t>
            </a:r>
            <a:r>
              <a:rPr lang="es-419" dirty="0"/>
              <a:t>("</a:t>
            </a:r>
            <a:r>
              <a:rPr lang="es-419" dirty="0" err="1"/>
              <a:t>UserPassword</a:t>
            </a:r>
            <a:r>
              <a:rPr lang="es-419" dirty="0"/>
              <a:t>")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6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3: HELPERS, MODELS, AND VIEW DATA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419" b="1" dirty="0"/>
              <a:t>OTHER INPUT </a:t>
            </a:r>
            <a:r>
              <a:rPr lang="es-419" b="1" dirty="0" smtClean="0"/>
              <a:t>HELPERS</a:t>
            </a: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 smtClean="0"/>
              <a:t>Html.RadioButton</a:t>
            </a:r>
            <a:endParaRPr lang="es-419" b="1" dirty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 err="1"/>
              <a:t>Html.RadioButton</a:t>
            </a:r>
            <a:r>
              <a:rPr lang="en-US" dirty="0"/>
              <a:t> helper renders a simple radio button:</a:t>
            </a:r>
          </a:p>
          <a:p>
            <a:pPr marL="400050" lvl="1" indent="0">
              <a:buNone/>
            </a:pPr>
            <a:r>
              <a:rPr lang="es-419" dirty="0"/>
              <a:t>@</a:t>
            </a:r>
            <a:r>
              <a:rPr lang="es-419" dirty="0" err="1"/>
              <a:t>Html.RadioButton</a:t>
            </a:r>
            <a:r>
              <a:rPr lang="es-419" dirty="0"/>
              <a:t>("color", "red")</a:t>
            </a:r>
          </a:p>
          <a:p>
            <a:pPr marL="400050" lvl="1" indent="0">
              <a:buNone/>
            </a:pPr>
            <a:r>
              <a:rPr lang="es-419" dirty="0"/>
              <a:t>@</a:t>
            </a:r>
            <a:r>
              <a:rPr lang="es-419" dirty="0" err="1"/>
              <a:t>Html.RadioButton</a:t>
            </a:r>
            <a:r>
              <a:rPr lang="es-419" dirty="0"/>
              <a:t>("color", "blue", true)</a:t>
            </a:r>
          </a:p>
          <a:p>
            <a:pPr marL="400050" lvl="1" indent="0">
              <a:buNone/>
            </a:pPr>
            <a:r>
              <a:rPr lang="es-419" dirty="0"/>
              <a:t>@</a:t>
            </a:r>
            <a:r>
              <a:rPr lang="es-419" dirty="0" err="1"/>
              <a:t>Html.RadioButton</a:t>
            </a:r>
            <a:r>
              <a:rPr lang="es-419" dirty="0"/>
              <a:t>("color", "</a:t>
            </a:r>
            <a:r>
              <a:rPr lang="es-419" dirty="0" err="1"/>
              <a:t>green</a:t>
            </a:r>
            <a:r>
              <a:rPr lang="es-419" dirty="0"/>
              <a:t>")</a:t>
            </a:r>
          </a:p>
          <a:p>
            <a:pPr marL="0" indent="0">
              <a:buNone/>
            </a:pPr>
            <a:r>
              <a:rPr lang="es-419" dirty="0"/>
              <a:t>and </a:t>
            </a:r>
            <a:r>
              <a:rPr lang="es-419" dirty="0" err="1"/>
              <a:t>results</a:t>
            </a:r>
            <a:r>
              <a:rPr lang="es-419" dirty="0"/>
              <a:t> in:</a:t>
            </a:r>
          </a:p>
          <a:p>
            <a:pPr marL="400050" lvl="1" indent="0">
              <a:buNone/>
            </a:pPr>
            <a:r>
              <a:rPr lang="en-US" dirty="0"/>
              <a:t>&lt;input id="color" name="color" type="radio" value="red" /&gt;</a:t>
            </a:r>
          </a:p>
          <a:p>
            <a:pPr marL="400050" lvl="1" indent="0">
              <a:buNone/>
            </a:pPr>
            <a:r>
              <a:rPr lang="en-US" dirty="0"/>
              <a:t>&lt;input checked="checked" id="color" name="color" </a:t>
            </a:r>
            <a:r>
              <a:rPr lang="en-US" dirty="0" smtClean="0"/>
              <a:t>Type</a:t>
            </a:r>
            <a:r>
              <a:rPr lang="en-US" dirty="0"/>
              <a:t>="radio" value="blue" /&gt;</a:t>
            </a:r>
          </a:p>
          <a:p>
            <a:pPr marL="400050" lvl="1" indent="0">
              <a:buNone/>
            </a:pPr>
            <a:r>
              <a:rPr lang="en-US" dirty="0"/>
              <a:t>&lt;input id="color" name="color" type="radio" value="green" /&gt;</a:t>
            </a:r>
          </a:p>
        </p:txBody>
      </p:sp>
    </p:spTree>
    <p:extLst>
      <p:ext uri="{BB962C8B-B14F-4D97-AF65-F5344CB8AC3E}">
        <p14:creationId xmlns:p14="http://schemas.microsoft.com/office/powerpoint/2010/main" val="71123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3: HELPERS, MODELS, AND VIEW DATA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b="1" dirty="0"/>
              <a:t>OTHER INPUT </a:t>
            </a:r>
            <a:r>
              <a:rPr lang="es-419" b="1" dirty="0" smtClean="0"/>
              <a:t>HELPERS</a:t>
            </a: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 smtClean="0"/>
              <a:t>Html.CheckBox</a:t>
            </a:r>
            <a:endParaRPr lang="es-419" b="1" dirty="0"/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CheckBox</a:t>
            </a:r>
            <a:r>
              <a:rPr lang="en-US" dirty="0"/>
              <a:t> helper is unique because it renders two input elements. Take the following code,</a:t>
            </a:r>
          </a:p>
          <a:p>
            <a:pPr lvl="1"/>
            <a:r>
              <a:rPr lang="es-419" dirty="0" smtClean="0"/>
              <a:t>@</a:t>
            </a:r>
            <a:r>
              <a:rPr lang="es-419" dirty="0" err="1"/>
              <a:t>Html.CheckBox</a:t>
            </a:r>
            <a:r>
              <a:rPr lang="es-419" dirty="0"/>
              <a:t>("</a:t>
            </a:r>
            <a:r>
              <a:rPr lang="es-419" dirty="0" err="1"/>
              <a:t>IsDiscounted</a:t>
            </a:r>
            <a:r>
              <a:rPr lang="es-419" dirty="0"/>
              <a:t>")</a:t>
            </a:r>
          </a:p>
          <a:p>
            <a:pPr marL="0" indent="0">
              <a:buNone/>
            </a:pPr>
            <a:r>
              <a:rPr lang="en-US" dirty="0"/>
              <a:t>This code produces the following HTML: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input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IsDiscounted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IsDiscounted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="checkbox"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="true"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lvl="1"/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input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IsDiscounted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="hidden"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="false"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3507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</a:t>
            </a:r>
            <a:r>
              <a:rPr lang="en-US" dirty="0"/>
              <a:t>6</a:t>
            </a:r>
            <a:r>
              <a:rPr lang="en-US" dirty="0" smtClean="0"/>
              <a:t>. DATA ANNOTATIONS AND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04800" y="1600201"/>
            <a:ext cx="8382000" cy="4495800"/>
          </a:xfrm>
        </p:spPr>
        <p:txBody>
          <a:bodyPr>
            <a:normAutofit/>
          </a:bodyPr>
          <a:lstStyle/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</a:t>
            </a:r>
            <a:r>
              <a:rPr lang="en-US" dirty="0"/>
              <a:t>Using data annotations for </a:t>
            </a:r>
            <a:r>
              <a:rPr lang="en-US" dirty="0" smtClean="0"/>
              <a:t>validation.</a:t>
            </a:r>
            <a:endParaRPr lang="en-US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n-US" b="1" dirty="0" smtClean="0"/>
              <a:t>2: </a:t>
            </a:r>
            <a:r>
              <a:rPr lang="en-US" dirty="0"/>
              <a:t>Creating your own validation </a:t>
            </a:r>
            <a:r>
              <a:rPr lang="en-US" dirty="0" smtClean="0"/>
              <a:t>logic.</a:t>
            </a:r>
            <a:endParaRPr lang="es-419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n-US" b="1" dirty="0"/>
              <a:t>3</a:t>
            </a:r>
            <a:r>
              <a:rPr lang="en-US" b="1" dirty="0" smtClean="0"/>
              <a:t>: </a:t>
            </a:r>
            <a:r>
              <a:rPr lang="es-419" dirty="0" err="1"/>
              <a:t>Using</a:t>
            </a:r>
            <a:r>
              <a:rPr lang="es-419" dirty="0"/>
              <a:t> </a:t>
            </a:r>
            <a:r>
              <a:rPr lang="es-419" dirty="0" err="1"/>
              <a:t>model</a:t>
            </a:r>
            <a:r>
              <a:rPr lang="es-419" dirty="0"/>
              <a:t> </a:t>
            </a:r>
            <a:r>
              <a:rPr lang="es-419" dirty="0" err="1"/>
              <a:t>metadata</a:t>
            </a:r>
            <a:r>
              <a:rPr lang="es-419" dirty="0"/>
              <a:t> </a:t>
            </a:r>
            <a:r>
              <a:rPr lang="es-419" dirty="0" err="1" smtClean="0"/>
              <a:t>annotations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545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 smtClean="0"/>
              <a:t>Lesson 1</a:t>
            </a:r>
            <a:r>
              <a:rPr lang="en-US" dirty="0"/>
              <a:t>: </a:t>
            </a:r>
            <a:r>
              <a:rPr lang="en-US" dirty="0" smtClean="0"/>
              <a:t>USING FORMS.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P</a:t>
            </a:r>
            <a:r>
              <a:rPr lang="en-US" dirty="0" smtClean="0"/>
              <a:t>roperties </a:t>
            </a:r>
            <a:r>
              <a:rPr lang="en-US" dirty="0"/>
              <a:t>of </a:t>
            </a:r>
            <a:r>
              <a:rPr lang="en-US" dirty="0" smtClean="0"/>
              <a:t>model </a:t>
            </a:r>
            <a:r>
              <a:rPr lang="en-US" dirty="0"/>
              <a:t>with the Required attribute: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b="1" dirty="0"/>
              <a:t>[</a:t>
            </a:r>
            <a:r>
              <a:rPr lang="es-419" sz="2400" b="1" dirty="0" err="1"/>
              <a:t>Required</a:t>
            </a:r>
            <a:r>
              <a:rPr lang="es-419" sz="2400" b="1" dirty="0"/>
              <a:t>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2400" dirty="0"/>
              <a:t>public string </a:t>
            </a:r>
            <a:r>
              <a:rPr lang="en-US" sz="2400" dirty="0" err="1"/>
              <a:t>FirstName</a:t>
            </a:r>
            <a:r>
              <a:rPr lang="en-US" sz="2400" dirty="0"/>
              <a:t> { get; set; }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b="1" dirty="0"/>
              <a:t>[</a:t>
            </a:r>
            <a:r>
              <a:rPr lang="es-419" sz="2400" b="1" dirty="0" err="1"/>
              <a:t>Required</a:t>
            </a:r>
            <a:r>
              <a:rPr lang="es-419" sz="2400" b="1" dirty="0"/>
              <a:t>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2400" dirty="0"/>
              <a:t>public string </a:t>
            </a:r>
            <a:r>
              <a:rPr lang="en-US" sz="2400" dirty="0" err="1"/>
              <a:t>LastName</a:t>
            </a:r>
            <a:r>
              <a:rPr lang="en-US" sz="2400" dirty="0"/>
              <a:t> { get; set; }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The attribute raises a validation error if either property value is null or empty.</a:t>
            </a:r>
            <a:endParaRPr lang="en-US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059" y="2895600"/>
            <a:ext cx="3883941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54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/>
              <a:t>StringLength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smtClean="0"/>
              <a:t>[</a:t>
            </a:r>
            <a:r>
              <a:rPr lang="es-419" dirty="0" err="1"/>
              <a:t>Required</a:t>
            </a:r>
            <a:r>
              <a:rPr lang="es-419" dirty="0"/>
              <a:t>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[</a:t>
            </a:r>
            <a:r>
              <a:rPr lang="es-419" b="1" dirty="0" err="1"/>
              <a:t>StringLength</a:t>
            </a:r>
            <a:r>
              <a:rPr lang="es-419" b="1" dirty="0"/>
              <a:t>(160)]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 smtClean="0"/>
              <a:t>	public </a:t>
            </a:r>
            <a:r>
              <a:rPr lang="en-US" dirty="0"/>
              <a:t>string </a:t>
            </a:r>
            <a:r>
              <a:rPr lang="en-US" dirty="0" err="1"/>
              <a:t>FirstName</a:t>
            </a:r>
            <a:r>
              <a:rPr lang="en-US" dirty="0"/>
              <a:t> { get; set; </a:t>
            </a:r>
            <a:r>
              <a:rPr lang="en-US" dirty="0" smtClean="0"/>
              <a:t>}</a:t>
            </a:r>
          </a:p>
          <a:p>
            <a:pPr marL="400050" lvl="1" indent="0">
              <a:buClr>
                <a:srgbClr val="FF0000"/>
              </a:buClr>
              <a:buNone/>
            </a:pP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/>
              <a:t>[</a:t>
            </a:r>
            <a:r>
              <a:rPr lang="es-419" dirty="0" err="1"/>
              <a:t>Required</a:t>
            </a:r>
            <a:r>
              <a:rPr lang="es-419" dirty="0"/>
              <a:t>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[</a:t>
            </a:r>
            <a:r>
              <a:rPr lang="es-419" b="1" dirty="0" err="1"/>
              <a:t>StringLength</a:t>
            </a:r>
            <a:r>
              <a:rPr lang="es-419" b="1" dirty="0"/>
              <a:t>(160)]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 smtClean="0"/>
              <a:t>	public </a:t>
            </a:r>
            <a:r>
              <a:rPr lang="en-US" dirty="0"/>
              <a:t>string </a:t>
            </a:r>
            <a:r>
              <a:rPr lang="en-US" dirty="0" err="1"/>
              <a:t>LastName</a:t>
            </a:r>
            <a:r>
              <a:rPr lang="en-US" dirty="0"/>
              <a:t> { get; set; }</a:t>
            </a:r>
            <a:endParaRPr lang="en-US" b="1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3828048"/>
            <a:ext cx="3472380" cy="151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6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Range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smtClean="0"/>
              <a:t>[</a:t>
            </a:r>
            <a:r>
              <a:rPr lang="es-419" dirty="0"/>
              <a:t>[</a:t>
            </a:r>
            <a:r>
              <a:rPr lang="es-419" dirty="0" err="1"/>
              <a:t>Range</a:t>
            </a:r>
            <a:r>
              <a:rPr lang="es-419" dirty="0"/>
              <a:t>(35,44)]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dirty="0"/>
              <a:t>	</a:t>
            </a:r>
            <a:r>
              <a:rPr lang="en-US" dirty="0" smtClean="0"/>
              <a:t>public </a:t>
            </a:r>
            <a:r>
              <a:rPr lang="en-US" dirty="0" err="1"/>
              <a:t>int</a:t>
            </a:r>
            <a:r>
              <a:rPr lang="en-US" dirty="0"/>
              <a:t> Age { get; set; }</a:t>
            </a: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smtClean="0"/>
              <a:t>[</a:t>
            </a:r>
            <a:r>
              <a:rPr lang="es-419" dirty="0" err="1" smtClean="0"/>
              <a:t>Range</a:t>
            </a:r>
            <a:r>
              <a:rPr lang="es-419" dirty="0" smtClean="0"/>
              <a:t>(</a:t>
            </a:r>
            <a:r>
              <a:rPr lang="es-419" dirty="0" err="1" smtClean="0"/>
              <a:t>typeof</a:t>
            </a:r>
            <a:r>
              <a:rPr lang="es-419" dirty="0" smtClean="0"/>
              <a:t>(decimal), "0.00", "49.99")]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US" dirty="0"/>
              <a:t>	</a:t>
            </a:r>
            <a:r>
              <a:rPr lang="en-US" sz="2800" dirty="0" smtClean="0"/>
              <a:t>public decimal Price { get; set; }</a:t>
            </a:r>
            <a:endParaRPr lang="en-US" sz="28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4648200"/>
            <a:ext cx="3609900" cy="13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2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RegularExpression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/>
              <a:t>[</a:t>
            </a:r>
            <a:r>
              <a:rPr lang="es-419" dirty="0" err="1"/>
              <a:t>RegularExpression</a:t>
            </a:r>
            <a:r>
              <a:rPr lang="es-419" dirty="0"/>
              <a:t>(@"[A-Za-z0-9._%+-]+@[A-Za-z0-9.-]+\.[A-</a:t>
            </a:r>
            <a:r>
              <a:rPr lang="es-419" dirty="0" err="1"/>
              <a:t>Za</a:t>
            </a:r>
            <a:r>
              <a:rPr lang="es-419" dirty="0"/>
              <a:t>-z]{2,4}")]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 smtClean="0"/>
              <a:t>	public </a:t>
            </a:r>
            <a:r>
              <a:rPr lang="en-US" dirty="0"/>
              <a:t>string Email { get; set; }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[</a:t>
            </a:r>
            <a:r>
              <a:rPr lang="es-419" b="1" dirty="0"/>
              <a:t>Compare("Email")]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 smtClean="0"/>
              <a:t>	public </a:t>
            </a:r>
            <a:r>
              <a:rPr lang="en-US" dirty="0"/>
              <a:t>string </a:t>
            </a:r>
            <a:r>
              <a:rPr lang="en-US" dirty="0" err="1"/>
              <a:t>EmailConfirm</a:t>
            </a:r>
            <a:r>
              <a:rPr lang="en-US" dirty="0"/>
              <a:t> { get; set; }</a:t>
            </a:r>
            <a:endParaRPr lang="en-US" b="1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4642601"/>
            <a:ext cx="4263121" cy="145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7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n-US" dirty="0" smtClean="0"/>
              <a:t>3: HELPERS, MODELS, AND VIEW DATA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dirty="0" smtClean="0"/>
              <a:t>VALIDATION AND MODEL STATE </a:t>
            </a:r>
            <a:endParaRPr lang="en-US" dirty="0" smtClean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9990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RegularExpression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/>
              <a:t>[</a:t>
            </a:r>
            <a:r>
              <a:rPr lang="es-419" dirty="0" err="1"/>
              <a:t>RegularExpression</a:t>
            </a:r>
            <a:r>
              <a:rPr lang="es-419" dirty="0"/>
              <a:t>(@"[A-Za-z0-9._%+-]+@[A-Za-z0-9.-]+\.[A-</a:t>
            </a:r>
            <a:r>
              <a:rPr lang="es-419" dirty="0" err="1"/>
              <a:t>Za</a:t>
            </a:r>
            <a:r>
              <a:rPr lang="es-419" dirty="0"/>
              <a:t>-z]{2,4</a:t>
            </a:r>
            <a:r>
              <a:rPr lang="es-419" dirty="0" smtClean="0"/>
              <a:t>}",</a:t>
            </a:r>
            <a:r>
              <a:rPr lang="en-US" dirty="0" smtClean="0"/>
              <a:t> </a:t>
            </a:r>
            <a:r>
              <a:rPr lang="en-US" b="1" dirty="0" err="1" smtClean="0"/>
              <a:t>ErrorMessage</a:t>
            </a:r>
            <a:r>
              <a:rPr lang="en-US" b="1" dirty="0"/>
              <a:t>="Email doesn't look like a valid email address.")]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/>
              <a:t> </a:t>
            </a:r>
            <a:r>
              <a:rPr lang="en-US" dirty="0" smtClean="0"/>
              <a:t>    public </a:t>
            </a:r>
            <a:r>
              <a:rPr lang="en-US" dirty="0"/>
              <a:t>string Email { get; set; }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b="1" dirty="0" err="1"/>
              <a:t>ErrorMessage</a:t>
            </a:r>
            <a:r>
              <a:rPr lang="en-US" sz="2800" dirty="0"/>
              <a:t> </a:t>
            </a:r>
            <a:r>
              <a:rPr lang="en-US" dirty="0"/>
              <a:t>is the name of the parameter in every validation attribute.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[Required(</a:t>
            </a:r>
            <a:r>
              <a:rPr lang="en-US" b="1" dirty="0" err="1"/>
              <a:t>ErrorMessage</a:t>
            </a:r>
            <a:r>
              <a:rPr lang="en-US" b="1" dirty="0"/>
              <a:t>="Your last name is required")]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b="1" dirty="0"/>
              <a:t>[</a:t>
            </a:r>
            <a:r>
              <a:rPr lang="en-US" b="1" dirty="0" err="1"/>
              <a:t>StringLength</a:t>
            </a:r>
            <a:r>
              <a:rPr lang="en-US" b="1" dirty="0"/>
              <a:t>(160, </a:t>
            </a:r>
            <a:r>
              <a:rPr lang="en-US" b="1" dirty="0" err="1"/>
              <a:t>ErrorMessage</a:t>
            </a:r>
            <a:r>
              <a:rPr lang="en-US" b="1" dirty="0"/>
              <a:t>="Your last name is too long")]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/>
              <a:t>public string </a:t>
            </a:r>
            <a:r>
              <a:rPr lang="en-US" dirty="0" err="1"/>
              <a:t>LastName</a:t>
            </a:r>
            <a:r>
              <a:rPr lang="en-US" dirty="0"/>
              <a:t> { get; set; }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35459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dirty="0"/>
              <a:t>LESSON </a:t>
            </a:r>
            <a:r>
              <a:rPr lang="en-US" dirty="0" smtClean="0"/>
              <a:t>1: USING DATA ANNOTATIONS FOR VALIDATION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RegularExpression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[</a:t>
            </a:r>
            <a:r>
              <a:rPr lang="en-US" b="1" dirty="0"/>
              <a:t>Required(</a:t>
            </a:r>
            <a:r>
              <a:rPr lang="en-US" b="1" dirty="0" err="1"/>
              <a:t>ErrorMessage</a:t>
            </a:r>
            <a:r>
              <a:rPr lang="en-US" b="1" dirty="0"/>
              <a:t>="Your </a:t>
            </a:r>
            <a:r>
              <a:rPr lang="en-US" b="1" dirty="0" smtClean="0"/>
              <a:t>{0} is </a:t>
            </a:r>
            <a:r>
              <a:rPr lang="en-US" b="1" dirty="0"/>
              <a:t>required")]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b="1" dirty="0"/>
              <a:t>[</a:t>
            </a:r>
            <a:r>
              <a:rPr lang="en-US" b="1" dirty="0" err="1"/>
              <a:t>StringLength</a:t>
            </a:r>
            <a:r>
              <a:rPr lang="en-US" b="1" dirty="0"/>
              <a:t>(160, </a:t>
            </a:r>
            <a:r>
              <a:rPr lang="en-US" b="1" dirty="0" err="1"/>
              <a:t>ErrorMessage</a:t>
            </a:r>
            <a:r>
              <a:rPr lang="en-US" b="1" dirty="0" smtClean="0"/>
              <a:t>="</a:t>
            </a:r>
            <a:r>
              <a:rPr lang="en-US" b="1" dirty="0"/>
              <a:t> {0} </a:t>
            </a:r>
            <a:r>
              <a:rPr lang="en-US" b="1" dirty="0" smtClean="0"/>
              <a:t>is </a:t>
            </a:r>
            <a:r>
              <a:rPr lang="en-US" b="1" dirty="0"/>
              <a:t>too long")]</a:t>
            </a:r>
          </a:p>
          <a:p>
            <a:pPr marL="400050" lvl="1" indent="0">
              <a:buClr>
                <a:srgbClr val="FF0000"/>
              </a:buClr>
              <a:buNone/>
            </a:pPr>
            <a:r>
              <a:rPr lang="en-US" dirty="0"/>
              <a:t>public string </a:t>
            </a:r>
            <a:r>
              <a:rPr lang="en-US" dirty="0" err="1"/>
              <a:t>LastName</a:t>
            </a:r>
            <a:r>
              <a:rPr lang="en-US" dirty="0"/>
              <a:t> { get; set; }</a:t>
            </a:r>
            <a:endParaRPr lang="en-US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4648200"/>
            <a:ext cx="3472380" cy="11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9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 form is a container for input elements: buttons, checkboxes, text inputs, and more.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It’s </a:t>
            </a:r>
            <a:r>
              <a:rPr lang="en-US" dirty="0"/>
              <a:t>the </a:t>
            </a:r>
            <a:r>
              <a:rPr lang="en-US" dirty="0" smtClean="0"/>
              <a:t>input elements </a:t>
            </a:r>
            <a:r>
              <a:rPr lang="en-US" dirty="0"/>
              <a:t>in a form that enable a user to enter information into a page and </a:t>
            </a:r>
            <a:r>
              <a:rPr lang="en-US" i="1" dirty="0"/>
              <a:t>submit </a:t>
            </a:r>
            <a:r>
              <a:rPr lang="en-US" dirty="0"/>
              <a:t>information </a:t>
            </a:r>
            <a:r>
              <a:rPr lang="en-US" dirty="0" smtClean="0"/>
              <a:t>to </a:t>
            </a:r>
            <a:r>
              <a:rPr lang="es-419" dirty="0" smtClean="0"/>
              <a:t>a </a:t>
            </a:r>
            <a:r>
              <a:rPr lang="es-419" dirty="0"/>
              <a:t>server.</a:t>
            </a:r>
            <a:endParaRPr lang="en-US" dirty="0" smtClean="0"/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1026" name="Picture 2" descr="http://solvercircle.com/docs/asp-eway/images/eWay_For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2667000"/>
            <a:ext cx="4721225" cy="32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dirty="0" smtClean="0"/>
              <a:t>The </a:t>
            </a:r>
            <a:r>
              <a:rPr lang="en-US" dirty="0"/>
              <a:t>two most important attributes of a form tag: </a:t>
            </a:r>
            <a:endParaRPr lang="en-US" dirty="0" smtClean="0"/>
          </a:p>
          <a:p>
            <a:pPr marL="0" indent="0">
              <a:buClr>
                <a:srgbClr val="FF0000"/>
              </a:buClr>
              <a:buNone/>
            </a:pPr>
            <a:endParaRPr lang="en-US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/>
              <a:t>T</a:t>
            </a:r>
            <a:r>
              <a:rPr lang="en-US" dirty="0" smtClean="0"/>
              <a:t>he action,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/>
              <a:t>T</a:t>
            </a:r>
            <a:r>
              <a:rPr lang="en-US" dirty="0" smtClean="0"/>
              <a:t>he method </a:t>
            </a:r>
            <a:r>
              <a:rPr lang="es-419" dirty="0" err="1" smtClean="0"/>
              <a:t>attributes</a:t>
            </a:r>
            <a:r>
              <a:rPr lang="es-419" dirty="0"/>
              <a:t>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4495800"/>
            <a:ext cx="8686800" cy="190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/>
              <a:t>&lt;form action="http://www.bing.com/search" method="get"&gt;</a:t>
            </a:r>
          </a:p>
          <a:p>
            <a:pPr marL="0" indent="0">
              <a:buNone/>
            </a:pPr>
            <a:r>
              <a:rPr lang="en-US" sz="2600" dirty="0" smtClean="0"/>
              <a:t>	&lt;</a:t>
            </a:r>
            <a:r>
              <a:rPr lang="en-US" sz="2600" dirty="0"/>
              <a:t>input name="q" type="text" /&gt;</a:t>
            </a:r>
          </a:p>
          <a:p>
            <a:pPr marL="0" indent="0">
              <a:buNone/>
            </a:pPr>
            <a:r>
              <a:rPr lang="en-US" sz="2600" dirty="0" smtClean="0"/>
              <a:t>	&lt;</a:t>
            </a:r>
            <a:r>
              <a:rPr lang="en-US" sz="2600" dirty="0"/>
              <a:t>input type="submit" value="Search!" /&gt;</a:t>
            </a:r>
          </a:p>
          <a:p>
            <a:pPr marL="0" indent="0">
              <a:buNone/>
            </a:pPr>
            <a:r>
              <a:rPr lang="es-419" sz="2600" dirty="0"/>
              <a:t>&lt;/</a:t>
            </a:r>
            <a:r>
              <a:rPr lang="es-419" sz="2600" dirty="0" err="1"/>
              <a:t>form</a:t>
            </a:r>
            <a:r>
              <a:rPr lang="es-419" sz="2600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94848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848600" cy="4525963"/>
          </a:xfrm>
        </p:spPr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b="1" dirty="0"/>
              <a:t>Server controls </a:t>
            </a:r>
            <a:r>
              <a:rPr lang="en-US" dirty="0"/>
              <a:t>are tags that are understood by the server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s-419" dirty="0" err="1" smtClean="0"/>
              <a:t>There</a:t>
            </a:r>
            <a:r>
              <a:rPr lang="es-419" dirty="0" smtClean="0"/>
              <a:t> </a:t>
            </a:r>
            <a:r>
              <a:rPr lang="es-419" dirty="0"/>
              <a:t>are </a:t>
            </a:r>
            <a:r>
              <a:rPr lang="es-419" dirty="0" err="1"/>
              <a:t>three</a:t>
            </a:r>
            <a:r>
              <a:rPr lang="es-419" dirty="0"/>
              <a:t> </a:t>
            </a:r>
            <a:r>
              <a:rPr lang="es-419" dirty="0" err="1"/>
              <a:t>kinds</a:t>
            </a:r>
            <a:r>
              <a:rPr lang="es-419" dirty="0"/>
              <a:t> of server </a:t>
            </a:r>
            <a:r>
              <a:rPr lang="es-419" dirty="0" err="1"/>
              <a:t>controls</a:t>
            </a:r>
            <a:r>
              <a:rPr lang="es-419" dirty="0"/>
              <a:t>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s-419" dirty="0"/>
              <a:t>HTML Server </a:t>
            </a:r>
            <a:r>
              <a:rPr lang="es-419" dirty="0" err="1"/>
              <a:t>Controls</a:t>
            </a:r>
            <a:r>
              <a:rPr lang="es-419" dirty="0"/>
              <a:t> - </a:t>
            </a:r>
            <a:r>
              <a:rPr lang="es-419" dirty="0" err="1"/>
              <a:t>Traditional</a:t>
            </a:r>
            <a:r>
              <a:rPr lang="es-419" dirty="0"/>
              <a:t> HTML </a:t>
            </a:r>
            <a:r>
              <a:rPr lang="es-419" dirty="0" err="1" smtClean="0"/>
              <a:t>tags</a:t>
            </a: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/>
              <a:t>HTML tags understood by the server.</a:t>
            </a:r>
            <a:endParaRPr lang="es-419" dirty="0"/>
          </a:p>
          <a:p>
            <a:pPr marL="0" indent="0">
              <a:buClr>
                <a:srgbClr val="FF0000"/>
              </a:buClr>
              <a:buNone/>
            </a:pPr>
            <a:r>
              <a:rPr lang="en-US" dirty="0"/>
              <a:t>&lt;form </a:t>
            </a:r>
            <a:r>
              <a:rPr lang="en-US" dirty="0" err="1"/>
              <a:t>runat</a:t>
            </a:r>
            <a:r>
              <a:rPr lang="en-US" dirty="0"/>
              <a:t>="server"&gt;</a:t>
            </a:r>
            <a:br>
              <a:rPr lang="en-US" dirty="0"/>
            </a:br>
            <a:r>
              <a:rPr lang="en-US" dirty="0"/>
              <a:t>&lt;a id="link1" </a:t>
            </a:r>
            <a:r>
              <a:rPr lang="en-US" dirty="0" err="1"/>
              <a:t>runat</a:t>
            </a:r>
            <a:r>
              <a:rPr lang="en-US" dirty="0"/>
              <a:t>="server"&gt;Visit W3Schools!&lt;/a&gt;</a:t>
            </a:r>
            <a:br>
              <a:rPr lang="en-US" dirty="0"/>
            </a:br>
            <a:r>
              <a:rPr lang="en-US" dirty="0"/>
              <a:t>&lt;/form&gt;</a:t>
            </a:r>
          </a:p>
        </p:txBody>
      </p:sp>
    </p:spTree>
    <p:extLst>
      <p:ext uri="{BB962C8B-B14F-4D97-AF65-F5344CB8AC3E}">
        <p14:creationId xmlns:p14="http://schemas.microsoft.com/office/powerpoint/2010/main" val="160190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s-419" dirty="0" smtClean="0"/>
              <a:t>Web </a:t>
            </a:r>
            <a:r>
              <a:rPr lang="es-419" dirty="0"/>
              <a:t>Server </a:t>
            </a:r>
            <a:r>
              <a:rPr lang="es-419" dirty="0" err="1"/>
              <a:t>Controls</a:t>
            </a:r>
            <a:r>
              <a:rPr lang="es-419" dirty="0"/>
              <a:t> - New ASP.NET </a:t>
            </a:r>
            <a:r>
              <a:rPr lang="es-419" dirty="0" err="1" smtClean="0"/>
              <a:t>tags</a:t>
            </a: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/>
              <a:t> special ASP.NET tags understood by the server.</a:t>
            </a:r>
            <a:endParaRPr lang="es-419" dirty="0"/>
          </a:p>
          <a:p>
            <a:pPr marL="0" indent="0">
              <a:buClr>
                <a:srgbClr val="FF0000"/>
              </a:buClr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b="1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n-US" b="1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Button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="button1"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="Click me</a:t>
            </a:r>
            <a:r>
              <a:rPr lang="en-US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!“ </a:t>
            </a:r>
            <a:r>
              <a:rPr lang="en-US" dirty="0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</a:t>
            </a:r>
            <a:r>
              <a:rPr lang="es-419" dirty="0" err="1" smtClean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unat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OnClick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submit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"/&gt;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4317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s-419" dirty="0" err="1" smtClean="0"/>
              <a:t>Validation</a:t>
            </a:r>
            <a:r>
              <a:rPr lang="es-419" dirty="0" smtClean="0"/>
              <a:t> </a:t>
            </a:r>
            <a:r>
              <a:rPr lang="es-419" dirty="0"/>
              <a:t>Server </a:t>
            </a:r>
            <a:r>
              <a:rPr lang="es-419" dirty="0" err="1"/>
              <a:t>Controls</a:t>
            </a:r>
            <a:r>
              <a:rPr lang="es-419" dirty="0"/>
              <a:t> - </a:t>
            </a:r>
            <a:r>
              <a:rPr lang="es-419" dirty="0" err="1"/>
              <a:t>For</a:t>
            </a:r>
            <a:r>
              <a:rPr lang="es-419" dirty="0"/>
              <a:t> input </a:t>
            </a:r>
            <a:r>
              <a:rPr lang="es-419" dirty="0" err="1" smtClean="0"/>
              <a:t>validation</a:t>
            </a:r>
            <a:r>
              <a:rPr lang="en-US" dirty="0" smtClean="0"/>
              <a:t>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are </a:t>
            </a:r>
            <a:r>
              <a:rPr lang="en-US" dirty="0"/>
              <a:t>used to validate user-input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es-419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RangeValidator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ControlToValidate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="tbox1"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MinimumValue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="1"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MaximumValue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="100"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Integer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="The value must be from 1 to 100!"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USING FORMS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Events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3200" dirty="0"/>
              <a:t>Event Handler is a subroutine that executes code for a given event</a:t>
            </a:r>
            <a:r>
              <a:rPr lang="en-US" sz="3200" dirty="0" smtClean="0"/>
              <a:t>.</a:t>
            </a:r>
            <a:endParaRPr lang="en-US" sz="3200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3200" dirty="0"/>
              <a:t>The </a:t>
            </a:r>
            <a:r>
              <a:rPr lang="en-US" sz="3200" dirty="0" err="1"/>
              <a:t>Page_Load</a:t>
            </a:r>
            <a:r>
              <a:rPr lang="en-US" sz="3200" dirty="0"/>
              <a:t> event is triggered when a page </a:t>
            </a:r>
            <a:r>
              <a:rPr lang="en-US" sz="3200" dirty="0" smtClean="0"/>
              <a:t>loads</a:t>
            </a:r>
            <a:r>
              <a:rPr lang="en-US" sz="3200" dirty="0"/>
              <a:t>.</a:t>
            </a:r>
            <a:endParaRPr lang="en-US" sz="32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Sub </a:t>
            </a: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Page_Load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lbl1.Text="The date and time is " &amp; now()</a:t>
            </a:r>
          </a:p>
          <a:p>
            <a:pPr marL="0" indent="0">
              <a:buNone/>
            </a:pPr>
            <a:r>
              <a:rPr lang="es-419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End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Sub</a:t>
            </a:r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="server"&gt;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pt-BR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pt-BR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pt-BR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asp</a:t>
            </a:r>
            <a:r>
              <a:rPr lang="pt-BR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pt-BR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label</a:t>
            </a:r>
            <a:r>
              <a:rPr lang="pt-BR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pt-BR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="lbl1"</a:t>
            </a:r>
            <a:r>
              <a:rPr lang="pt-BR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runat</a:t>
            </a:r>
            <a:r>
              <a:rPr lang="pt-BR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="server"</a:t>
            </a:r>
            <a:r>
              <a:rPr lang="pt-BR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pt-BR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/&gt;&lt;/</a:t>
            </a:r>
            <a:r>
              <a:rPr lang="pt-BR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h3</a:t>
            </a:r>
            <a:r>
              <a:rPr lang="pt-BR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pt-BR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b="1" dirty="0"/>
          </a:p>
          <a:p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38216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20568</TotalTime>
  <Words>2174</Words>
  <Application>Microsoft Office PowerPoint</Application>
  <PresentationFormat>On-screen Show (4:3)</PresentationFormat>
  <Paragraphs>351</Paragraphs>
  <Slides>36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Consolas</vt:lpstr>
      <vt:lpstr>Lucida Console</vt:lpstr>
      <vt:lpstr>Wingdings</vt:lpstr>
      <vt:lpstr>Office Theme</vt:lpstr>
      <vt:lpstr>ASP.NET 70-486</vt:lpstr>
      <vt:lpstr>CHAPTER 5. FORMS AND HTML HELPERS</vt:lpstr>
      <vt:lpstr>Lesson 1: USING FORMS.</vt:lpstr>
      <vt:lpstr>LESSON 1: USING FORMS</vt:lpstr>
      <vt:lpstr>LESSON 1: USING FORMS</vt:lpstr>
      <vt:lpstr>LESSON 1: USING FORMS</vt:lpstr>
      <vt:lpstr>LESSON 1: USING FORMS</vt:lpstr>
      <vt:lpstr>LESSON 1: USING FORMS</vt:lpstr>
      <vt:lpstr>LESSON 1: USING FORMS</vt:lpstr>
      <vt:lpstr>LESSON 1: USING FORMS</vt:lpstr>
      <vt:lpstr>LESSON 1: USING FORMS</vt:lpstr>
      <vt:lpstr>LESSON 1: USING FORMS</vt:lpstr>
      <vt:lpstr>LESSON 1: USING FORMS</vt:lpstr>
      <vt:lpstr>LESSON 1: USING FORMS</vt:lpstr>
      <vt:lpstr>Lesson 2: html helpers</vt:lpstr>
      <vt:lpstr>LESSON 2: HTML HELPERS</vt:lpstr>
      <vt:lpstr>LESSON 2: HTML HELPERS</vt:lpstr>
      <vt:lpstr>LESSON 2: HTML HELPERS</vt:lpstr>
      <vt:lpstr>LESSON 2: HTML HELPERS</vt:lpstr>
      <vt:lpstr>LESSON 2: HTML HELPERS</vt:lpstr>
      <vt:lpstr>LESSON 2: HTML HELPERS</vt:lpstr>
      <vt:lpstr>LESSON 2: HTML HELPERS</vt:lpstr>
      <vt:lpstr>LESSON 2: HTML HELPERS</vt:lpstr>
      <vt:lpstr>Lesson 3: Helpers, Models, and View Data</vt:lpstr>
      <vt:lpstr>LESSON 3: HELPERS, MODELS, AND VIEW DATA</vt:lpstr>
      <vt:lpstr>LESSON 3: HELPERS, MODELS, AND VIEW DATA</vt:lpstr>
      <vt:lpstr>LESSON 3: HELPERS, MODELS, AND VIEW DATA</vt:lpstr>
      <vt:lpstr>LESSON 3: HELPERS, MODELS, AND VIEW DATA</vt:lpstr>
      <vt:lpstr>CHAPTER 6. DATA ANNOTATIONS AND VALIDATION</vt:lpstr>
      <vt:lpstr>LESSON 1: USING DATA ANNOTATIONS FOR VALIDATION</vt:lpstr>
      <vt:lpstr>LESSON 1: USING DATA ANNOTATIONS FOR VALIDATION</vt:lpstr>
      <vt:lpstr>LESSON 1: USING DATA ANNOTATIONS FOR VALIDATION</vt:lpstr>
      <vt:lpstr>LESSON 1: USING DATA ANNOTATIONS FOR VALIDATION</vt:lpstr>
      <vt:lpstr>LESSON 3: HELPERS, MODELS, AND VIEW DATA</vt:lpstr>
      <vt:lpstr>LESSON 1: USING DATA ANNOTATIONS FOR VALIDATION</vt:lpstr>
      <vt:lpstr>LESSON 1: USING DATA ANNOTATIONS FOR VALIDATION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393</cp:revision>
  <dcterms:created xsi:type="dcterms:W3CDTF">2010-12-23T19:30:12Z</dcterms:created>
  <dcterms:modified xsi:type="dcterms:W3CDTF">2015-05-21T15:22:46Z</dcterms:modified>
</cp:coreProperties>
</file>