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60" r:id="rId4"/>
    <p:sldMasterId id="2147483779" r:id="rId5"/>
  </p:sldMasterIdLst>
  <p:notesMasterIdLst>
    <p:notesMasterId r:id="rId16"/>
  </p:notesMasterIdLst>
  <p:handoutMasterIdLst>
    <p:handoutMasterId r:id="rId17"/>
  </p:handoutMasterIdLst>
  <p:sldIdLst>
    <p:sldId id="295" r:id="rId6"/>
    <p:sldId id="293" r:id="rId7"/>
    <p:sldId id="257" r:id="rId8"/>
    <p:sldId id="317" r:id="rId9"/>
    <p:sldId id="318" r:id="rId10"/>
    <p:sldId id="319" r:id="rId11"/>
    <p:sldId id="320" r:id="rId12"/>
    <p:sldId id="321" r:id="rId13"/>
    <p:sldId id="322" r:id="rId14"/>
    <p:sldId id="292" r:id="rId15"/>
  </p:sldIdLst>
  <p:sldSz cx="12188825" cy="6858000"/>
  <p:notesSz cx="6858000" cy="9296400"/>
  <p:embeddedFontLst>
    <p:embeddedFont>
      <p:font typeface="Segoe UI Light" panose="020B0502040204020203" pitchFamily="34" charset="0"/>
      <p:regular r:id="rId18"/>
      <p:italic r:id="rId19"/>
    </p:embeddedFont>
    <p:embeddedFont>
      <p:font typeface="Segoe UI" panose="020B0502040204020203" pitchFamily="34" charset="0"/>
      <p:regular r:id="rId20"/>
      <p:bold r:id="rId21"/>
      <p:italic r:id="rId22"/>
      <p:boldItalic r:id="rId23"/>
    </p:embeddedFont>
    <p:embeddedFont>
      <p:font typeface="Consolas" panose="020B0609020204030204" pitchFamily="49" charset="0"/>
      <p:regular r:id="rId24"/>
      <p:bold r:id="rId25"/>
      <p:italic r:id="rId26"/>
      <p:boldItalic r:id="rId27"/>
    </p:embeddedFont>
    <p:embeddedFont>
      <p:font typeface="Segoe Light" panose="020B0604020202020204" charset="0"/>
      <p:regular r:id="rId28"/>
      <p:italic r:id="rId29"/>
    </p:embeddedFont>
    <p:embeddedFont>
      <p:font typeface="Calibri" panose="020F0502020204030204" pitchFamily="34" charset="0"/>
      <p:regular r:id="rId30"/>
      <p:bold r:id="rId31"/>
      <p:italic r:id="rId32"/>
      <p:boldItalic r:id="rId33"/>
    </p:embeddedFont>
  </p:embeddedFontLst>
  <p:custDataLst>
    <p:tags r:id="rId34"/>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5">
          <p15:clr>
            <a:srgbClr val="A4A3A4"/>
          </p15:clr>
        </p15:guide>
        <p15:guide id="2" orient="horz" pos="719">
          <p15:clr>
            <a:srgbClr val="A4A3A4"/>
          </p15:clr>
        </p15:guide>
        <p15:guide id="3" orient="horz" pos="4166">
          <p15:clr>
            <a:srgbClr val="A4A3A4"/>
          </p15:clr>
        </p15:guide>
        <p15:guide id="4" orient="horz" pos="3937">
          <p15:clr>
            <a:srgbClr val="A4A3A4"/>
          </p15:clr>
        </p15:guide>
        <p15:guide id="5" orient="horz" pos="1068">
          <p15:clr>
            <a:srgbClr val="A4A3A4"/>
          </p15:clr>
        </p15:guide>
        <p15:guide id="6" pos="326">
          <p15:clr>
            <a:srgbClr val="A4A3A4"/>
          </p15:clr>
        </p15:guide>
        <p15:guide id="7" pos="7355">
          <p15:clr>
            <a:srgbClr val="A4A3A4"/>
          </p15:clr>
        </p15:guide>
        <p15:guide id="8" pos="3829">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FFFFF"/>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47" autoAdjust="0"/>
    <p:restoredTop sz="72727" autoAdjust="0"/>
  </p:normalViewPr>
  <p:slideViewPr>
    <p:cSldViewPr snapToGrid="0">
      <p:cViewPr varScale="1">
        <p:scale>
          <a:sx n="63" d="100"/>
          <a:sy n="63" d="100"/>
        </p:scale>
        <p:origin x="84" y="534"/>
      </p:cViewPr>
      <p:guideLst>
        <p:guide orient="horz" pos="895"/>
        <p:guide orient="horz" pos="719"/>
        <p:guide orient="horz" pos="4166"/>
        <p:guide orient="horz" pos="3937"/>
        <p:guide orient="horz" pos="1068"/>
        <p:guide pos="326"/>
        <p:guide pos="7355"/>
        <p:guide pos="3829"/>
      </p:guideLst>
    </p:cSldViewPr>
  </p:slideViewPr>
  <p:notesTextViewPr>
    <p:cViewPr>
      <p:scale>
        <a:sx n="100" d="100"/>
        <a:sy n="100" d="100"/>
      </p:scale>
      <p:origin x="0" y="0"/>
    </p:cViewPr>
  </p:notesTextViewPr>
  <p:sorterViewPr>
    <p:cViewPr>
      <p:scale>
        <a:sx n="60" d="100"/>
        <a:sy n="60" d="100"/>
      </p:scale>
      <p:origin x="0" y="2838"/>
    </p:cViewPr>
  </p:sorterViewPr>
  <p:notesViewPr>
    <p:cSldViewPr snapToGrid="0" showGuides="1">
      <p:cViewPr varScale="1">
        <p:scale>
          <a:sx n="78" d="100"/>
          <a:sy n="78" d="100"/>
        </p:scale>
        <p:origin x="-2622"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font" Target="fonts/font4.fntdata"/><Relationship Id="rId34"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12/20/2012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12/20/2012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grpSp>
        <p:nvGrpSpPr>
          <p:cNvPr id="5" name="Group 4"/>
          <p:cNvGrpSpPr/>
          <p:nvPr userDrawn="1"/>
        </p:nvGrpSpPr>
        <p:grpSpPr>
          <a:xfrm>
            <a:off x="519113" y="241940"/>
            <a:ext cx="2411374" cy="387798"/>
            <a:chOff x="517525" y="5956427"/>
            <a:chExt cx="1489796" cy="775597"/>
          </a:xfrm>
        </p:grpSpPr>
        <p:sp>
          <p:nvSpPr>
            <p:cNvPr id="6" name="TextBox 5"/>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8" name="Rectangle 7"/>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21634834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2130852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43398239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57641709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1767610"/>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Divider">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grpSp>
        <p:nvGrpSpPr>
          <p:cNvPr id="4" name="Group 3"/>
          <p:cNvGrpSpPr/>
          <p:nvPr userDrawn="1"/>
        </p:nvGrpSpPr>
        <p:grpSpPr>
          <a:xfrm>
            <a:off x="9264689" y="6225727"/>
            <a:ext cx="2411374" cy="387798"/>
            <a:chOff x="517525" y="5956427"/>
            <a:chExt cx="1489796" cy="775597"/>
          </a:xfrm>
        </p:grpSpPr>
        <p:sp>
          <p:nvSpPr>
            <p:cNvPr id="5" name="TextBox 4"/>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6" name="Rectangle 5"/>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9005361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Branding">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482902" y="3072036"/>
            <a:ext cx="3223021" cy="690417"/>
          </a:xfrm>
          <a:prstGeom prst="rect">
            <a:avLst/>
          </a:prstGeom>
        </p:spPr>
      </p:pic>
    </p:spTree>
    <p:extLst>
      <p:ext uri="{BB962C8B-B14F-4D97-AF65-F5344CB8AC3E}">
        <p14:creationId xmlns:p14="http://schemas.microsoft.com/office/powerpoint/2010/main" val="25499226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grpSp>
        <p:nvGrpSpPr>
          <p:cNvPr id="6" name="Group 5"/>
          <p:cNvGrpSpPr/>
          <p:nvPr userDrawn="1"/>
        </p:nvGrpSpPr>
        <p:grpSpPr>
          <a:xfrm>
            <a:off x="519113" y="241940"/>
            <a:ext cx="2411374" cy="387798"/>
            <a:chOff x="517525" y="5956427"/>
            <a:chExt cx="1489796" cy="775597"/>
          </a:xfrm>
        </p:grpSpPr>
        <p:sp>
          <p:nvSpPr>
            <p:cNvPr id="8" name="TextBox 7"/>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9" name="Rectangle 8"/>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51778063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392964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89672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5967413" y="0"/>
            <a:ext cx="622141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218090" y="1447801"/>
            <a:ext cx="5433533" cy="1178442"/>
          </a:xfrm>
          <a:prstGeom prst="rect">
            <a:avLst/>
          </a:prstGeom>
        </p:spPr>
        <p:txBody>
          <a:bodyPr>
            <a:noAutofit/>
          </a:bodyPr>
          <a:lstStyle>
            <a:lvl1pPr marL="0" indent="0">
              <a:buNone/>
              <a:defRPr sz="4000" b="0" cap="none" baseline="0">
                <a:gradFill>
                  <a:gsLst>
                    <a:gs pos="100000">
                      <a:schemeClr val="bg1"/>
                    </a:gs>
                    <a:gs pos="0">
                      <a:schemeClr val="bg1"/>
                    </a:gs>
                  </a:gsLst>
                  <a:lin ang="5400000" scaled="0"/>
                </a:gradFill>
                <a:latin typeface="+mj-lt"/>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218090" y="2734985"/>
            <a:ext cx="5444165" cy="609398"/>
          </a:xfrm>
          <a:prstGeom prst="rect">
            <a:avLst/>
          </a:prstGeom>
        </p:spPr>
        <p:txBody>
          <a:bodyPr>
            <a:noAutofit/>
          </a:bodyPr>
          <a:lstStyle>
            <a:lvl1pPr marL="0" indent="0">
              <a:spcBef>
                <a:spcPts val="1200"/>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14240" indent="-380933">
              <a:defRPr lang="en-US" sz="2100" kern="1200" dirty="0" smtClean="0">
                <a:solidFill>
                  <a:schemeClr val="bg2">
                    <a:lumMod val="50000"/>
                  </a:schemeClr>
                </a:solidFill>
                <a:latin typeface="+mn-lt"/>
                <a:ea typeface="+mn-ea"/>
                <a:cs typeface="Arial" pitchFamily="34" charset="0"/>
              </a:defRPr>
            </a:lvl2pPr>
            <a:lvl3pPr marL="914240" indent="-228560">
              <a:defRPr lang="en-US" sz="1900" kern="1200" dirty="0" smtClean="0">
                <a:solidFill>
                  <a:schemeClr val="bg2">
                    <a:lumMod val="50000"/>
                  </a:schemeClr>
                </a:solidFill>
                <a:latin typeface="+mn-lt"/>
                <a:ea typeface="+mn-ea"/>
                <a:cs typeface="Arial" pitchFamily="34" charset="0"/>
              </a:defRPr>
            </a:lvl3pPr>
            <a:lvl4pPr marL="1218987" indent="-228560">
              <a:defRPr lang="en-US" sz="1600" kern="1200" dirty="0" smtClean="0">
                <a:solidFill>
                  <a:schemeClr val="bg2">
                    <a:lumMod val="50000"/>
                  </a:schemeClr>
                </a:solidFill>
                <a:latin typeface="+mn-lt"/>
                <a:ea typeface="+mn-ea"/>
                <a:cs typeface="Arial" pitchFamily="34" charset="0"/>
              </a:defRPr>
            </a:lvl4pPr>
            <a:lvl5pPr marL="1447547" indent="-228560">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5980112" cy="6858000"/>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l="24987"/>
          <a:stretch/>
        </p:blipFill>
        <p:spPr bwMode="black">
          <a:xfrm>
            <a:off x="10315977" y="6141750"/>
            <a:ext cx="1586959" cy="549178"/>
          </a:xfrm>
          <a:prstGeom prst="rect">
            <a:avLst/>
          </a:prstGeom>
        </p:spPr>
      </p:pic>
      <p:sp>
        <p:nvSpPr>
          <p:cNvPr id="8" name="Rectangle 7"/>
          <p:cNvSpPr/>
          <p:nvPr/>
        </p:nvSpPr>
        <p:spPr bwMode="white">
          <a:xfrm>
            <a:off x="5967413" y="0"/>
            <a:ext cx="6221411" cy="6858000"/>
          </a:xfrm>
          <a:prstGeom prst="rect">
            <a:avLst/>
          </a:prstGeom>
          <a:solidFill>
            <a:schemeClr val="accent6">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19801430"/>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505028237"/>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43636"/>
          </a:xfrm>
          <a:prstGeom prst="rect">
            <a:avLst/>
          </a:prstGeom>
        </p:spPr>
        <p:txBody>
          <a:bodyPr/>
          <a:lstStyle>
            <a:lvl1pPr marL="284163" indent="-284163">
              <a:buFont typeface="Wingdings" pitchFamily="2" charset="2"/>
              <a:buChar char=""/>
              <a:defRPr sz="4000"/>
            </a:lvl1pPr>
            <a:lvl2pPr marL="517525" indent="-233363">
              <a:buFont typeface="Wingdings" pitchFamily="2" charset="2"/>
              <a:buChar char=""/>
              <a:defRPr>
                <a:latin typeface="+mn-lt"/>
              </a:defRPr>
            </a:lvl2pPr>
            <a:lvl3pPr marL="741363" indent="-223838">
              <a:buFont typeface="Wingdings" pitchFamily="2" charset="2"/>
              <a:buChar char=""/>
              <a:tabLst/>
              <a:defRPr>
                <a:latin typeface="+mn-lt"/>
              </a:defRPr>
            </a:lvl3pPr>
            <a:lvl4pPr marL="914400" indent="-173038">
              <a:buFont typeface="Wingdings" pitchFamily="2" charset="2"/>
              <a:buChar char=""/>
              <a:defRPr>
                <a:latin typeface="+mn-lt"/>
              </a:defRPr>
            </a:lvl4pPr>
            <a:lvl5pPr marL="1087438" indent="-173038">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20700" y="6399557"/>
            <a:ext cx="560686" cy="219456"/>
          </a:xfrm>
          <a:prstGeom prst="rect">
            <a:avLst/>
          </a:prstGeom>
        </p:spPr>
        <p:txBody>
          <a:bodyPr lIns="121899" tIns="60949" rIns="121899" bIns="60949"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pPr/>
              <a:t>‹#›</a:t>
            </a:fld>
            <a:endParaRPr lang="en-US" dirty="0"/>
          </a:p>
        </p:txBody>
      </p:sp>
    </p:spTree>
    <p:extLst>
      <p:ext uri="{BB962C8B-B14F-4D97-AF65-F5344CB8AC3E}">
        <p14:creationId xmlns:p14="http://schemas.microsoft.com/office/powerpoint/2010/main" val="201770852"/>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899733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spTree>
    <p:extLst>
      <p:ext uri="{BB962C8B-B14F-4D97-AF65-F5344CB8AC3E}">
        <p14:creationId xmlns:p14="http://schemas.microsoft.com/office/powerpoint/2010/main" val="30064851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spTree>
    <p:extLst>
      <p:ext uri="{BB962C8B-B14F-4D97-AF65-F5344CB8AC3E}">
        <p14:creationId xmlns:p14="http://schemas.microsoft.com/office/powerpoint/2010/main" val="9763912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spTree>
    <p:extLst>
      <p:ext uri="{BB962C8B-B14F-4D97-AF65-F5344CB8AC3E}">
        <p14:creationId xmlns:p14="http://schemas.microsoft.com/office/powerpoint/2010/main" val="35975950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Tree>
    <p:extLst>
      <p:ext uri="{BB962C8B-B14F-4D97-AF65-F5344CB8AC3E}">
        <p14:creationId xmlns:p14="http://schemas.microsoft.com/office/powerpoint/2010/main" val="18338701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08982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6" name="Freeform 11"/>
          <p:cNvSpPr>
            <a:spLocks noEditPoints="1"/>
          </p:cNvSpPr>
          <p:nvPr userDrawn="1"/>
        </p:nvSpPr>
        <p:spPr bwMode="black">
          <a:xfrm>
            <a:off x="906082" y="2883795"/>
            <a:ext cx="2453963" cy="2309611"/>
          </a:xfrm>
          <a:custGeom>
            <a:avLst/>
            <a:gdLst>
              <a:gd name="T0" fmla="*/ 1137 w 1313"/>
              <a:gd name="T1" fmla="*/ 396 h 1238"/>
              <a:gd name="T2" fmla="*/ 1185 w 1313"/>
              <a:gd name="T3" fmla="*/ 553 h 1238"/>
              <a:gd name="T4" fmla="*/ 1069 w 1313"/>
              <a:gd name="T5" fmla="*/ 567 h 1238"/>
              <a:gd name="T6" fmla="*/ 960 w 1313"/>
              <a:gd name="T7" fmla="*/ 445 h 1238"/>
              <a:gd name="T8" fmla="*/ 960 w 1313"/>
              <a:gd name="T9" fmla="*/ 284 h 1238"/>
              <a:gd name="T10" fmla="*/ 1144 w 1313"/>
              <a:gd name="T11" fmla="*/ 219 h 1238"/>
              <a:gd name="T12" fmla="*/ 1245 w 1313"/>
              <a:gd name="T13" fmla="*/ 346 h 1238"/>
              <a:gd name="T14" fmla="*/ 1258 w 1313"/>
              <a:gd name="T15" fmla="*/ 463 h 1238"/>
              <a:gd name="T16" fmla="*/ 1198 w 1313"/>
              <a:gd name="T17" fmla="*/ 341 h 1238"/>
              <a:gd name="T18" fmla="*/ 800 w 1313"/>
              <a:gd name="T19" fmla="*/ 175 h 1238"/>
              <a:gd name="T20" fmla="*/ 834 w 1313"/>
              <a:gd name="T21" fmla="*/ 405 h 1238"/>
              <a:gd name="T22" fmla="*/ 659 w 1313"/>
              <a:gd name="T23" fmla="*/ 320 h 1238"/>
              <a:gd name="T24" fmla="*/ 677 w 1313"/>
              <a:gd name="T25" fmla="*/ 159 h 1238"/>
              <a:gd name="T26" fmla="*/ 798 w 1313"/>
              <a:gd name="T27" fmla="*/ 52 h 1238"/>
              <a:gd name="T28" fmla="*/ 958 w 1313"/>
              <a:gd name="T29" fmla="*/ 52 h 1238"/>
              <a:gd name="T30" fmla="*/ 1024 w 1313"/>
              <a:gd name="T31" fmla="*/ 236 h 1238"/>
              <a:gd name="T32" fmla="*/ 941 w 1313"/>
              <a:gd name="T33" fmla="*/ 366 h 1238"/>
              <a:gd name="T34" fmla="*/ 912 w 1313"/>
              <a:gd name="T35" fmla="*/ 123 h 1238"/>
              <a:gd name="T36" fmla="*/ 0 w 1313"/>
              <a:gd name="T37" fmla="*/ 451 h 1238"/>
              <a:gd name="T38" fmla="*/ 179 w 1313"/>
              <a:gd name="T39" fmla="*/ 451 h 1238"/>
              <a:gd name="T40" fmla="*/ 264 w 1313"/>
              <a:gd name="T41" fmla="*/ 451 h 1238"/>
              <a:gd name="T42" fmla="*/ 349 w 1313"/>
              <a:gd name="T43" fmla="*/ 451 h 1238"/>
              <a:gd name="T44" fmla="*/ 434 w 1313"/>
              <a:gd name="T45" fmla="*/ 451 h 1238"/>
              <a:gd name="T46" fmla="*/ 519 w 1313"/>
              <a:gd name="T47" fmla="*/ 451 h 1238"/>
              <a:gd name="T48" fmla="*/ 604 w 1313"/>
              <a:gd name="T49" fmla="*/ 451 h 1238"/>
              <a:gd name="T50" fmla="*/ 690 w 1313"/>
              <a:gd name="T51" fmla="*/ 451 h 1238"/>
              <a:gd name="T52" fmla="*/ 775 w 1313"/>
              <a:gd name="T53" fmla="*/ 451 h 1238"/>
              <a:gd name="T54" fmla="*/ 682 w 1313"/>
              <a:gd name="T55" fmla="*/ 949 h 1238"/>
              <a:gd name="T56" fmla="*/ 703 w 1313"/>
              <a:gd name="T57" fmla="*/ 1069 h 1238"/>
              <a:gd name="T58" fmla="*/ 377 w 1313"/>
              <a:gd name="T59" fmla="*/ 1196 h 1238"/>
              <a:gd name="T60" fmla="*/ 357 w 1313"/>
              <a:gd name="T61" fmla="*/ 1090 h 1238"/>
              <a:gd name="T62" fmla="*/ 540 w 1313"/>
              <a:gd name="T63" fmla="*/ 1196 h 1238"/>
              <a:gd name="T64" fmla="*/ 519 w 1313"/>
              <a:gd name="T65" fmla="*/ 949 h 1238"/>
              <a:gd name="T66" fmla="*/ 357 w 1313"/>
              <a:gd name="T67" fmla="*/ 949 h 1238"/>
              <a:gd name="T68" fmla="*/ 194 w 1313"/>
              <a:gd name="T69" fmla="*/ 949 h 1238"/>
              <a:gd name="T70" fmla="*/ 52 w 1313"/>
              <a:gd name="T71" fmla="*/ 1090 h 1238"/>
              <a:gd name="T72" fmla="*/ 845 w 1313"/>
              <a:gd name="T73" fmla="*/ 1196 h 1238"/>
              <a:gd name="T74" fmla="*/ 845 w 1313"/>
              <a:gd name="T75" fmla="*/ 808 h 1238"/>
              <a:gd name="T76" fmla="*/ 682 w 1313"/>
              <a:gd name="T77" fmla="*/ 808 h 1238"/>
              <a:gd name="T78" fmla="*/ 519 w 1313"/>
              <a:gd name="T79" fmla="*/ 808 h 1238"/>
              <a:gd name="T80" fmla="*/ 357 w 1313"/>
              <a:gd name="T81" fmla="*/ 808 h 1238"/>
              <a:gd name="T82" fmla="*/ 194 w 1313"/>
              <a:gd name="T83" fmla="*/ 808 h 1238"/>
              <a:gd name="T84" fmla="*/ 845 w 1313"/>
              <a:gd name="T85" fmla="*/ 668 h 1238"/>
              <a:gd name="T86" fmla="*/ 682 w 1313"/>
              <a:gd name="T87" fmla="*/ 668 h 1238"/>
              <a:gd name="T88" fmla="*/ 519 w 1313"/>
              <a:gd name="T89" fmla="*/ 668 h 1238"/>
              <a:gd name="T90" fmla="*/ 357 w 1313"/>
              <a:gd name="T91" fmla="*/ 668 h 1238"/>
              <a:gd name="T92" fmla="*/ 194 w 1313"/>
              <a:gd name="T93" fmla="*/ 668 h 1238"/>
              <a:gd name="T94" fmla="*/ 718 w 1313"/>
              <a:gd name="T95" fmla="*/ 493 h 1238"/>
              <a:gd name="T96" fmla="*/ 633 w 1313"/>
              <a:gd name="T97" fmla="*/ 493 h 1238"/>
              <a:gd name="T98" fmla="*/ 548 w 1313"/>
              <a:gd name="T99" fmla="*/ 493 h 1238"/>
              <a:gd name="T100" fmla="*/ 463 w 1313"/>
              <a:gd name="T101" fmla="*/ 493 h 1238"/>
              <a:gd name="T102" fmla="*/ 378 w 1313"/>
              <a:gd name="T103" fmla="*/ 493 h 1238"/>
              <a:gd name="T104" fmla="*/ 292 w 1313"/>
              <a:gd name="T105" fmla="*/ 493 h 1238"/>
              <a:gd name="T106" fmla="*/ 207 w 1313"/>
              <a:gd name="T107" fmla="*/ 493 h 1238"/>
              <a:gd name="T108" fmla="*/ 122 w 1313"/>
              <a:gd name="T109" fmla="*/ 493 h 1238"/>
              <a:gd name="T110" fmla="*/ 775 w 1313"/>
              <a:gd name="T111" fmla="*/ 493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3" h="1238">
                <a:moveTo>
                  <a:pt x="1137" y="396"/>
                </a:moveTo>
                <a:cubicBezTo>
                  <a:pt x="1150" y="411"/>
                  <a:pt x="1150" y="433"/>
                  <a:pt x="1136" y="447"/>
                </a:cubicBezTo>
                <a:cubicBezTo>
                  <a:pt x="1120" y="461"/>
                  <a:pt x="1097" y="459"/>
                  <a:pt x="1084" y="444"/>
                </a:cubicBezTo>
                <a:cubicBezTo>
                  <a:pt x="1071" y="429"/>
                  <a:pt x="1071" y="407"/>
                  <a:pt x="1087" y="393"/>
                </a:cubicBezTo>
                <a:cubicBezTo>
                  <a:pt x="1102" y="379"/>
                  <a:pt x="1124" y="382"/>
                  <a:pt x="1137" y="396"/>
                </a:cubicBezTo>
                <a:close/>
                <a:moveTo>
                  <a:pt x="1258" y="463"/>
                </a:moveTo>
                <a:cubicBezTo>
                  <a:pt x="1255" y="475"/>
                  <a:pt x="1246" y="494"/>
                  <a:pt x="1234" y="509"/>
                </a:cubicBezTo>
                <a:cubicBezTo>
                  <a:pt x="1260" y="555"/>
                  <a:pt x="1260" y="555"/>
                  <a:pt x="1260" y="555"/>
                </a:cubicBezTo>
                <a:cubicBezTo>
                  <a:pt x="1254" y="560"/>
                  <a:pt x="1228" y="584"/>
                  <a:pt x="1228" y="584"/>
                </a:cubicBezTo>
                <a:cubicBezTo>
                  <a:pt x="1185" y="553"/>
                  <a:pt x="1185" y="553"/>
                  <a:pt x="1185" y="553"/>
                </a:cubicBezTo>
                <a:cubicBezTo>
                  <a:pt x="1184" y="555"/>
                  <a:pt x="1184" y="555"/>
                  <a:pt x="1184" y="555"/>
                </a:cubicBezTo>
                <a:cubicBezTo>
                  <a:pt x="1174" y="561"/>
                  <a:pt x="1154" y="568"/>
                  <a:pt x="1136" y="571"/>
                </a:cubicBezTo>
                <a:cubicBezTo>
                  <a:pt x="1121" y="623"/>
                  <a:pt x="1121" y="623"/>
                  <a:pt x="1121" y="623"/>
                </a:cubicBezTo>
                <a:cubicBezTo>
                  <a:pt x="1113" y="621"/>
                  <a:pt x="1078" y="619"/>
                  <a:pt x="1078" y="619"/>
                </a:cubicBezTo>
                <a:cubicBezTo>
                  <a:pt x="1069" y="567"/>
                  <a:pt x="1069" y="567"/>
                  <a:pt x="1069" y="567"/>
                </a:cubicBezTo>
                <a:cubicBezTo>
                  <a:pt x="1057" y="564"/>
                  <a:pt x="1036" y="556"/>
                  <a:pt x="1022" y="545"/>
                </a:cubicBezTo>
                <a:cubicBezTo>
                  <a:pt x="975" y="570"/>
                  <a:pt x="975" y="570"/>
                  <a:pt x="975" y="570"/>
                </a:cubicBezTo>
                <a:cubicBezTo>
                  <a:pt x="970" y="565"/>
                  <a:pt x="946" y="538"/>
                  <a:pt x="946" y="538"/>
                </a:cubicBezTo>
                <a:cubicBezTo>
                  <a:pt x="976" y="495"/>
                  <a:pt x="976" y="495"/>
                  <a:pt x="976" y="495"/>
                </a:cubicBezTo>
                <a:cubicBezTo>
                  <a:pt x="971" y="484"/>
                  <a:pt x="961" y="464"/>
                  <a:pt x="960" y="445"/>
                </a:cubicBezTo>
                <a:cubicBezTo>
                  <a:pt x="909" y="430"/>
                  <a:pt x="909" y="430"/>
                  <a:pt x="909" y="430"/>
                </a:cubicBezTo>
                <a:cubicBezTo>
                  <a:pt x="908" y="422"/>
                  <a:pt x="910" y="387"/>
                  <a:pt x="910" y="387"/>
                </a:cubicBezTo>
                <a:cubicBezTo>
                  <a:pt x="963" y="377"/>
                  <a:pt x="963" y="377"/>
                  <a:pt x="963" y="377"/>
                </a:cubicBezTo>
                <a:cubicBezTo>
                  <a:pt x="971" y="350"/>
                  <a:pt x="972" y="349"/>
                  <a:pt x="986" y="330"/>
                </a:cubicBezTo>
                <a:cubicBezTo>
                  <a:pt x="960" y="284"/>
                  <a:pt x="960" y="284"/>
                  <a:pt x="960" y="284"/>
                </a:cubicBezTo>
                <a:cubicBezTo>
                  <a:pt x="966" y="279"/>
                  <a:pt x="992" y="255"/>
                  <a:pt x="992" y="255"/>
                </a:cubicBezTo>
                <a:cubicBezTo>
                  <a:pt x="1036" y="285"/>
                  <a:pt x="1036" y="285"/>
                  <a:pt x="1036" y="285"/>
                </a:cubicBezTo>
                <a:cubicBezTo>
                  <a:pt x="1047" y="279"/>
                  <a:pt x="1066" y="271"/>
                  <a:pt x="1085" y="270"/>
                </a:cubicBezTo>
                <a:cubicBezTo>
                  <a:pt x="1100" y="218"/>
                  <a:pt x="1100" y="218"/>
                  <a:pt x="1100" y="218"/>
                </a:cubicBezTo>
                <a:cubicBezTo>
                  <a:pt x="1107" y="218"/>
                  <a:pt x="1144" y="219"/>
                  <a:pt x="1144" y="219"/>
                </a:cubicBezTo>
                <a:cubicBezTo>
                  <a:pt x="1153" y="273"/>
                  <a:pt x="1153" y="273"/>
                  <a:pt x="1153" y="273"/>
                </a:cubicBezTo>
                <a:cubicBezTo>
                  <a:pt x="1180" y="281"/>
                  <a:pt x="1182" y="280"/>
                  <a:pt x="1199" y="295"/>
                </a:cubicBezTo>
                <a:cubicBezTo>
                  <a:pt x="1245" y="270"/>
                  <a:pt x="1245" y="270"/>
                  <a:pt x="1245" y="270"/>
                </a:cubicBezTo>
                <a:cubicBezTo>
                  <a:pt x="1251" y="276"/>
                  <a:pt x="1274" y="301"/>
                  <a:pt x="1274" y="301"/>
                </a:cubicBezTo>
                <a:cubicBezTo>
                  <a:pt x="1245" y="346"/>
                  <a:pt x="1245" y="346"/>
                  <a:pt x="1245" y="346"/>
                </a:cubicBezTo>
                <a:cubicBezTo>
                  <a:pt x="1251" y="355"/>
                  <a:pt x="1259" y="376"/>
                  <a:pt x="1262" y="395"/>
                </a:cubicBezTo>
                <a:cubicBezTo>
                  <a:pt x="1313" y="409"/>
                  <a:pt x="1313" y="409"/>
                  <a:pt x="1313" y="409"/>
                </a:cubicBezTo>
                <a:cubicBezTo>
                  <a:pt x="1312" y="417"/>
                  <a:pt x="1311" y="453"/>
                  <a:pt x="1311" y="453"/>
                </a:cubicBezTo>
                <a:cubicBezTo>
                  <a:pt x="1259" y="462"/>
                  <a:pt x="1259" y="462"/>
                  <a:pt x="1259" y="462"/>
                </a:cubicBezTo>
                <a:lnTo>
                  <a:pt x="1258" y="463"/>
                </a:lnTo>
                <a:close/>
                <a:moveTo>
                  <a:pt x="1198" y="341"/>
                </a:moveTo>
                <a:cubicBezTo>
                  <a:pt x="1154" y="292"/>
                  <a:pt x="1079" y="288"/>
                  <a:pt x="1031" y="331"/>
                </a:cubicBezTo>
                <a:cubicBezTo>
                  <a:pt x="982" y="376"/>
                  <a:pt x="978" y="450"/>
                  <a:pt x="1023" y="499"/>
                </a:cubicBezTo>
                <a:cubicBezTo>
                  <a:pt x="1066" y="547"/>
                  <a:pt x="1141" y="551"/>
                  <a:pt x="1190" y="507"/>
                </a:cubicBezTo>
                <a:cubicBezTo>
                  <a:pt x="1238" y="464"/>
                  <a:pt x="1242" y="389"/>
                  <a:pt x="1198" y="341"/>
                </a:cubicBezTo>
                <a:close/>
                <a:moveTo>
                  <a:pt x="800" y="175"/>
                </a:moveTo>
                <a:cubicBezTo>
                  <a:pt x="784" y="190"/>
                  <a:pt x="784" y="212"/>
                  <a:pt x="797" y="227"/>
                </a:cubicBezTo>
                <a:cubicBezTo>
                  <a:pt x="811" y="241"/>
                  <a:pt x="833" y="244"/>
                  <a:pt x="849" y="229"/>
                </a:cubicBezTo>
                <a:cubicBezTo>
                  <a:pt x="863" y="216"/>
                  <a:pt x="863" y="194"/>
                  <a:pt x="850" y="179"/>
                </a:cubicBezTo>
                <a:cubicBezTo>
                  <a:pt x="837" y="164"/>
                  <a:pt x="815" y="162"/>
                  <a:pt x="800" y="175"/>
                </a:cubicBezTo>
                <a:close/>
                <a:moveTo>
                  <a:pt x="941" y="366"/>
                </a:moveTo>
                <a:cubicBezTo>
                  <a:pt x="898" y="336"/>
                  <a:pt x="898" y="336"/>
                  <a:pt x="898" y="336"/>
                </a:cubicBezTo>
                <a:cubicBezTo>
                  <a:pt x="897" y="337"/>
                  <a:pt x="897" y="337"/>
                  <a:pt x="897" y="337"/>
                </a:cubicBezTo>
                <a:cubicBezTo>
                  <a:pt x="887" y="344"/>
                  <a:pt x="867" y="351"/>
                  <a:pt x="849" y="353"/>
                </a:cubicBezTo>
                <a:cubicBezTo>
                  <a:pt x="834" y="405"/>
                  <a:pt x="834" y="405"/>
                  <a:pt x="834" y="405"/>
                </a:cubicBezTo>
                <a:cubicBezTo>
                  <a:pt x="826" y="404"/>
                  <a:pt x="791" y="402"/>
                  <a:pt x="791" y="402"/>
                </a:cubicBezTo>
                <a:cubicBezTo>
                  <a:pt x="782" y="350"/>
                  <a:pt x="782" y="350"/>
                  <a:pt x="782" y="350"/>
                </a:cubicBezTo>
                <a:cubicBezTo>
                  <a:pt x="770" y="347"/>
                  <a:pt x="749" y="339"/>
                  <a:pt x="735" y="328"/>
                </a:cubicBezTo>
                <a:cubicBezTo>
                  <a:pt x="688" y="352"/>
                  <a:pt x="688" y="352"/>
                  <a:pt x="688" y="352"/>
                </a:cubicBezTo>
                <a:cubicBezTo>
                  <a:pt x="683" y="347"/>
                  <a:pt x="659" y="320"/>
                  <a:pt x="659" y="320"/>
                </a:cubicBezTo>
                <a:cubicBezTo>
                  <a:pt x="689" y="277"/>
                  <a:pt x="689" y="277"/>
                  <a:pt x="689" y="277"/>
                </a:cubicBezTo>
                <a:cubicBezTo>
                  <a:pt x="684" y="266"/>
                  <a:pt x="675" y="246"/>
                  <a:pt x="673" y="227"/>
                </a:cubicBezTo>
                <a:cubicBezTo>
                  <a:pt x="622" y="213"/>
                  <a:pt x="622" y="213"/>
                  <a:pt x="622" y="213"/>
                </a:cubicBezTo>
                <a:cubicBezTo>
                  <a:pt x="622" y="205"/>
                  <a:pt x="623" y="170"/>
                  <a:pt x="623" y="170"/>
                </a:cubicBezTo>
                <a:cubicBezTo>
                  <a:pt x="677" y="159"/>
                  <a:pt x="677" y="159"/>
                  <a:pt x="677" y="159"/>
                </a:cubicBezTo>
                <a:cubicBezTo>
                  <a:pt x="684" y="133"/>
                  <a:pt x="685" y="132"/>
                  <a:pt x="699" y="113"/>
                </a:cubicBezTo>
                <a:cubicBezTo>
                  <a:pt x="673" y="67"/>
                  <a:pt x="673" y="67"/>
                  <a:pt x="673" y="67"/>
                </a:cubicBezTo>
                <a:cubicBezTo>
                  <a:pt x="679" y="61"/>
                  <a:pt x="705" y="38"/>
                  <a:pt x="705" y="38"/>
                </a:cubicBezTo>
                <a:cubicBezTo>
                  <a:pt x="749" y="67"/>
                  <a:pt x="749" y="67"/>
                  <a:pt x="749" y="67"/>
                </a:cubicBezTo>
                <a:cubicBezTo>
                  <a:pt x="760" y="62"/>
                  <a:pt x="779" y="53"/>
                  <a:pt x="798" y="52"/>
                </a:cubicBezTo>
                <a:cubicBezTo>
                  <a:pt x="814" y="0"/>
                  <a:pt x="814" y="0"/>
                  <a:pt x="814" y="0"/>
                </a:cubicBezTo>
                <a:cubicBezTo>
                  <a:pt x="821" y="1"/>
                  <a:pt x="857" y="1"/>
                  <a:pt x="857" y="1"/>
                </a:cubicBezTo>
                <a:cubicBezTo>
                  <a:pt x="866" y="56"/>
                  <a:pt x="866" y="56"/>
                  <a:pt x="866" y="56"/>
                </a:cubicBezTo>
                <a:cubicBezTo>
                  <a:pt x="893" y="64"/>
                  <a:pt x="895" y="63"/>
                  <a:pt x="913" y="78"/>
                </a:cubicBezTo>
                <a:cubicBezTo>
                  <a:pt x="958" y="52"/>
                  <a:pt x="958" y="52"/>
                  <a:pt x="958" y="52"/>
                </a:cubicBezTo>
                <a:cubicBezTo>
                  <a:pt x="964" y="58"/>
                  <a:pt x="987" y="84"/>
                  <a:pt x="987" y="84"/>
                </a:cubicBezTo>
                <a:cubicBezTo>
                  <a:pt x="958" y="128"/>
                  <a:pt x="958" y="128"/>
                  <a:pt x="958" y="128"/>
                </a:cubicBezTo>
                <a:cubicBezTo>
                  <a:pt x="965" y="138"/>
                  <a:pt x="972" y="158"/>
                  <a:pt x="976" y="177"/>
                </a:cubicBezTo>
                <a:cubicBezTo>
                  <a:pt x="1026" y="191"/>
                  <a:pt x="1026" y="191"/>
                  <a:pt x="1026" y="191"/>
                </a:cubicBezTo>
                <a:cubicBezTo>
                  <a:pt x="1025" y="199"/>
                  <a:pt x="1024" y="236"/>
                  <a:pt x="1024" y="236"/>
                </a:cubicBezTo>
                <a:cubicBezTo>
                  <a:pt x="972" y="245"/>
                  <a:pt x="972" y="245"/>
                  <a:pt x="972" y="245"/>
                </a:cubicBezTo>
                <a:cubicBezTo>
                  <a:pt x="971" y="246"/>
                  <a:pt x="971" y="246"/>
                  <a:pt x="971" y="246"/>
                </a:cubicBezTo>
                <a:cubicBezTo>
                  <a:pt x="968" y="257"/>
                  <a:pt x="959" y="277"/>
                  <a:pt x="947" y="292"/>
                </a:cubicBezTo>
                <a:cubicBezTo>
                  <a:pt x="973" y="337"/>
                  <a:pt x="973" y="337"/>
                  <a:pt x="973" y="337"/>
                </a:cubicBezTo>
                <a:cubicBezTo>
                  <a:pt x="967" y="343"/>
                  <a:pt x="941" y="366"/>
                  <a:pt x="941" y="366"/>
                </a:cubicBezTo>
                <a:close/>
                <a:moveTo>
                  <a:pt x="912" y="123"/>
                </a:moveTo>
                <a:cubicBezTo>
                  <a:pt x="867" y="74"/>
                  <a:pt x="792" y="71"/>
                  <a:pt x="745" y="114"/>
                </a:cubicBezTo>
                <a:cubicBezTo>
                  <a:pt x="695" y="158"/>
                  <a:pt x="692" y="233"/>
                  <a:pt x="736" y="282"/>
                </a:cubicBezTo>
                <a:cubicBezTo>
                  <a:pt x="779" y="330"/>
                  <a:pt x="854" y="334"/>
                  <a:pt x="903" y="289"/>
                </a:cubicBezTo>
                <a:cubicBezTo>
                  <a:pt x="951" y="246"/>
                  <a:pt x="955" y="171"/>
                  <a:pt x="912" y="123"/>
                </a:cubicBezTo>
                <a:close/>
                <a:moveTo>
                  <a:pt x="775" y="451"/>
                </a:moveTo>
                <a:cubicBezTo>
                  <a:pt x="897" y="451"/>
                  <a:pt x="897" y="451"/>
                  <a:pt x="897" y="451"/>
                </a:cubicBezTo>
                <a:cubicBezTo>
                  <a:pt x="897" y="1238"/>
                  <a:pt x="897" y="1238"/>
                  <a:pt x="897" y="1238"/>
                </a:cubicBezTo>
                <a:cubicBezTo>
                  <a:pt x="0" y="1238"/>
                  <a:pt x="0" y="1238"/>
                  <a:pt x="0" y="1238"/>
                </a:cubicBezTo>
                <a:cubicBezTo>
                  <a:pt x="0" y="451"/>
                  <a:pt x="0" y="451"/>
                  <a:pt x="0" y="451"/>
                </a:cubicBezTo>
                <a:cubicBezTo>
                  <a:pt x="122" y="451"/>
                  <a:pt x="122" y="451"/>
                  <a:pt x="122" y="451"/>
                </a:cubicBezTo>
                <a:cubicBezTo>
                  <a:pt x="122" y="441"/>
                  <a:pt x="122" y="441"/>
                  <a:pt x="122" y="441"/>
                </a:cubicBezTo>
                <a:cubicBezTo>
                  <a:pt x="122" y="425"/>
                  <a:pt x="135" y="412"/>
                  <a:pt x="150" y="412"/>
                </a:cubicBezTo>
                <a:cubicBezTo>
                  <a:pt x="166" y="412"/>
                  <a:pt x="179" y="425"/>
                  <a:pt x="179" y="441"/>
                </a:cubicBezTo>
                <a:cubicBezTo>
                  <a:pt x="179" y="451"/>
                  <a:pt x="179" y="451"/>
                  <a:pt x="179" y="451"/>
                </a:cubicBezTo>
                <a:cubicBezTo>
                  <a:pt x="207" y="451"/>
                  <a:pt x="207" y="451"/>
                  <a:pt x="207" y="451"/>
                </a:cubicBezTo>
                <a:cubicBezTo>
                  <a:pt x="207" y="441"/>
                  <a:pt x="207" y="441"/>
                  <a:pt x="207" y="441"/>
                </a:cubicBezTo>
                <a:cubicBezTo>
                  <a:pt x="207" y="425"/>
                  <a:pt x="220" y="412"/>
                  <a:pt x="235" y="412"/>
                </a:cubicBezTo>
                <a:cubicBezTo>
                  <a:pt x="251" y="412"/>
                  <a:pt x="264" y="425"/>
                  <a:pt x="264" y="441"/>
                </a:cubicBezTo>
                <a:cubicBezTo>
                  <a:pt x="264" y="451"/>
                  <a:pt x="264" y="451"/>
                  <a:pt x="264" y="451"/>
                </a:cubicBezTo>
                <a:cubicBezTo>
                  <a:pt x="292" y="451"/>
                  <a:pt x="292" y="451"/>
                  <a:pt x="292" y="451"/>
                </a:cubicBezTo>
                <a:cubicBezTo>
                  <a:pt x="292" y="441"/>
                  <a:pt x="292" y="441"/>
                  <a:pt x="292" y="441"/>
                </a:cubicBezTo>
                <a:cubicBezTo>
                  <a:pt x="292" y="425"/>
                  <a:pt x="305" y="412"/>
                  <a:pt x="321" y="412"/>
                </a:cubicBezTo>
                <a:cubicBezTo>
                  <a:pt x="336" y="412"/>
                  <a:pt x="349" y="425"/>
                  <a:pt x="349" y="441"/>
                </a:cubicBezTo>
                <a:cubicBezTo>
                  <a:pt x="349" y="451"/>
                  <a:pt x="349" y="451"/>
                  <a:pt x="349" y="451"/>
                </a:cubicBezTo>
                <a:cubicBezTo>
                  <a:pt x="378" y="451"/>
                  <a:pt x="378" y="451"/>
                  <a:pt x="378" y="451"/>
                </a:cubicBezTo>
                <a:cubicBezTo>
                  <a:pt x="378" y="441"/>
                  <a:pt x="378" y="441"/>
                  <a:pt x="378" y="441"/>
                </a:cubicBezTo>
                <a:cubicBezTo>
                  <a:pt x="378" y="425"/>
                  <a:pt x="390" y="412"/>
                  <a:pt x="406" y="412"/>
                </a:cubicBezTo>
                <a:cubicBezTo>
                  <a:pt x="421" y="412"/>
                  <a:pt x="434" y="425"/>
                  <a:pt x="434" y="441"/>
                </a:cubicBezTo>
                <a:cubicBezTo>
                  <a:pt x="434" y="451"/>
                  <a:pt x="434" y="451"/>
                  <a:pt x="434" y="451"/>
                </a:cubicBezTo>
                <a:cubicBezTo>
                  <a:pt x="463" y="451"/>
                  <a:pt x="463" y="451"/>
                  <a:pt x="463" y="451"/>
                </a:cubicBezTo>
                <a:cubicBezTo>
                  <a:pt x="463" y="441"/>
                  <a:pt x="463" y="441"/>
                  <a:pt x="463" y="441"/>
                </a:cubicBezTo>
                <a:cubicBezTo>
                  <a:pt x="463" y="425"/>
                  <a:pt x="475" y="412"/>
                  <a:pt x="491" y="412"/>
                </a:cubicBezTo>
                <a:cubicBezTo>
                  <a:pt x="507" y="412"/>
                  <a:pt x="519" y="425"/>
                  <a:pt x="519" y="441"/>
                </a:cubicBezTo>
                <a:cubicBezTo>
                  <a:pt x="519" y="451"/>
                  <a:pt x="519" y="451"/>
                  <a:pt x="519" y="451"/>
                </a:cubicBezTo>
                <a:cubicBezTo>
                  <a:pt x="548" y="451"/>
                  <a:pt x="548" y="451"/>
                  <a:pt x="548" y="451"/>
                </a:cubicBezTo>
                <a:cubicBezTo>
                  <a:pt x="548" y="441"/>
                  <a:pt x="548" y="441"/>
                  <a:pt x="548" y="441"/>
                </a:cubicBezTo>
                <a:cubicBezTo>
                  <a:pt x="548" y="425"/>
                  <a:pt x="561" y="412"/>
                  <a:pt x="576" y="412"/>
                </a:cubicBezTo>
                <a:cubicBezTo>
                  <a:pt x="592" y="412"/>
                  <a:pt x="604" y="425"/>
                  <a:pt x="604" y="441"/>
                </a:cubicBezTo>
                <a:cubicBezTo>
                  <a:pt x="604" y="451"/>
                  <a:pt x="604" y="451"/>
                  <a:pt x="604" y="451"/>
                </a:cubicBezTo>
                <a:cubicBezTo>
                  <a:pt x="633" y="451"/>
                  <a:pt x="633" y="451"/>
                  <a:pt x="633" y="451"/>
                </a:cubicBezTo>
                <a:cubicBezTo>
                  <a:pt x="633" y="441"/>
                  <a:pt x="633" y="441"/>
                  <a:pt x="633" y="441"/>
                </a:cubicBezTo>
                <a:cubicBezTo>
                  <a:pt x="633" y="425"/>
                  <a:pt x="646" y="412"/>
                  <a:pt x="661" y="412"/>
                </a:cubicBezTo>
                <a:cubicBezTo>
                  <a:pt x="677" y="412"/>
                  <a:pt x="690" y="425"/>
                  <a:pt x="690" y="441"/>
                </a:cubicBezTo>
                <a:cubicBezTo>
                  <a:pt x="690" y="451"/>
                  <a:pt x="690" y="451"/>
                  <a:pt x="690" y="451"/>
                </a:cubicBezTo>
                <a:cubicBezTo>
                  <a:pt x="718" y="451"/>
                  <a:pt x="718" y="451"/>
                  <a:pt x="718" y="451"/>
                </a:cubicBezTo>
                <a:cubicBezTo>
                  <a:pt x="718" y="441"/>
                  <a:pt x="718" y="441"/>
                  <a:pt x="718" y="441"/>
                </a:cubicBezTo>
                <a:cubicBezTo>
                  <a:pt x="718" y="425"/>
                  <a:pt x="731" y="412"/>
                  <a:pt x="747" y="412"/>
                </a:cubicBezTo>
                <a:cubicBezTo>
                  <a:pt x="762" y="412"/>
                  <a:pt x="775" y="425"/>
                  <a:pt x="775" y="441"/>
                </a:cubicBezTo>
                <a:lnTo>
                  <a:pt x="775" y="451"/>
                </a:lnTo>
                <a:close/>
                <a:moveTo>
                  <a:pt x="682" y="949"/>
                </a:moveTo>
                <a:cubicBezTo>
                  <a:pt x="540" y="949"/>
                  <a:pt x="540" y="949"/>
                  <a:pt x="540" y="949"/>
                </a:cubicBezTo>
                <a:cubicBezTo>
                  <a:pt x="540" y="1069"/>
                  <a:pt x="540" y="1069"/>
                  <a:pt x="540" y="1069"/>
                </a:cubicBezTo>
                <a:cubicBezTo>
                  <a:pt x="682" y="1069"/>
                  <a:pt x="682" y="1069"/>
                  <a:pt x="682" y="1069"/>
                </a:cubicBezTo>
                <a:lnTo>
                  <a:pt x="682" y="949"/>
                </a:lnTo>
                <a:close/>
                <a:moveTo>
                  <a:pt x="703" y="1069"/>
                </a:moveTo>
                <a:cubicBezTo>
                  <a:pt x="845" y="1069"/>
                  <a:pt x="845" y="1069"/>
                  <a:pt x="845" y="1069"/>
                </a:cubicBezTo>
                <a:cubicBezTo>
                  <a:pt x="845" y="949"/>
                  <a:pt x="845" y="949"/>
                  <a:pt x="845" y="949"/>
                </a:cubicBezTo>
                <a:cubicBezTo>
                  <a:pt x="703" y="949"/>
                  <a:pt x="703" y="949"/>
                  <a:pt x="703" y="949"/>
                </a:cubicBezTo>
                <a:lnTo>
                  <a:pt x="703" y="1069"/>
                </a:lnTo>
                <a:close/>
                <a:moveTo>
                  <a:pt x="377" y="1196"/>
                </a:moveTo>
                <a:cubicBezTo>
                  <a:pt x="519" y="1196"/>
                  <a:pt x="519" y="1196"/>
                  <a:pt x="519" y="1196"/>
                </a:cubicBezTo>
                <a:cubicBezTo>
                  <a:pt x="519" y="1090"/>
                  <a:pt x="519" y="1090"/>
                  <a:pt x="519" y="1090"/>
                </a:cubicBezTo>
                <a:cubicBezTo>
                  <a:pt x="377" y="1090"/>
                  <a:pt x="377" y="1090"/>
                  <a:pt x="377" y="1090"/>
                </a:cubicBezTo>
                <a:lnTo>
                  <a:pt x="377" y="1196"/>
                </a:lnTo>
                <a:close/>
                <a:moveTo>
                  <a:pt x="357" y="1090"/>
                </a:moveTo>
                <a:cubicBezTo>
                  <a:pt x="215" y="1090"/>
                  <a:pt x="215" y="1090"/>
                  <a:pt x="215" y="1090"/>
                </a:cubicBezTo>
                <a:cubicBezTo>
                  <a:pt x="215" y="1196"/>
                  <a:pt x="215" y="1196"/>
                  <a:pt x="215" y="1196"/>
                </a:cubicBezTo>
                <a:cubicBezTo>
                  <a:pt x="357" y="1196"/>
                  <a:pt x="357" y="1196"/>
                  <a:pt x="357" y="1196"/>
                </a:cubicBezTo>
                <a:lnTo>
                  <a:pt x="357" y="1090"/>
                </a:lnTo>
                <a:close/>
                <a:moveTo>
                  <a:pt x="540" y="1196"/>
                </a:moveTo>
                <a:cubicBezTo>
                  <a:pt x="682" y="1196"/>
                  <a:pt x="682" y="1196"/>
                  <a:pt x="682" y="1196"/>
                </a:cubicBezTo>
                <a:cubicBezTo>
                  <a:pt x="682" y="1090"/>
                  <a:pt x="682" y="1090"/>
                  <a:pt x="682" y="1090"/>
                </a:cubicBezTo>
                <a:cubicBezTo>
                  <a:pt x="540" y="1090"/>
                  <a:pt x="540" y="1090"/>
                  <a:pt x="540" y="1090"/>
                </a:cubicBezTo>
                <a:lnTo>
                  <a:pt x="540" y="1196"/>
                </a:lnTo>
                <a:close/>
                <a:moveTo>
                  <a:pt x="519" y="949"/>
                </a:moveTo>
                <a:cubicBezTo>
                  <a:pt x="377" y="949"/>
                  <a:pt x="377" y="949"/>
                  <a:pt x="377" y="949"/>
                </a:cubicBezTo>
                <a:cubicBezTo>
                  <a:pt x="377" y="1069"/>
                  <a:pt x="377" y="1069"/>
                  <a:pt x="377" y="1069"/>
                </a:cubicBezTo>
                <a:cubicBezTo>
                  <a:pt x="519" y="1069"/>
                  <a:pt x="519" y="1069"/>
                  <a:pt x="519" y="1069"/>
                </a:cubicBezTo>
                <a:lnTo>
                  <a:pt x="519" y="949"/>
                </a:lnTo>
                <a:close/>
                <a:moveTo>
                  <a:pt x="357" y="949"/>
                </a:moveTo>
                <a:cubicBezTo>
                  <a:pt x="215" y="949"/>
                  <a:pt x="215" y="949"/>
                  <a:pt x="215" y="949"/>
                </a:cubicBezTo>
                <a:cubicBezTo>
                  <a:pt x="215" y="1069"/>
                  <a:pt x="215" y="1069"/>
                  <a:pt x="215" y="1069"/>
                </a:cubicBezTo>
                <a:cubicBezTo>
                  <a:pt x="357" y="1069"/>
                  <a:pt x="357" y="1069"/>
                  <a:pt x="357" y="1069"/>
                </a:cubicBezTo>
                <a:lnTo>
                  <a:pt x="357" y="949"/>
                </a:lnTo>
                <a:close/>
                <a:moveTo>
                  <a:pt x="194" y="949"/>
                </a:moveTo>
                <a:cubicBezTo>
                  <a:pt x="52" y="949"/>
                  <a:pt x="52" y="949"/>
                  <a:pt x="52" y="949"/>
                </a:cubicBezTo>
                <a:cubicBezTo>
                  <a:pt x="52" y="1069"/>
                  <a:pt x="52" y="1069"/>
                  <a:pt x="52" y="1069"/>
                </a:cubicBezTo>
                <a:cubicBezTo>
                  <a:pt x="194" y="1069"/>
                  <a:pt x="194" y="1069"/>
                  <a:pt x="194" y="1069"/>
                </a:cubicBezTo>
                <a:lnTo>
                  <a:pt x="194" y="949"/>
                </a:lnTo>
                <a:close/>
                <a:moveTo>
                  <a:pt x="52" y="1090"/>
                </a:moveTo>
                <a:cubicBezTo>
                  <a:pt x="52" y="1196"/>
                  <a:pt x="52" y="1196"/>
                  <a:pt x="52" y="1196"/>
                </a:cubicBezTo>
                <a:cubicBezTo>
                  <a:pt x="194" y="1196"/>
                  <a:pt x="194" y="1196"/>
                  <a:pt x="194" y="1196"/>
                </a:cubicBezTo>
                <a:cubicBezTo>
                  <a:pt x="194" y="1090"/>
                  <a:pt x="194" y="1090"/>
                  <a:pt x="194" y="1090"/>
                </a:cubicBezTo>
                <a:lnTo>
                  <a:pt x="52" y="1090"/>
                </a:lnTo>
                <a:close/>
                <a:moveTo>
                  <a:pt x="845" y="1196"/>
                </a:moveTo>
                <a:cubicBezTo>
                  <a:pt x="845" y="1090"/>
                  <a:pt x="845" y="1090"/>
                  <a:pt x="845" y="1090"/>
                </a:cubicBezTo>
                <a:cubicBezTo>
                  <a:pt x="703" y="1090"/>
                  <a:pt x="703" y="1090"/>
                  <a:pt x="703" y="1090"/>
                </a:cubicBezTo>
                <a:cubicBezTo>
                  <a:pt x="703" y="1196"/>
                  <a:pt x="703" y="1196"/>
                  <a:pt x="703" y="1196"/>
                </a:cubicBezTo>
                <a:lnTo>
                  <a:pt x="845" y="1196"/>
                </a:lnTo>
                <a:close/>
                <a:moveTo>
                  <a:pt x="845" y="808"/>
                </a:moveTo>
                <a:cubicBezTo>
                  <a:pt x="703" y="808"/>
                  <a:pt x="703" y="808"/>
                  <a:pt x="703" y="808"/>
                </a:cubicBezTo>
                <a:cubicBezTo>
                  <a:pt x="703" y="928"/>
                  <a:pt x="703" y="928"/>
                  <a:pt x="703" y="928"/>
                </a:cubicBezTo>
                <a:cubicBezTo>
                  <a:pt x="845" y="928"/>
                  <a:pt x="845" y="928"/>
                  <a:pt x="845" y="928"/>
                </a:cubicBezTo>
                <a:lnTo>
                  <a:pt x="845" y="808"/>
                </a:lnTo>
                <a:close/>
                <a:moveTo>
                  <a:pt x="682" y="808"/>
                </a:moveTo>
                <a:cubicBezTo>
                  <a:pt x="540" y="808"/>
                  <a:pt x="540" y="808"/>
                  <a:pt x="540" y="808"/>
                </a:cubicBezTo>
                <a:cubicBezTo>
                  <a:pt x="540" y="928"/>
                  <a:pt x="540" y="928"/>
                  <a:pt x="540" y="928"/>
                </a:cubicBezTo>
                <a:cubicBezTo>
                  <a:pt x="682" y="928"/>
                  <a:pt x="682" y="928"/>
                  <a:pt x="682" y="928"/>
                </a:cubicBezTo>
                <a:lnTo>
                  <a:pt x="682" y="808"/>
                </a:lnTo>
                <a:close/>
                <a:moveTo>
                  <a:pt x="519" y="808"/>
                </a:moveTo>
                <a:cubicBezTo>
                  <a:pt x="377" y="808"/>
                  <a:pt x="377" y="808"/>
                  <a:pt x="377" y="808"/>
                </a:cubicBezTo>
                <a:cubicBezTo>
                  <a:pt x="377" y="928"/>
                  <a:pt x="377" y="928"/>
                  <a:pt x="377" y="928"/>
                </a:cubicBezTo>
                <a:cubicBezTo>
                  <a:pt x="519" y="928"/>
                  <a:pt x="519" y="928"/>
                  <a:pt x="519" y="928"/>
                </a:cubicBezTo>
                <a:lnTo>
                  <a:pt x="519" y="808"/>
                </a:lnTo>
                <a:close/>
                <a:moveTo>
                  <a:pt x="357" y="808"/>
                </a:moveTo>
                <a:cubicBezTo>
                  <a:pt x="215" y="808"/>
                  <a:pt x="215" y="808"/>
                  <a:pt x="215" y="808"/>
                </a:cubicBezTo>
                <a:cubicBezTo>
                  <a:pt x="215" y="928"/>
                  <a:pt x="215" y="928"/>
                  <a:pt x="215" y="928"/>
                </a:cubicBezTo>
                <a:cubicBezTo>
                  <a:pt x="357" y="928"/>
                  <a:pt x="357" y="928"/>
                  <a:pt x="357" y="928"/>
                </a:cubicBezTo>
                <a:lnTo>
                  <a:pt x="357" y="808"/>
                </a:lnTo>
                <a:close/>
                <a:moveTo>
                  <a:pt x="194" y="808"/>
                </a:moveTo>
                <a:cubicBezTo>
                  <a:pt x="52" y="808"/>
                  <a:pt x="52" y="808"/>
                  <a:pt x="52" y="808"/>
                </a:cubicBezTo>
                <a:cubicBezTo>
                  <a:pt x="52" y="928"/>
                  <a:pt x="52" y="928"/>
                  <a:pt x="52" y="928"/>
                </a:cubicBezTo>
                <a:cubicBezTo>
                  <a:pt x="194" y="928"/>
                  <a:pt x="194" y="928"/>
                  <a:pt x="194" y="928"/>
                </a:cubicBezTo>
                <a:lnTo>
                  <a:pt x="194" y="808"/>
                </a:lnTo>
                <a:close/>
                <a:moveTo>
                  <a:pt x="845" y="668"/>
                </a:moveTo>
                <a:cubicBezTo>
                  <a:pt x="703" y="668"/>
                  <a:pt x="703" y="668"/>
                  <a:pt x="703" y="668"/>
                </a:cubicBezTo>
                <a:cubicBezTo>
                  <a:pt x="703" y="787"/>
                  <a:pt x="703" y="787"/>
                  <a:pt x="703" y="787"/>
                </a:cubicBezTo>
                <a:cubicBezTo>
                  <a:pt x="845" y="787"/>
                  <a:pt x="845" y="787"/>
                  <a:pt x="845" y="787"/>
                </a:cubicBezTo>
                <a:lnTo>
                  <a:pt x="845" y="668"/>
                </a:lnTo>
                <a:close/>
                <a:moveTo>
                  <a:pt x="682" y="668"/>
                </a:moveTo>
                <a:cubicBezTo>
                  <a:pt x="540" y="668"/>
                  <a:pt x="540" y="668"/>
                  <a:pt x="540" y="668"/>
                </a:cubicBezTo>
                <a:cubicBezTo>
                  <a:pt x="540" y="787"/>
                  <a:pt x="540" y="787"/>
                  <a:pt x="540" y="787"/>
                </a:cubicBezTo>
                <a:cubicBezTo>
                  <a:pt x="682" y="787"/>
                  <a:pt x="682" y="787"/>
                  <a:pt x="682" y="787"/>
                </a:cubicBezTo>
                <a:lnTo>
                  <a:pt x="682" y="668"/>
                </a:lnTo>
                <a:close/>
                <a:moveTo>
                  <a:pt x="519" y="668"/>
                </a:moveTo>
                <a:cubicBezTo>
                  <a:pt x="377" y="668"/>
                  <a:pt x="377" y="668"/>
                  <a:pt x="377" y="668"/>
                </a:cubicBezTo>
                <a:cubicBezTo>
                  <a:pt x="377" y="787"/>
                  <a:pt x="377" y="787"/>
                  <a:pt x="377" y="787"/>
                </a:cubicBezTo>
                <a:cubicBezTo>
                  <a:pt x="519" y="787"/>
                  <a:pt x="519" y="787"/>
                  <a:pt x="519" y="787"/>
                </a:cubicBezTo>
                <a:lnTo>
                  <a:pt x="519" y="668"/>
                </a:lnTo>
                <a:close/>
                <a:moveTo>
                  <a:pt x="357" y="668"/>
                </a:moveTo>
                <a:cubicBezTo>
                  <a:pt x="215" y="668"/>
                  <a:pt x="215" y="668"/>
                  <a:pt x="215" y="668"/>
                </a:cubicBezTo>
                <a:cubicBezTo>
                  <a:pt x="215" y="787"/>
                  <a:pt x="215" y="787"/>
                  <a:pt x="215" y="787"/>
                </a:cubicBezTo>
                <a:cubicBezTo>
                  <a:pt x="357" y="787"/>
                  <a:pt x="357" y="787"/>
                  <a:pt x="357" y="787"/>
                </a:cubicBezTo>
                <a:lnTo>
                  <a:pt x="357" y="668"/>
                </a:lnTo>
                <a:close/>
                <a:moveTo>
                  <a:pt x="194" y="668"/>
                </a:moveTo>
                <a:cubicBezTo>
                  <a:pt x="52" y="668"/>
                  <a:pt x="52" y="668"/>
                  <a:pt x="52" y="668"/>
                </a:cubicBezTo>
                <a:cubicBezTo>
                  <a:pt x="52" y="787"/>
                  <a:pt x="52" y="787"/>
                  <a:pt x="52" y="787"/>
                </a:cubicBezTo>
                <a:cubicBezTo>
                  <a:pt x="194" y="787"/>
                  <a:pt x="194" y="787"/>
                  <a:pt x="194" y="787"/>
                </a:cubicBezTo>
                <a:lnTo>
                  <a:pt x="194" y="668"/>
                </a:lnTo>
                <a:close/>
                <a:moveTo>
                  <a:pt x="775" y="493"/>
                </a:moveTo>
                <a:cubicBezTo>
                  <a:pt x="775" y="511"/>
                  <a:pt x="775" y="511"/>
                  <a:pt x="775" y="511"/>
                </a:cubicBezTo>
                <a:cubicBezTo>
                  <a:pt x="775" y="527"/>
                  <a:pt x="762" y="540"/>
                  <a:pt x="747" y="540"/>
                </a:cubicBezTo>
                <a:cubicBezTo>
                  <a:pt x="731" y="540"/>
                  <a:pt x="718" y="527"/>
                  <a:pt x="718" y="511"/>
                </a:cubicBezTo>
                <a:cubicBezTo>
                  <a:pt x="718" y="493"/>
                  <a:pt x="718" y="493"/>
                  <a:pt x="718" y="493"/>
                </a:cubicBezTo>
                <a:cubicBezTo>
                  <a:pt x="690" y="493"/>
                  <a:pt x="690" y="493"/>
                  <a:pt x="690" y="493"/>
                </a:cubicBezTo>
                <a:cubicBezTo>
                  <a:pt x="690" y="511"/>
                  <a:pt x="690" y="511"/>
                  <a:pt x="690" y="511"/>
                </a:cubicBezTo>
                <a:cubicBezTo>
                  <a:pt x="690" y="527"/>
                  <a:pt x="677" y="540"/>
                  <a:pt x="661" y="540"/>
                </a:cubicBezTo>
                <a:cubicBezTo>
                  <a:pt x="646" y="540"/>
                  <a:pt x="633" y="527"/>
                  <a:pt x="633" y="511"/>
                </a:cubicBezTo>
                <a:cubicBezTo>
                  <a:pt x="633" y="493"/>
                  <a:pt x="633" y="493"/>
                  <a:pt x="633" y="493"/>
                </a:cubicBezTo>
                <a:cubicBezTo>
                  <a:pt x="604" y="493"/>
                  <a:pt x="604" y="493"/>
                  <a:pt x="604" y="493"/>
                </a:cubicBezTo>
                <a:cubicBezTo>
                  <a:pt x="604" y="511"/>
                  <a:pt x="604" y="511"/>
                  <a:pt x="604" y="511"/>
                </a:cubicBezTo>
                <a:cubicBezTo>
                  <a:pt x="604" y="527"/>
                  <a:pt x="592" y="540"/>
                  <a:pt x="576" y="540"/>
                </a:cubicBezTo>
                <a:cubicBezTo>
                  <a:pt x="561" y="540"/>
                  <a:pt x="548" y="527"/>
                  <a:pt x="548" y="511"/>
                </a:cubicBezTo>
                <a:cubicBezTo>
                  <a:pt x="548" y="493"/>
                  <a:pt x="548" y="493"/>
                  <a:pt x="548" y="493"/>
                </a:cubicBezTo>
                <a:cubicBezTo>
                  <a:pt x="519" y="493"/>
                  <a:pt x="519" y="493"/>
                  <a:pt x="519" y="493"/>
                </a:cubicBezTo>
                <a:cubicBezTo>
                  <a:pt x="519" y="511"/>
                  <a:pt x="519" y="511"/>
                  <a:pt x="519" y="511"/>
                </a:cubicBezTo>
                <a:cubicBezTo>
                  <a:pt x="519" y="527"/>
                  <a:pt x="507" y="540"/>
                  <a:pt x="491" y="540"/>
                </a:cubicBezTo>
                <a:cubicBezTo>
                  <a:pt x="475" y="540"/>
                  <a:pt x="463" y="527"/>
                  <a:pt x="463" y="511"/>
                </a:cubicBezTo>
                <a:cubicBezTo>
                  <a:pt x="463" y="493"/>
                  <a:pt x="463" y="493"/>
                  <a:pt x="463" y="493"/>
                </a:cubicBezTo>
                <a:cubicBezTo>
                  <a:pt x="434" y="493"/>
                  <a:pt x="434" y="493"/>
                  <a:pt x="434" y="493"/>
                </a:cubicBezTo>
                <a:cubicBezTo>
                  <a:pt x="434" y="511"/>
                  <a:pt x="434" y="511"/>
                  <a:pt x="434" y="511"/>
                </a:cubicBezTo>
                <a:cubicBezTo>
                  <a:pt x="434" y="527"/>
                  <a:pt x="421" y="540"/>
                  <a:pt x="406" y="540"/>
                </a:cubicBezTo>
                <a:cubicBezTo>
                  <a:pt x="390" y="540"/>
                  <a:pt x="378" y="527"/>
                  <a:pt x="378" y="511"/>
                </a:cubicBezTo>
                <a:cubicBezTo>
                  <a:pt x="378" y="493"/>
                  <a:pt x="378" y="493"/>
                  <a:pt x="378" y="493"/>
                </a:cubicBezTo>
                <a:cubicBezTo>
                  <a:pt x="349" y="493"/>
                  <a:pt x="349" y="493"/>
                  <a:pt x="349" y="493"/>
                </a:cubicBezTo>
                <a:cubicBezTo>
                  <a:pt x="349" y="511"/>
                  <a:pt x="349" y="511"/>
                  <a:pt x="349" y="511"/>
                </a:cubicBezTo>
                <a:cubicBezTo>
                  <a:pt x="349" y="527"/>
                  <a:pt x="336" y="540"/>
                  <a:pt x="321" y="540"/>
                </a:cubicBezTo>
                <a:cubicBezTo>
                  <a:pt x="305" y="540"/>
                  <a:pt x="292" y="527"/>
                  <a:pt x="292" y="511"/>
                </a:cubicBezTo>
                <a:cubicBezTo>
                  <a:pt x="292" y="493"/>
                  <a:pt x="292" y="493"/>
                  <a:pt x="292" y="493"/>
                </a:cubicBezTo>
                <a:cubicBezTo>
                  <a:pt x="264" y="493"/>
                  <a:pt x="264" y="493"/>
                  <a:pt x="264" y="493"/>
                </a:cubicBezTo>
                <a:cubicBezTo>
                  <a:pt x="264" y="511"/>
                  <a:pt x="264" y="511"/>
                  <a:pt x="264" y="511"/>
                </a:cubicBezTo>
                <a:cubicBezTo>
                  <a:pt x="264" y="527"/>
                  <a:pt x="251" y="540"/>
                  <a:pt x="235" y="540"/>
                </a:cubicBezTo>
                <a:cubicBezTo>
                  <a:pt x="220" y="540"/>
                  <a:pt x="207" y="527"/>
                  <a:pt x="207" y="511"/>
                </a:cubicBezTo>
                <a:cubicBezTo>
                  <a:pt x="207" y="493"/>
                  <a:pt x="207" y="493"/>
                  <a:pt x="207" y="493"/>
                </a:cubicBezTo>
                <a:cubicBezTo>
                  <a:pt x="179" y="493"/>
                  <a:pt x="179" y="493"/>
                  <a:pt x="179" y="493"/>
                </a:cubicBezTo>
                <a:cubicBezTo>
                  <a:pt x="179" y="511"/>
                  <a:pt x="179" y="511"/>
                  <a:pt x="179" y="511"/>
                </a:cubicBezTo>
                <a:cubicBezTo>
                  <a:pt x="179" y="527"/>
                  <a:pt x="166" y="540"/>
                  <a:pt x="150" y="540"/>
                </a:cubicBezTo>
                <a:cubicBezTo>
                  <a:pt x="135" y="540"/>
                  <a:pt x="122" y="527"/>
                  <a:pt x="122" y="511"/>
                </a:cubicBezTo>
                <a:cubicBezTo>
                  <a:pt x="122" y="493"/>
                  <a:pt x="122" y="493"/>
                  <a:pt x="122" y="493"/>
                </a:cubicBezTo>
                <a:cubicBezTo>
                  <a:pt x="42" y="493"/>
                  <a:pt x="42" y="493"/>
                  <a:pt x="42" y="493"/>
                </a:cubicBezTo>
                <a:cubicBezTo>
                  <a:pt x="42" y="647"/>
                  <a:pt x="42" y="647"/>
                  <a:pt x="42" y="647"/>
                </a:cubicBezTo>
                <a:cubicBezTo>
                  <a:pt x="855" y="647"/>
                  <a:pt x="855" y="647"/>
                  <a:pt x="855" y="647"/>
                </a:cubicBezTo>
                <a:cubicBezTo>
                  <a:pt x="855" y="493"/>
                  <a:pt x="855" y="493"/>
                  <a:pt x="855" y="493"/>
                </a:cubicBezTo>
                <a:lnTo>
                  <a:pt x="775" y="49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7185384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1605382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7" name="Group 6"/>
          <p:cNvGrpSpPr/>
          <p:nvPr userDrawn="1"/>
        </p:nvGrpSpPr>
        <p:grpSpPr>
          <a:xfrm>
            <a:off x="517525" y="6335971"/>
            <a:ext cx="1768475" cy="276999"/>
            <a:chOff x="517525" y="5956427"/>
            <a:chExt cx="1768475" cy="276999"/>
          </a:xfrm>
        </p:grpSpPr>
        <p:sp>
          <p:nvSpPr>
            <p:cNvPr id="8" name="TextBox 7"/>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9" name="Rectangle 8"/>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21335554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81"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 id="2147483782" r:id="rId19"/>
    <p:sldLayoutId id="2147483783" r:id="rId20"/>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5640138"/>
      </p:ext>
    </p:extLst>
  </p:cSld>
  <p:clrMap bg1="lt1" tx1="dk1" bg2="lt2" tx2="dk2" accent1="accent1" accent2="accent2" accent3="accent3" accent4="accent4" accent5="accent5" accent6="accent6" hlink="hlink" folHlink="folHlink"/>
  <p:sldLayoutIdLst>
    <p:sldLayoutId id="214748378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Relationships xmlns="http://schemas.openxmlformats.org/package/2006/relationships"><Relationship Type="http://schemas.openxmlformats.org/officeDocument/2006/relationships/image" Target="../media/image8.png" Id="rId3" /><Relationship Type="http://schemas.openxmlformats.org/officeDocument/2006/relationships/slideLayout" Target="../slideLayouts/slideLayout6.xml" Id="rId1" /><Relationship Type="http://schemas.openxmlformats.org/officeDocument/2006/relationships/image" Target="../media/image9.png" Id="rId4" /></Relationships>
</file>

<file path=ppt/slides/_rels/slide10.xml.rels>&#65279;<?xml version="1.0" encoding="utf-8"?><Relationships xmlns="http://schemas.openxmlformats.org/package/2006/relationships"><Relationship Type="http://schemas.openxmlformats.org/officeDocument/2006/relationships/slideLayout" Target="../slideLayouts/slideLayout15.xml" Id="rId3" /><Relationship Type="http://schemas.openxmlformats.org/officeDocument/2006/relationships/tags" Target="../tags/tag6.xml" Id="rId2" /><Relationship Type="http://schemas.openxmlformats.org/officeDocument/2006/relationships/vmlDrawing" Target="../drawings/vmlDrawing3.vml" Id="rId1" /><Relationship Type="http://schemas.openxmlformats.org/officeDocument/2006/relationships/image" Target="../media/image10.emf" Id="rId6" /><Relationship Type="http://schemas.openxmlformats.org/officeDocument/2006/relationships/oleObject" Target="../embeddings/oleObject3.bin" Id="rId5" /></Relationships>
</file>

<file path=ppt/slides/_rels/slide2.xml.rels>&#65279;<?xml version="1.0" encoding="utf-8"?><Relationships xmlns="http://schemas.openxmlformats.org/package/2006/relationships"><Relationship Type="http://schemas.openxmlformats.org/officeDocument/2006/relationships/image" Target="../media/image12.png" Id="rId8" /><Relationship Type="http://schemas.openxmlformats.org/officeDocument/2006/relationships/slideLayout" Target="../slideLayouts/slideLayout1.xml" Id="rId3" /><Relationship Type="http://schemas.openxmlformats.org/officeDocument/2006/relationships/image" Target="../media/image11.png" Id="rId7" /><Relationship Type="http://schemas.openxmlformats.org/officeDocument/2006/relationships/tags" Target="../tags/tag2.xml" Id="rId2" /><Relationship Type="http://schemas.openxmlformats.org/officeDocument/2006/relationships/vmlDrawing" Target="../drawings/vmlDrawing1.vml" Id="rId1" /><Relationship Type="http://schemas.openxmlformats.org/officeDocument/2006/relationships/image" Target="../media/image10.emf" Id="rId6" /><Relationship Type="http://schemas.openxmlformats.org/officeDocument/2006/relationships/oleObject" Target="../embeddings/oleObject1.bin" Id="rId5" /><Relationship Type="http://schemas.openxmlformats.org/officeDocument/2006/relationships/image" Target="../media/image13.png" Id="rId9" /></Relationships>
</file>

<file path=ppt/slides/_rels/slide3.xml.rels>&#65279;<?xml version="1.0" encoding="utf-8"?><Relationships xmlns="http://schemas.openxmlformats.org/package/2006/relationships"><Relationship Type="http://schemas.openxmlformats.org/officeDocument/2006/relationships/image" Target="../media/image10.emf" Id="rId8" /><Relationship Type="http://schemas.openxmlformats.org/officeDocument/2006/relationships/tags" Target="../tags/tag4.xml" Id="rId3" /><Relationship Type="http://schemas.openxmlformats.org/officeDocument/2006/relationships/oleObject" Target="../embeddings/oleObject2.bin" Id="rId7" /><Relationship Type="http://schemas.openxmlformats.org/officeDocument/2006/relationships/tags" Target="../tags/tag3.xml" Id="rId2" /><Relationship Type="http://schemas.openxmlformats.org/officeDocument/2006/relationships/vmlDrawing" Target="../drawings/vmlDrawing2.vml" Id="rId1" /><Relationship Type="http://schemas.openxmlformats.org/officeDocument/2006/relationships/slideLayout" Target="../slideLayouts/slideLayout8.xml" Id="rId5" /><Relationship Type="http://schemas.openxmlformats.org/officeDocument/2006/relationships/tags" Target="../tags/tag5.xml" Id="rId4" /></Relationships>
</file>

<file path=ppt/slides/_rels/slide4.xml.rels>&#65279;<?xml version="1.0" encoding="utf-8"?><Relationships xmlns="http://schemas.openxmlformats.org/package/2006/relationships"><Relationship Type="http://schemas.openxmlformats.org/officeDocument/2006/relationships/image" Target="../media/image14.png" Id="rId3" /><Relationship Type="http://schemas.openxmlformats.org/officeDocument/2006/relationships/slideLayout" Target="../slideLayouts/slideLayout19.xml" Id="rId1" /><Relationship Type="http://schemas.openxmlformats.org/officeDocument/2006/relationships/image" Target="../media/image15.png" Id="rId4" /></Relationships>
</file>

<file path=ppt/slides/_rels/slide5.xml.rels>&#65279;<?xml version="1.0" encoding="utf-8"?><Relationships xmlns="http://schemas.openxmlformats.org/package/2006/relationships"><Relationship Type="http://schemas.openxmlformats.org/officeDocument/2006/relationships/slideLayout" Target="../slideLayouts/slideLayout20.xml" Id="rId1" /></Relationships>
</file>

<file path=ppt/slides/_rels/slide6.xml.rels>&#65279;<?xml version="1.0" encoding="utf-8"?><Relationships xmlns="http://schemas.openxmlformats.org/package/2006/relationships"><Relationship Type="http://schemas.openxmlformats.org/officeDocument/2006/relationships/slideLayout" Target="../slideLayouts/slideLayout19.xml" Id="rId1" /></Relationships>
</file>

<file path=ppt/slides/_rels/slide7.xml.rels>&#65279;<?xml version="1.0" encoding="utf-8"?><Relationships xmlns="http://schemas.openxmlformats.org/package/2006/relationships"><Relationship Type="http://schemas.openxmlformats.org/officeDocument/2006/relationships/slideLayout" Target="../slideLayouts/slideLayout20.xml" Id="rId1" /></Relationships>
</file>

<file path=ppt/slides/_rels/slide8.xml.rels>&#65279;<?xml version="1.0" encoding="utf-8"?><Relationships xmlns="http://schemas.openxmlformats.org/package/2006/relationships"><Relationship Type="http://schemas.openxmlformats.org/officeDocument/2006/relationships/slideLayout" Target="../slideLayouts/slideLayout6.xml" Id="rId1" /></Relationships>
</file>

<file path=ppt/slides/_rels/slide9.xml.rels>&#65279;<?xml version="1.0" encoding="utf-8"?><Relationships xmlns="http://schemas.openxmlformats.org/package/2006/relationships"><Relationship Type="http://schemas.openxmlformats.org/officeDocument/2006/relationships/hyperlink" Target="http://dev.office.com/" TargetMode="External" Id="rId3" /><Relationship Type="http://schemas.openxmlformats.org/officeDocument/2006/relationships/slideLayout" Target="../slideLayouts/slideLayout20.xml" Id="rId1" /><Relationship Type="http://schemas.openxmlformats.org/officeDocument/2006/relationships/hyperlink" Target="http://www.devcamps.ms/office" TargetMode="External" Id="rId4"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WebCamps</a:t>
            </a:r>
            <a:r>
              <a:rPr lang="en-US" dirty="0"/>
              <a:t> Online</a:t>
            </a:r>
          </a:p>
        </p:txBody>
      </p:sp>
      <p:grpSp>
        <p:nvGrpSpPr>
          <p:cNvPr id="16" name="Group 15"/>
          <p:cNvGrpSpPr/>
          <p:nvPr/>
        </p:nvGrpSpPr>
        <p:grpSpPr>
          <a:xfrm>
            <a:off x="-1" y="1141412"/>
            <a:ext cx="11676064" cy="1645920"/>
            <a:chOff x="-1" y="1141412"/>
            <a:chExt cx="11676064" cy="1645920"/>
          </a:xfrm>
        </p:grpSpPr>
        <p:sp>
          <p:nvSpPr>
            <p:cNvPr id="4" name="Rectangle 3"/>
            <p:cNvSpPr/>
            <p:nvPr/>
          </p:nvSpPr>
          <p:spPr bwMode="auto">
            <a:xfrm>
              <a:off x="-1" y="1141412"/>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a:xfrm>
              <a:off x="3651849" y="1141412"/>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Twitter: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Follow @</a:t>
              </a:r>
              <a:r>
                <a:rPr lang="en-US" sz="2600" spc="-100" dirty="0" err="1">
                  <a:gradFill>
                    <a:gsLst>
                      <a:gs pos="0">
                        <a:srgbClr val="595959"/>
                      </a:gs>
                      <a:gs pos="86000">
                        <a:srgbClr val="595959"/>
                      </a:gs>
                    </a:gsLst>
                    <a:lin ang="5400000" scaled="0"/>
                  </a:gradFill>
                  <a:latin typeface="Segoe UI Light" pitchFamily="34" charset="0"/>
                </a:rPr>
                <a:t>webcamps</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Hashtag </a:t>
              </a: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err="1" smtClean="0">
                  <a:gradFill>
                    <a:gsLst>
                      <a:gs pos="0">
                        <a:srgbClr val="595959"/>
                      </a:gs>
                      <a:gs pos="86000">
                        <a:srgbClr val="595959"/>
                      </a:gs>
                    </a:gsLst>
                    <a:lin ang="5400000" scaled="0"/>
                  </a:gradFill>
                  <a:latin typeface="Segoe UI Light" pitchFamily="34" charset="0"/>
                </a:rPr>
                <a:t>devcamps</a:t>
              </a:r>
              <a:endParaRPr lang="en-US" sz="2600" spc="-100" dirty="0">
                <a:gradFill>
                  <a:gsLst>
                    <a:gs pos="0">
                      <a:srgbClr val="595959"/>
                    </a:gs>
                    <a:gs pos="86000">
                      <a:srgbClr val="595959"/>
                    </a:gs>
                  </a:gsLst>
                  <a:lin ang="5400000" scaled="0"/>
                </a:gradFill>
                <a:latin typeface="Segoe UI Light" pitchFamily="34" charset="0"/>
              </a:endParaRPr>
            </a:p>
            <a:p>
              <a:pPr marL="3175" lvl="0" defTabSz="914363">
                <a:lnSpc>
                  <a:spcPct val="90000"/>
                </a:lnSpc>
                <a:spcBef>
                  <a:spcPts val="600"/>
                </a:spcBef>
                <a:buSzPct val="80000"/>
              </a:pP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smtClean="0">
                  <a:gradFill>
                    <a:gsLst>
                      <a:gs pos="0">
                        <a:srgbClr val="595959"/>
                      </a:gs>
                      <a:gs pos="86000">
                        <a:srgbClr val="595959"/>
                      </a:gs>
                    </a:gsLst>
                    <a:lin ang="5400000" scaled="0"/>
                  </a:gradFill>
                  <a:latin typeface="Segoe UI Light" pitchFamily="34" charset="0"/>
                </a:rPr>
                <a:t>Speaker] </a:t>
              </a:r>
              <a:r>
                <a:rPr lang="en-US" sz="2600" spc="-100" dirty="0" smtClean="0">
                  <a:gradFill>
                    <a:gsLst>
                      <a:gs pos="0">
                        <a:srgbClr val="595959"/>
                      </a:gs>
                      <a:gs pos="86000">
                        <a:srgbClr val="595959"/>
                      </a:gs>
                    </a:gsLst>
                    <a:lin ang="5400000" scaled="0"/>
                  </a:gradFill>
                  <a:latin typeface="Segoe UI Light" pitchFamily="34" charset="0"/>
                </a:rPr>
                <a:t>/ [</a:t>
              </a:r>
              <a:r>
                <a:rPr lang="en-US" sz="2600" spc="-100" dirty="0" smtClean="0">
                  <a:gradFill>
                    <a:gsLst>
                      <a:gs pos="0">
                        <a:srgbClr val="595959"/>
                      </a:gs>
                      <a:gs pos="86000">
                        <a:srgbClr val="595959"/>
                      </a:gs>
                    </a:gsLst>
                    <a:lin ang="5400000" scaled="0"/>
                  </a:gradFill>
                  <a:latin typeface="Segoe UI Light" pitchFamily="34" charset="0"/>
                </a:rPr>
                <a:t>Twitter]</a:t>
              </a:r>
              <a:endParaRPr lang="en-US" sz="2600" spc="-100" dirty="0">
                <a:gradFill>
                  <a:gsLst>
                    <a:gs pos="0">
                      <a:srgbClr val="595959"/>
                    </a:gs>
                    <a:gs pos="86000">
                      <a:srgbClr val="595959"/>
                    </a:gs>
                  </a:gsLst>
                  <a:lin ang="5400000" scaled="0"/>
                </a:gradFill>
                <a:latin typeface="Segoe UI Light" pitchFamily="34" charset="0"/>
              </a:endParaRPr>
            </a:p>
          </p:txBody>
        </p:sp>
        <p:sp>
          <p:nvSpPr>
            <p:cNvPr id="9" name="Freeform 13"/>
            <p:cNvSpPr>
              <a:spLocks noEditPoints="1"/>
            </p:cNvSpPr>
            <p:nvPr/>
          </p:nvSpPr>
          <p:spPr bwMode="black">
            <a:xfrm>
              <a:off x="1198380" y="1141414"/>
              <a:ext cx="1933123" cy="1645918"/>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grpSp>
        <p:nvGrpSpPr>
          <p:cNvPr id="17" name="Group 16"/>
          <p:cNvGrpSpPr/>
          <p:nvPr/>
        </p:nvGrpSpPr>
        <p:grpSpPr>
          <a:xfrm>
            <a:off x="-1" y="2872740"/>
            <a:ext cx="11681814" cy="1645920"/>
            <a:chOff x="-1" y="2872740"/>
            <a:chExt cx="11681814" cy="1645920"/>
          </a:xfrm>
        </p:grpSpPr>
        <p:sp>
          <p:nvSpPr>
            <p:cNvPr id="5" name="Rectangle 4"/>
            <p:cNvSpPr/>
            <p:nvPr/>
          </p:nvSpPr>
          <p:spPr bwMode="auto">
            <a:xfrm>
              <a:off x="-1" y="2872740"/>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Freeform 166"/>
            <p:cNvSpPr>
              <a:spLocks noEditPoints="1"/>
            </p:cNvSpPr>
            <p:nvPr/>
          </p:nvSpPr>
          <p:spPr bwMode="black">
            <a:xfrm>
              <a:off x="1307544" y="2996848"/>
              <a:ext cx="1434068" cy="1388936"/>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0"/>
            <p:cNvSpPr/>
            <p:nvPr/>
          </p:nvSpPr>
          <p:spPr>
            <a:xfrm>
              <a:off x="3643911" y="2872740"/>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Website: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http://www.devcamps.ms/web</a:t>
              </a:r>
            </a:p>
          </p:txBody>
        </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361067" y="2872740"/>
              <a:ext cx="2320746" cy="164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17"/>
          <p:cNvGrpSpPr/>
          <p:nvPr/>
        </p:nvGrpSpPr>
        <p:grpSpPr>
          <a:xfrm>
            <a:off x="-1" y="4604068"/>
            <a:ext cx="11681814" cy="1645920"/>
            <a:chOff x="-1" y="4604068"/>
            <a:chExt cx="11681814" cy="1645920"/>
          </a:xfrm>
        </p:grpSpPr>
        <p:sp>
          <p:nvSpPr>
            <p:cNvPr id="6" name="Rectangle 5"/>
            <p:cNvSpPr/>
            <p:nvPr/>
          </p:nvSpPr>
          <p:spPr bwMode="auto">
            <a:xfrm>
              <a:off x="-1" y="4604068"/>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a:xfrm>
              <a:off x="3657599" y="4604068"/>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What are web camps?</a:t>
              </a:r>
            </a:p>
            <a:p>
              <a:pPr marL="3175" lvl="0" defTabSz="914363">
                <a:lnSpc>
                  <a:spcPct val="90000"/>
                </a:lnSpc>
                <a:spcBef>
                  <a:spcPts val="600"/>
                </a:spcBef>
                <a:buSzPct val="80000"/>
              </a:pPr>
              <a:r>
                <a:rPr lang="en-US" sz="2000" spc="-100" dirty="0">
                  <a:gradFill>
                    <a:gsLst>
                      <a:gs pos="0">
                        <a:srgbClr val="595959"/>
                      </a:gs>
                      <a:gs pos="86000">
                        <a:srgbClr val="595959"/>
                      </a:gs>
                    </a:gsLst>
                    <a:lin ang="5400000" scaled="0"/>
                  </a:gradFill>
                  <a:latin typeface="Segoe UI Light" pitchFamily="34" charset="0"/>
                </a:rPr>
                <a:t>Web Developer Camps are free, fun, no-fluff events for developers,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by </a:t>
              </a:r>
              <a:r>
                <a:rPr lang="en-US" sz="2000" spc="-100" dirty="0">
                  <a:gradFill>
                    <a:gsLst>
                      <a:gs pos="0">
                        <a:srgbClr val="595959"/>
                      </a:gs>
                      <a:gs pos="86000">
                        <a:srgbClr val="595959"/>
                      </a:gs>
                    </a:gsLst>
                    <a:lin ang="5400000" scaled="0"/>
                  </a:gradFill>
                  <a:latin typeface="Segoe UI Light" pitchFamily="34" charset="0"/>
                </a:rPr>
                <a:t>developers. You learn from experts in a low-key, interactive way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and </a:t>
              </a:r>
              <a:r>
                <a:rPr lang="en-US" sz="2000" spc="-100" dirty="0">
                  <a:gradFill>
                    <a:gsLst>
                      <a:gs pos="0">
                        <a:srgbClr val="595959"/>
                      </a:gs>
                      <a:gs pos="86000">
                        <a:srgbClr val="595959"/>
                      </a:gs>
                    </a:gsLst>
                    <a:lin ang="5400000" scaled="0"/>
                  </a:gradFill>
                  <a:latin typeface="Segoe UI Light" pitchFamily="34" charset="0"/>
                </a:rPr>
                <a:t>then get hands-on time to apply what you’ve learned.</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201" y="5161048"/>
              <a:ext cx="2491812" cy="531960"/>
            </a:xfrm>
            <a:prstGeom prst="rect">
              <a:avLst/>
            </a:prstGeom>
          </p:spPr>
        </p:pic>
      </p:grpSp>
    </p:spTree>
    <p:extLst>
      <p:ext uri="{BB962C8B-B14F-4D97-AF65-F5344CB8AC3E}">
        <p14:creationId xmlns:p14="http://schemas.microsoft.com/office/powerpoint/2010/main" val="477536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8594612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471"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184708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89413592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492"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ctrTitle"/>
          </p:nvPr>
        </p:nvSpPr>
        <p:spPr>
          <a:xfrm>
            <a:off x="519113" y="2234114"/>
            <a:ext cx="9905047" cy="1359196"/>
          </a:xfrm>
        </p:spPr>
        <p:txBody>
          <a:bodyPr/>
          <a:lstStyle/>
          <a:p>
            <a:r>
              <a:rPr lang="en-US" sz="6000" dirty="0" smtClean="0"/>
              <a:t>Windows Azure &amp;</a:t>
            </a:r>
            <a:br>
              <a:rPr lang="en-US" sz="6000" dirty="0" smtClean="0"/>
            </a:br>
            <a:r>
              <a:rPr lang="en-US" sz="6000" dirty="0" smtClean="0"/>
              <a:t>apps for Office and SharePoint</a:t>
            </a:r>
            <a:endParaRPr lang="en-US" sz="6000" dirty="0"/>
          </a:p>
        </p:txBody>
      </p:sp>
      <p:sp>
        <p:nvSpPr>
          <p:cNvPr id="7" name="Text Placeholder 6"/>
          <p:cNvSpPr>
            <a:spLocks noGrp="1"/>
          </p:cNvSpPr>
          <p:nvPr>
            <p:ph type="body" sz="quarter" idx="11"/>
          </p:nvPr>
        </p:nvSpPr>
        <p:spPr>
          <a:xfrm>
            <a:off x="519113" y="5478607"/>
            <a:ext cx="5454333" cy="738664"/>
          </a:xfrm>
        </p:spPr>
        <p:txBody>
          <a:bodyPr/>
          <a:lstStyle/>
          <a:p>
            <a:r>
              <a:rPr lang="en-US" dirty="0" smtClean="0"/>
              <a:t>[Speaker]</a:t>
            </a:r>
          </a:p>
          <a:p>
            <a:r>
              <a:rPr lang="en-US" dirty="0" smtClean="0"/>
              <a:t>[Company]</a:t>
            </a:r>
            <a:endParaRPr lang="en-US" dirty="0"/>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85011" y="4925153"/>
            <a:ext cx="2903814" cy="922786"/>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85011" y="4120347"/>
            <a:ext cx="2129139" cy="983987"/>
          </a:xfrm>
          <a:prstGeom prst="rect">
            <a:avLst/>
          </a:prstGeom>
        </p:spPr>
      </p:pic>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285011" y="5736444"/>
            <a:ext cx="2416932" cy="837221"/>
          </a:xfrm>
          <a:prstGeom prst="rect">
            <a:avLst/>
          </a:prstGeom>
        </p:spPr>
      </p:pic>
    </p:spTree>
    <p:extLst>
      <p:ext uri="{BB962C8B-B14F-4D97-AF65-F5344CB8AC3E}">
        <p14:creationId xmlns:p14="http://schemas.microsoft.com/office/powerpoint/2010/main" val="57464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790773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62"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custDataLst>
              <p:tags r:id="rId3"/>
            </p:custDataLst>
          </p:nvPr>
        </p:nvSpPr>
        <p:spPr/>
        <p:txBody>
          <a:bodyPr/>
          <a:lstStyle/>
          <a:p>
            <a:r>
              <a:rPr lang="en-US" dirty="0" smtClean="0"/>
              <a:t>Agenda </a:t>
            </a:r>
            <a:endParaRPr lang="en-US" dirty="0"/>
          </a:p>
        </p:txBody>
      </p:sp>
      <p:sp>
        <p:nvSpPr>
          <p:cNvPr id="6" name="Content Placeholder 5"/>
          <p:cNvSpPr>
            <a:spLocks noGrp="1"/>
          </p:cNvSpPr>
          <p:nvPr>
            <p:ph type="body" sz="quarter" idx="11"/>
            <p:custDataLst>
              <p:tags r:id="rId4"/>
            </p:custDataLst>
          </p:nvPr>
        </p:nvSpPr>
        <p:spPr>
          <a:xfrm>
            <a:off x="3368039" y="2238107"/>
            <a:ext cx="8153401" cy="3600986"/>
          </a:xfrm>
        </p:spPr>
        <p:txBody>
          <a:bodyPr/>
          <a:lstStyle/>
          <a:p>
            <a:pPr marL="0" indent="3175"/>
            <a:r>
              <a:rPr lang="en-US" sz="3600" dirty="0" smtClean="0"/>
              <a:t>Introduction to the new Cloud App Model</a:t>
            </a:r>
          </a:p>
          <a:p>
            <a:pPr marL="0" indent="3175"/>
            <a:r>
              <a:rPr lang="en-US" sz="3600" dirty="0" smtClean="0"/>
              <a:t>HTML5 + jQuery = New app for Office</a:t>
            </a:r>
          </a:p>
          <a:p>
            <a:pPr marL="0" indent="3175"/>
            <a:r>
              <a:rPr lang="en-US" sz="3600" dirty="0" smtClean="0"/>
              <a:t>Adding in ASP.NET Web API</a:t>
            </a:r>
          </a:p>
          <a:p>
            <a:pPr marL="0" indent="3175"/>
            <a:r>
              <a:rPr lang="en-US" sz="3600" dirty="0" smtClean="0"/>
              <a:t>Developer resources</a:t>
            </a:r>
          </a:p>
          <a:p>
            <a:pPr marL="0" indent="3175"/>
            <a:endParaRPr lang="en-US" sz="2800" dirty="0" smtClean="0"/>
          </a:p>
        </p:txBody>
      </p:sp>
    </p:spTree>
    <p:extLst>
      <p:ext uri="{BB962C8B-B14F-4D97-AF65-F5344CB8AC3E}">
        <p14:creationId xmlns:p14="http://schemas.microsoft.com/office/powerpoint/2010/main" val="6210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6218090" y="44667"/>
            <a:ext cx="5433533" cy="1178442"/>
          </a:xfrm>
        </p:spPr>
        <p:txBody>
          <a:bodyPr/>
          <a:lstStyle/>
          <a:p>
            <a:r>
              <a:rPr lang="en-US" sz="6600" dirty="0" smtClean="0"/>
              <a:t>Demo</a:t>
            </a:r>
            <a:endParaRPr lang="en-US" sz="6600" dirty="0"/>
          </a:p>
        </p:txBody>
      </p:sp>
      <p:sp>
        <p:nvSpPr>
          <p:cNvPr id="3" name="TextBox 2"/>
          <p:cNvSpPr txBox="1"/>
          <p:nvPr/>
        </p:nvSpPr>
        <p:spPr>
          <a:xfrm>
            <a:off x="190832" y="1176792"/>
            <a:ext cx="4707739" cy="1661993"/>
          </a:xfrm>
          <a:prstGeom prst="rect">
            <a:avLst/>
          </a:prstGeom>
          <a:noFill/>
        </p:spPr>
        <p:txBody>
          <a:bodyPr wrap="square" lIns="0" tIns="0" rIns="0" bIns="0" rtlCol="0">
            <a:spAutoFit/>
          </a:bodyPr>
          <a:lstStyle/>
          <a:p>
            <a:r>
              <a:rPr lang="en-US" sz="3600" spc="-100" dirty="0">
                <a:gradFill>
                  <a:gsLst>
                    <a:gs pos="0">
                      <a:srgbClr val="595959"/>
                    </a:gs>
                    <a:gs pos="86000">
                      <a:srgbClr val="595959"/>
                    </a:gs>
                  </a:gsLst>
                  <a:lin ang="5400000" scaled="0"/>
                </a:gradFill>
                <a:latin typeface="Segoe UI Light" pitchFamily="34" charset="0"/>
              </a:rPr>
              <a:t>Some apps for Office &amp; SharePoint currently in the store</a:t>
            </a:r>
          </a:p>
        </p:txBody>
      </p:sp>
      <p:pic>
        <p:nvPicPr>
          <p:cNvPr id="2" name="Picture 1"/>
          <p:cNvPicPr>
            <a:picLocks noChangeAspect="1"/>
          </p:cNvPicPr>
          <p:nvPr/>
        </p:nvPicPr>
        <p:blipFill>
          <a:blip r:embed="rId3"/>
          <a:stretch>
            <a:fillRect/>
          </a:stretch>
        </p:blipFill>
        <p:spPr>
          <a:xfrm>
            <a:off x="6218090" y="922632"/>
            <a:ext cx="3999518" cy="2755461"/>
          </a:xfrm>
          <a:prstGeom prst="rect">
            <a:avLst/>
          </a:prstGeom>
          <a:effectLst>
            <a:reflection blurRad="6350" stA="52000" endA="300" endPos="35000" dir="5400000" sy="-100000" algn="bl" rotWithShape="0"/>
          </a:effectLst>
        </p:spPr>
      </p:pic>
      <p:pic>
        <p:nvPicPr>
          <p:cNvPr id="5" name="Picture 4"/>
          <p:cNvPicPr>
            <a:picLocks noChangeAspect="1"/>
          </p:cNvPicPr>
          <p:nvPr/>
        </p:nvPicPr>
        <p:blipFill>
          <a:blip r:embed="rId4"/>
          <a:stretch>
            <a:fillRect/>
          </a:stretch>
        </p:blipFill>
        <p:spPr>
          <a:xfrm>
            <a:off x="7903449" y="3335692"/>
            <a:ext cx="3999518" cy="2972489"/>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195804033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an App for Office?</a:t>
            </a:r>
            <a:endParaRPr lang="en-US" dirty="0"/>
          </a:p>
        </p:txBody>
      </p:sp>
      <p:sp>
        <p:nvSpPr>
          <p:cNvPr id="5" name="Content Placeholder 4"/>
          <p:cNvSpPr>
            <a:spLocks noGrp="1"/>
          </p:cNvSpPr>
          <p:nvPr>
            <p:ph type="body" sz="quarter" idx="10"/>
          </p:nvPr>
        </p:nvSpPr>
        <p:spPr>
          <a:xfrm>
            <a:off x="519112" y="1447799"/>
            <a:ext cx="11149013" cy="4678204"/>
          </a:xfrm>
        </p:spPr>
        <p:txBody>
          <a:bodyPr/>
          <a:lstStyle/>
          <a:p>
            <a:pPr marL="0" indent="0">
              <a:buNone/>
            </a:pPr>
            <a:r>
              <a:rPr lang="en-US" sz="3200" spc="-100" dirty="0">
                <a:latin typeface="Segoe UI Light" pitchFamily="34" charset="0"/>
              </a:rPr>
              <a:t>A Web page loaded inside an Office Application</a:t>
            </a:r>
          </a:p>
          <a:p>
            <a:pPr lvl="1"/>
            <a:r>
              <a:rPr lang="en-US" sz="3200" spc="-100" dirty="0">
                <a:latin typeface="Segoe UI Light" pitchFamily="34" charset="0"/>
              </a:rPr>
              <a:t>Embedded inline or as task pane within documents, mails or appointments.</a:t>
            </a:r>
          </a:p>
          <a:p>
            <a:pPr lvl="1"/>
            <a:r>
              <a:rPr lang="en-US" sz="3200" spc="-100" dirty="0">
                <a:latin typeface="Segoe UI Light" pitchFamily="34" charset="0"/>
              </a:rPr>
              <a:t>Works in both Office Applications and Office Web Applications</a:t>
            </a:r>
          </a:p>
          <a:p>
            <a:pPr lvl="1"/>
            <a:endParaRPr lang="en-US" sz="3200" spc="-100" dirty="0">
              <a:latin typeface="Segoe UI Light" pitchFamily="34" charset="0"/>
            </a:endParaRPr>
          </a:p>
          <a:p>
            <a:pPr marL="0" indent="0">
              <a:buNone/>
            </a:pPr>
            <a:r>
              <a:rPr lang="en-US" sz="3200" spc="-100" dirty="0">
                <a:latin typeface="Segoe UI Light" pitchFamily="34" charset="0"/>
              </a:rPr>
              <a:t>Allows Office applications to leverage Web technologies</a:t>
            </a:r>
          </a:p>
          <a:p>
            <a:pPr lvl="1"/>
            <a:r>
              <a:rPr lang="en-US" sz="3200" spc="-100" dirty="0">
                <a:latin typeface="Segoe UI Light" pitchFamily="34" charset="0"/>
              </a:rPr>
              <a:t>HTML 5 and CSS for rendering user interface</a:t>
            </a:r>
          </a:p>
          <a:p>
            <a:pPr lvl="1"/>
            <a:r>
              <a:rPr lang="en-US" sz="3200" spc="-100" dirty="0">
                <a:latin typeface="Segoe UI Light" pitchFamily="34" charset="0"/>
              </a:rPr>
              <a:t>JavaScript and jQuery to add behavior</a:t>
            </a:r>
          </a:p>
          <a:p>
            <a:pPr lvl="1"/>
            <a:r>
              <a:rPr lang="en-US" sz="3200" spc="-100" dirty="0">
                <a:latin typeface="Segoe UI Light" pitchFamily="34" charset="0"/>
              </a:rPr>
              <a:t>Calls to REST APIs to retrieve and update data from across network</a:t>
            </a:r>
          </a:p>
        </p:txBody>
      </p:sp>
    </p:spTree>
    <p:extLst>
      <p:ext uri="{BB962C8B-B14F-4D97-AF65-F5344CB8AC3E}">
        <p14:creationId xmlns:p14="http://schemas.microsoft.com/office/powerpoint/2010/main" val="13258087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r>
              <a:rPr lang="en-US" sz="6600" dirty="0" smtClean="0"/>
              <a:t>Demo</a:t>
            </a:r>
            <a:endParaRPr lang="en-US" sz="6600" dirty="0"/>
          </a:p>
        </p:txBody>
      </p:sp>
      <p:sp>
        <p:nvSpPr>
          <p:cNvPr id="3" name="TextBox 2"/>
          <p:cNvSpPr txBox="1"/>
          <p:nvPr/>
        </p:nvSpPr>
        <p:spPr>
          <a:xfrm>
            <a:off x="190832" y="1176792"/>
            <a:ext cx="5540267" cy="2215991"/>
          </a:xfrm>
          <a:prstGeom prst="rect">
            <a:avLst/>
          </a:prstGeom>
          <a:noFill/>
        </p:spPr>
        <p:txBody>
          <a:bodyPr wrap="square" lIns="0" tIns="0" rIns="0" bIns="0" rtlCol="0">
            <a:spAutoFit/>
          </a:bodyPr>
          <a:lstStyle/>
          <a:p>
            <a:pPr marL="514350" indent="-514350">
              <a:buAutoNum type="arabicParenR"/>
            </a:pPr>
            <a:r>
              <a:rPr lang="en-US" sz="3600" spc="-100" dirty="0">
                <a:gradFill>
                  <a:gsLst>
                    <a:gs pos="0">
                      <a:srgbClr val="595959"/>
                    </a:gs>
                    <a:gs pos="86000">
                      <a:srgbClr val="595959"/>
                    </a:gs>
                  </a:gsLst>
                  <a:lin ang="5400000" scaled="0"/>
                </a:gradFill>
                <a:latin typeface="Segoe UI Light" pitchFamily="34" charset="0"/>
              </a:rPr>
              <a:t>Manifest + Windows Azure Web Site = app for Office</a:t>
            </a:r>
          </a:p>
          <a:p>
            <a:pPr marL="514350" indent="-514350">
              <a:buAutoNum type="arabicParenR"/>
            </a:pPr>
            <a:endParaRPr lang="en-US" sz="3600" spc="-100" dirty="0">
              <a:gradFill>
                <a:gsLst>
                  <a:gs pos="0">
                    <a:srgbClr val="595959"/>
                  </a:gs>
                  <a:gs pos="86000">
                    <a:srgbClr val="595959"/>
                  </a:gs>
                </a:gsLst>
                <a:lin ang="5400000" scaled="0"/>
              </a:gradFill>
              <a:latin typeface="Segoe UI Light" pitchFamily="34" charset="0"/>
            </a:endParaRPr>
          </a:p>
          <a:p>
            <a:pPr marL="514350" indent="-514350">
              <a:buAutoNum type="arabicParenR"/>
            </a:pPr>
            <a:r>
              <a:rPr lang="en-US" sz="3600" spc="-100" dirty="0">
                <a:gradFill>
                  <a:gsLst>
                    <a:gs pos="0">
                      <a:srgbClr val="595959"/>
                    </a:gs>
                    <a:gs pos="86000">
                      <a:srgbClr val="595959"/>
                    </a:gs>
                  </a:gsLst>
                  <a:lin ang="5400000" scaled="0"/>
                </a:gradFill>
                <a:latin typeface="Segoe UI Light" pitchFamily="34" charset="0"/>
              </a:rPr>
              <a:t>MVC 4 as an app for Office</a:t>
            </a:r>
          </a:p>
        </p:txBody>
      </p:sp>
    </p:spTree>
    <p:extLst>
      <p:ext uri="{BB962C8B-B14F-4D97-AF65-F5344CB8AC3E}">
        <p14:creationId xmlns:p14="http://schemas.microsoft.com/office/powerpoint/2010/main" val="343183138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317088"/>
            <a:ext cx="11149013" cy="747897"/>
          </a:xfrm>
        </p:spPr>
        <p:txBody>
          <a:bodyPr/>
          <a:lstStyle/>
          <a:p>
            <a:r>
              <a:rPr lang="en-US" sz="4400" dirty="0" smtClean="0"/>
              <a:t>Introducing the Cloud App Model for SharePoint </a:t>
            </a:r>
            <a:endParaRPr lang="en-US" sz="4400" dirty="0"/>
          </a:p>
        </p:txBody>
      </p:sp>
      <p:sp>
        <p:nvSpPr>
          <p:cNvPr id="5" name="Content Placeholder 4"/>
          <p:cNvSpPr>
            <a:spLocks noGrp="1"/>
          </p:cNvSpPr>
          <p:nvPr>
            <p:ph type="body" sz="quarter" idx="10"/>
          </p:nvPr>
        </p:nvSpPr>
        <p:spPr>
          <a:xfrm>
            <a:off x="519112" y="1447799"/>
            <a:ext cx="11149013" cy="2326791"/>
          </a:xfrm>
        </p:spPr>
        <p:txBody>
          <a:bodyPr/>
          <a:lstStyle/>
          <a:p>
            <a:r>
              <a:rPr lang="en-US" sz="3600" spc="-100" dirty="0">
                <a:latin typeface="Segoe UI Light" pitchFamily="34" charset="0"/>
              </a:rPr>
              <a:t>SharePoint applications no longer live in SharePoint</a:t>
            </a:r>
          </a:p>
          <a:p>
            <a:r>
              <a:rPr lang="en-US" sz="3600" spc="-100" dirty="0">
                <a:latin typeface="Segoe UI Light" pitchFamily="34" charset="0"/>
              </a:rPr>
              <a:t>Custom code executes in the client, cloud or on-premises</a:t>
            </a:r>
          </a:p>
          <a:p>
            <a:r>
              <a:rPr lang="en-US" sz="3600" spc="-100" dirty="0">
                <a:latin typeface="Segoe UI Light" pitchFamily="34" charset="0"/>
              </a:rPr>
              <a:t>Apps are granted permissions to SharePoint via OAuth </a:t>
            </a:r>
          </a:p>
          <a:p>
            <a:r>
              <a:rPr lang="en-US" sz="3600" spc="-100" dirty="0">
                <a:latin typeface="Segoe UI Light" pitchFamily="34" charset="0"/>
              </a:rPr>
              <a:t>Apps communicate with SharePoint via REST/CSOM</a:t>
            </a:r>
          </a:p>
        </p:txBody>
      </p:sp>
    </p:spTree>
    <p:extLst>
      <p:ext uri="{BB962C8B-B14F-4D97-AF65-F5344CB8AC3E}">
        <p14:creationId xmlns:p14="http://schemas.microsoft.com/office/powerpoint/2010/main" val="392956969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600" dirty="0"/>
              <a:t>Hosting: Choice of </a:t>
            </a:r>
            <a:r>
              <a:rPr lang="en-US" sz="4600" dirty="0" smtClean="0"/>
              <a:t>two cloud-based Architectures</a:t>
            </a:r>
            <a:endParaRPr lang="en-US" sz="4600" dirty="0"/>
          </a:p>
        </p:txBody>
      </p:sp>
      <p:cxnSp>
        <p:nvCxnSpPr>
          <p:cNvPr id="30" name="Straight Connector 29"/>
          <p:cNvCxnSpPr/>
          <p:nvPr/>
        </p:nvCxnSpPr>
        <p:spPr>
          <a:xfrm>
            <a:off x="2668115" y="2951019"/>
            <a:ext cx="9440939"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2947322" y="1517230"/>
            <a:ext cx="4140023" cy="903183"/>
          </a:xfrm>
          <a:prstGeom prst="rect">
            <a:avLst/>
          </a:prstGeom>
        </p:spPr>
        <p:txBody>
          <a:bodyPr wrap="square" lIns="117208" tIns="58604" rIns="117208" bIns="58604">
            <a:spAutoFit/>
          </a:bodyPr>
          <a:lstStyle/>
          <a:p>
            <a:r>
              <a:rPr lang="en-US" b="1" dirty="0" smtClean="0">
                <a:latin typeface="Segoe UI" pitchFamily="34" charset="0"/>
                <a:ea typeface="Segoe UI" pitchFamily="34" charset="0"/>
                <a:cs typeface="Segoe UI" pitchFamily="34" charset="0"/>
              </a:rPr>
              <a:t>Provider-Hosted </a:t>
            </a:r>
            <a:r>
              <a:rPr lang="en-US" b="1" dirty="0">
                <a:latin typeface="Segoe UI" pitchFamily="34" charset="0"/>
                <a:ea typeface="Segoe UI" pitchFamily="34" charset="0"/>
                <a:cs typeface="Segoe UI" pitchFamily="34" charset="0"/>
              </a:rPr>
              <a:t>App</a:t>
            </a:r>
          </a:p>
          <a:p>
            <a:endParaRPr lang="en-US" b="1" dirty="0">
              <a:latin typeface="Segoe UI" pitchFamily="34" charset="0"/>
              <a:ea typeface="Segoe UI" pitchFamily="34" charset="0"/>
              <a:cs typeface="Segoe UI" pitchFamily="34" charset="0"/>
            </a:endParaRPr>
          </a:p>
          <a:p>
            <a:r>
              <a:rPr lang="en-US" sz="1500" dirty="0">
                <a:latin typeface="Segoe UI" pitchFamily="34" charset="0"/>
                <a:ea typeface="Segoe UI" pitchFamily="34" charset="0"/>
                <a:cs typeface="Segoe UI" pitchFamily="34" charset="0"/>
              </a:rPr>
              <a:t>“Bring your own server hosting infrastructure”</a:t>
            </a:r>
          </a:p>
        </p:txBody>
      </p:sp>
      <p:sp>
        <p:nvSpPr>
          <p:cNvPr id="32" name="Rounded Rectangle 31"/>
          <p:cNvSpPr/>
          <p:nvPr/>
        </p:nvSpPr>
        <p:spPr>
          <a:xfrm>
            <a:off x="7153827" y="1618999"/>
            <a:ext cx="1791976" cy="1161288"/>
          </a:xfrm>
          <a:prstGeom prst="roundRect">
            <a:avLst>
              <a:gd name="adj" fmla="val 4979"/>
            </a:avLst>
          </a:prstGeom>
          <a:ln/>
        </p:spPr>
        <p:style>
          <a:lnRef idx="0">
            <a:schemeClr val="accent1"/>
          </a:lnRef>
          <a:fillRef idx="3">
            <a:schemeClr val="accent1"/>
          </a:fillRef>
          <a:effectRef idx="3">
            <a:schemeClr val="accent1"/>
          </a:effectRef>
          <a:fontRef idx="minor">
            <a:schemeClr val="lt1"/>
          </a:fontRef>
        </p:style>
        <p:txBody>
          <a:bodyPr lIns="117208" tIns="58604" rIns="117208" bIns="58604" rtlCol="0" anchor="ctr"/>
          <a:lstStyle/>
          <a:p>
            <a:pPr algn="ctr"/>
            <a:r>
              <a:rPr lang="en-US" sz="2100" b="1" dirty="0">
                <a:latin typeface="Segoe UI" pitchFamily="34" charset="0"/>
                <a:ea typeface="Segoe UI" pitchFamily="34" charset="0"/>
                <a:cs typeface="Segoe UI" pitchFamily="34" charset="0"/>
              </a:rPr>
              <a:t>SharePoint </a:t>
            </a:r>
            <a:br>
              <a:rPr lang="en-US" sz="2100" b="1" dirty="0">
                <a:latin typeface="Segoe UI" pitchFamily="34" charset="0"/>
                <a:ea typeface="Segoe UI" pitchFamily="34" charset="0"/>
                <a:cs typeface="Segoe UI" pitchFamily="34" charset="0"/>
              </a:rPr>
            </a:br>
            <a:r>
              <a:rPr lang="en-US" sz="2100" b="1" dirty="0">
                <a:latin typeface="Segoe UI" pitchFamily="34" charset="0"/>
                <a:ea typeface="Segoe UI" pitchFamily="34" charset="0"/>
                <a:cs typeface="Segoe UI" pitchFamily="34" charset="0"/>
              </a:rPr>
              <a:t>Web</a:t>
            </a:r>
          </a:p>
        </p:txBody>
      </p:sp>
      <p:cxnSp>
        <p:nvCxnSpPr>
          <p:cNvPr id="33" name="Straight Connector 32"/>
          <p:cNvCxnSpPr/>
          <p:nvPr/>
        </p:nvCxnSpPr>
        <p:spPr>
          <a:xfrm flipH="1">
            <a:off x="9192630" y="2189695"/>
            <a:ext cx="322173"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57666" y="2601607"/>
            <a:ext cx="2319777" cy="1041682"/>
          </a:xfrm>
          <a:prstGeom prst="rect">
            <a:avLst/>
          </a:prstGeom>
        </p:spPr>
        <p:txBody>
          <a:bodyPr wrap="square" lIns="117208" tIns="58604" rIns="117208" bIns="58604">
            <a:spAutoFit/>
          </a:bodyPr>
          <a:lstStyle/>
          <a:p>
            <a:r>
              <a:rPr lang="en-US" sz="1500" dirty="0">
                <a:latin typeface="Segoe UI" pitchFamily="34" charset="0"/>
                <a:ea typeface="Segoe UI" pitchFamily="34" charset="0"/>
                <a:cs typeface="Segoe UI" pitchFamily="34" charset="0"/>
              </a:rPr>
              <a:t>Get remote events from SharePoint </a:t>
            </a:r>
            <a:br>
              <a:rPr lang="en-US" sz="1500" dirty="0">
                <a:latin typeface="Segoe UI" pitchFamily="34" charset="0"/>
                <a:ea typeface="Segoe UI" pitchFamily="34" charset="0"/>
                <a:cs typeface="Segoe UI" pitchFamily="34" charset="0"/>
              </a:rPr>
            </a:br>
            <a:r>
              <a:rPr lang="en-US" sz="1500" dirty="0">
                <a:latin typeface="Segoe UI" pitchFamily="34" charset="0"/>
                <a:ea typeface="Segoe UI" pitchFamily="34" charset="0"/>
                <a:cs typeface="Segoe UI" pitchFamily="34" charset="0"/>
              </a:rPr>
              <a:t>Use CSOM/REST + </a:t>
            </a:r>
            <a:br>
              <a:rPr lang="en-US" sz="1500" dirty="0">
                <a:latin typeface="Segoe UI" pitchFamily="34" charset="0"/>
                <a:ea typeface="Segoe UI" pitchFamily="34" charset="0"/>
                <a:cs typeface="Segoe UI" pitchFamily="34" charset="0"/>
              </a:rPr>
            </a:br>
            <a:r>
              <a:rPr lang="en-US" sz="1500" dirty="0" err="1">
                <a:latin typeface="Segoe UI" pitchFamily="34" charset="0"/>
                <a:ea typeface="Segoe UI" pitchFamily="34" charset="0"/>
                <a:cs typeface="Segoe UI" pitchFamily="34" charset="0"/>
              </a:rPr>
              <a:t>OAuth</a:t>
            </a:r>
            <a:r>
              <a:rPr lang="en-US" sz="1500" dirty="0">
                <a:latin typeface="Segoe UI" pitchFamily="34" charset="0"/>
                <a:ea typeface="Segoe UI" pitchFamily="34" charset="0"/>
                <a:cs typeface="Segoe UI" pitchFamily="34" charset="0"/>
              </a:rPr>
              <a:t> to work with SP</a:t>
            </a:r>
          </a:p>
        </p:txBody>
      </p:sp>
      <p:sp>
        <p:nvSpPr>
          <p:cNvPr id="35" name="Left Brace 34"/>
          <p:cNvSpPr/>
          <p:nvPr/>
        </p:nvSpPr>
        <p:spPr>
          <a:xfrm>
            <a:off x="2232763" y="1511601"/>
            <a:ext cx="623730" cy="2869243"/>
          </a:xfrm>
          <a:prstGeom prst="leftBrace">
            <a:avLst>
              <a:gd name="adj1" fmla="val 36695"/>
              <a:gd name="adj2" fmla="val 50000"/>
            </a:avLst>
          </a:prstGeom>
          <a:ln w="38100"/>
        </p:spPr>
        <p:style>
          <a:lnRef idx="1">
            <a:schemeClr val="accent1"/>
          </a:lnRef>
          <a:fillRef idx="0">
            <a:schemeClr val="accent1"/>
          </a:fillRef>
          <a:effectRef idx="0">
            <a:schemeClr val="accent1"/>
          </a:effectRef>
          <a:fontRef idx="minor">
            <a:schemeClr val="tx1"/>
          </a:fontRef>
        </p:style>
        <p:txBody>
          <a:bodyPr lIns="117208" tIns="58604" rIns="117208" bIns="58604" rtlCol="0" anchor="ctr"/>
          <a:lstStyle/>
          <a:p>
            <a:pPr algn="ctr"/>
            <a:endParaRPr lang="en-US" sz="2100"/>
          </a:p>
        </p:txBody>
      </p:sp>
      <p:sp>
        <p:nvSpPr>
          <p:cNvPr id="36" name="Rectangle 35"/>
          <p:cNvSpPr/>
          <p:nvPr/>
        </p:nvSpPr>
        <p:spPr>
          <a:xfrm>
            <a:off x="245235" y="2249793"/>
            <a:ext cx="2958645" cy="395352"/>
          </a:xfrm>
          <a:prstGeom prst="rect">
            <a:avLst/>
          </a:prstGeom>
        </p:spPr>
        <p:txBody>
          <a:bodyPr wrap="square" lIns="117208" tIns="58604" rIns="117208" bIns="58604">
            <a:spAutoFit/>
          </a:bodyPr>
          <a:lstStyle/>
          <a:p>
            <a:r>
              <a:rPr lang="en-US" b="1" dirty="0">
                <a:latin typeface="Segoe UI" pitchFamily="34" charset="0"/>
                <a:ea typeface="Segoe UI" pitchFamily="34" charset="0"/>
                <a:cs typeface="Segoe UI" pitchFamily="34" charset="0"/>
              </a:rPr>
              <a:t>Cloud-based Apps</a:t>
            </a:r>
          </a:p>
        </p:txBody>
      </p:sp>
      <p:sp>
        <p:nvSpPr>
          <p:cNvPr id="37" name="Rounded Rectangle 36"/>
          <p:cNvSpPr/>
          <p:nvPr/>
        </p:nvSpPr>
        <p:spPr>
          <a:xfrm>
            <a:off x="9781682" y="1640643"/>
            <a:ext cx="2113314" cy="1161288"/>
          </a:xfrm>
          <a:prstGeom prst="roundRect">
            <a:avLst>
              <a:gd name="adj" fmla="val 3861"/>
            </a:avLst>
          </a:prstGeom>
          <a:ln/>
        </p:spPr>
        <p:style>
          <a:lnRef idx="0">
            <a:schemeClr val="accent2"/>
          </a:lnRef>
          <a:fillRef idx="3">
            <a:schemeClr val="accent2"/>
          </a:fillRef>
          <a:effectRef idx="3">
            <a:schemeClr val="accent2"/>
          </a:effectRef>
          <a:fontRef idx="minor">
            <a:schemeClr val="lt1"/>
          </a:fontRef>
        </p:style>
        <p:txBody>
          <a:bodyPr lIns="117208" tIns="58604" rIns="117208" bIns="58604" rtlCol="0" anchor="ctr"/>
          <a:lstStyle/>
          <a:p>
            <a:pPr algn="ctr"/>
            <a:r>
              <a:rPr lang="en-US" sz="2100" b="1" dirty="0">
                <a:latin typeface="Segoe UI" pitchFamily="34" charset="0"/>
                <a:ea typeface="Segoe UI" pitchFamily="34" charset="0"/>
                <a:cs typeface="Segoe UI" pitchFamily="34" charset="0"/>
              </a:rPr>
              <a:t>Your Hosted </a:t>
            </a:r>
            <a:r>
              <a:rPr lang="en-US" sz="2100" b="1" dirty="0" smtClean="0">
                <a:latin typeface="Segoe UI" pitchFamily="34" charset="0"/>
                <a:ea typeface="Segoe UI" pitchFamily="34" charset="0"/>
                <a:cs typeface="Segoe UI" pitchFamily="34" charset="0"/>
              </a:rPr>
              <a:t>Site</a:t>
            </a:r>
          </a:p>
          <a:p>
            <a:pPr algn="ctr"/>
            <a:r>
              <a:rPr lang="en-US" sz="1400" b="1" dirty="0" smtClean="0">
                <a:latin typeface="Segoe UI" pitchFamily="34" charset="0"/>
                <a:ea typeface="Segoe UI" pitchFamily="34" charset="0"/>
                <a:cs typeface="Segoe UI" pitchFamily="34" charset="0"/>
              </a:rPr>
              <a:t>(Windows Azure an Option)</a:t>
            </a:r>
            <a:endParaRPr lang="en-US" sz="1400" b="1" dirty="0">
              <a:latin typeface="Segoe UI" pitchFamily="34" charset="0"/>
              <a:ea typeface="Segoe UI" pitchFamily="34" charset="0"/>
              <a:cs typeface="Segoe UI" pitchFamily="34" charset="0"/>
            </a:endParaRPr>
          </a:p>
        </p:txBody>
      </p:sp>
      <p:sp>
        <p:nvSpPr>
          <p:cNvPr id="21" name="Rectangle 20"/>
          <p:cNvSpPr/>
          <p:nvPr/>
        </p:nvSpPr>
        <p:spPr>
          <a:xfrm>
            <a:off x="2947333" y="3064281"/>
            <a:ext cx="3663013" cy="1364848"/>
          </a:xfrm>
          <a:prstGeom prst="rect">
            <a:avLst/>
          </a:prstGeom>
        </p:spPr>
        <p:txBody>
          <a:bodyPr wrap="square" lIns="117208" tIns="58604" rIns="117208" bIns="58604">
            <a:spAutoFit/>
          </a:bodyPr>
          <a:lstStyle/>
          <a:p>
            <a:r>
              <a:rPr lang="en-US" b="1" dirty="0" err="1" smtClean="0">
                <a:latin typeface="Segoe UI" pitchFamily="34" charset="0"/>
                <a:ea typeface="Segoe UI" pitchFamily="34" charset="0"/>
                <a:cs typeface="Segoe UI" pitchFamily="34" charset="0"/>
              </a:rPr>
              <a:t>Autohosted</a:t>
            </a:r>
            <a:r>
              <a:rPr lang="en-US" b="1" dirty="0" smtClean="0">
                <a:latin typeface="Segoe UI" pitchFamily="34" charset="0"/>
                <a:ea typeface="Segoe UI" pitchFamily="34" charset="0"/>
                <a:cs typeface="Segoe UI" pitchFamily="34" charset="0"/>
              </a:rPr>
              <a:t> App</a:t>
            </a:r>
            <a:endParaRPr lang="en-US" b="1" dirty="0">
              <a:latin typeface="Segoe UI" pitchFamily="34" charset="0"/>
              <a:ea typeface="Segoe UI" pitchFamily="34" charset="0"/>
              <a:cs typeface="Segoe UI" pitchFamily="34" charset="0"/>
            </a:endParaRPr>
          </a:p>
          <a:p>
            <a:endParaRPr lang="en-US" b="1" dirty="0">
              <a:latin typeface="Segoe UI" pitchFamily="34" charset="0"/>
              <a:ea typeface="Segoe UI" pitchFamily="34" charset="0"/>
              <a:cs typeface="Segoe UI" pitchFamily="34" charset="0"/>
            </a:endParaRPr>
          </a:p>
          <a:p>
            <a:r>
              <a:rPr lang="en-US" sz="1500" dirty="0">
                <a:latin typeface="Segoe UI" pitchFamily="34" charset="0"/>
                <a:ea typeface="Segoe UI" pitchFamily="34" charset="0"/>
                <a:cs typeface="Segoe UI" pitchFamily="34" charset="0"/>
              </a:rPr>
              <a:t>Windows Azure + SQL Azure provisioned </a:t>
            </a:r>
            <a:r>
              <a:rPr lang="en-US" sz="1500" dirty="0" smtClean="0">
                <a:latin typeface="Segoe UI" pitchFamily="34" charset="0"/>
                <a:ea typeface="Segoe UI" pitchFamily="34" charset="0"/>
                <a:cs typeface="Segoe UI" pitchFamily="34" charset="0"/>
              </a:rPr>
              <a:t>automatically as </a:t>
            </a:r>
            <a:r>
              <a:rPr lang="en-US" sz="1500" dirty="0">
                <a:latin typeface="Segoe UI" pitchFamily="34" charset="0"/>
                <a:ea typeface="Segoe UI" pitchFamily="34" charset="0"/>
                <a:cs typeface="Segoe UI" pitchFamily="34" charset="0"/>
              </a:rPr>
              <a:t>apps are installed</a:t>
            </a:r>
          </a:p>
        </p:txBody>
      </p:sp>
      <p:sp>
        <p:nvSpPr>
          <p:cNvPr id="22" name="Rounded Rectangle 21"/>
          <p:cNvSpPr/>
          <p:nvPr/>
        </p:nvSpPr>
        <p:spPr>
          <a:xfrm>
            <a:off x="9781682" y="3064285"/>
            <a:ext cx="2113314" cy="1151695"/>
          </a:xfrm>
          <a:prstGeom prst="roundRect">
            <a:avLst>
              <a:gd name="adj" fmla="val 3861"/>
            </a:avLst>
          </a:prstGeom>
          <a:ln/>
        </p:spPr>
        <p:style>
          <a:lnRef idx="0">
            <a:schemeClr val="accent5"/>
          </a:lnRef>
          <a:fillRef idx="3">
            <a:schemeClr val="accent5"/>
          </a:fillRef>
          <a:effectRef idx="3">
            <a:schemeClr val="accent5"/>
          </a:effectRef>
          <a:fontRef idx="minor">
            <a:schemeClr val="lt1"/>
          </a:fontRef>
        </p:style>
        <p:txBody>
          <a:bodyPr lIns="117208" tIns="58604" rIns="117208" bIns="58604" rtlCol="0" anchor="ctr"/>
          <a:lstStyle/>
          <a:p>
            <a:pPr algn="ctr"/>
            <a:r>
              <a:rPr lang="en-US" sz="2100" b="1" dirty="0" smtClean="0">
                <a:latin typeface="Segoe UI" pitchFamily="34" charset="0"/>
                <a:ea typeface="Segoe UI" pitchFamily="34" charset="0"/>
                <a:cs typeface="Segoe UI" pitchFamily="34" charset="0"/>
              </a:rPr>
              <a:t>Windows Azure</a:t>
            </a:r>
          </a:p>
          <a:p>
            <a:pPr algn="ctr"/>
            <a:r>
              <a:rPr lang="en-US" sz="2100" b="1" dirty="0" smtClean="0">
                <a:latin typeface="Segoe UI" pitchFamily="34" charset="0"/>
                <a:ea typeface="Segoe UI" pitchFamily="34" charset="0"/>
                <a:cs typeface="Segoe UI" pitchFamily="34" charset="0"/>
              </a:rPr>
              <a:t>Web Sites </a:t>
            </a:r>
            <a:endParaRPr lang="en-US" sz="2100" b="1" dirty="0">
              <a:latin typeface="Segoe UI" pitchFamily="34" charset="0"/>
              <a:ea typeface="Segoe UI" pitchFamily="34" charset="0"/>
              <a:cs typeface="Segoe UI" pitchFamily="34" charset="0"/>
            </a:endParaRPr>
          </a:p>
        </p:txBody>
      </p:sp>
      <p:sp>
        <p:nvSpPr>
          <p:cNvPr id="23" name="Rounded Rectangle 22"/>
          <p:cNvSpPr/>
          <p:nvPr/>
        </p:nvSpPr>
        <p:spPr>
          <a:xfrm>
            <a:off x="7153827" y="3064285"/>
            <a:ext cx="1791976" cy="1157750"/>
          </a:xfrm>
          <a:prstGeom prst="roundRect">
            <a:avLst>
              <a:gd name="adj" fmla="val 4979"/>
            </a:avLst>
          </a:prstGeom>
          <a:ln/>
        </p:spPr>
        <p:style>
          <a:lnRef idx="0">
            <a:schemeClr val="accent1"/>
          </a:lnRef>
          <a:fillRef idx="3">
            <a:schemeClr val="accent1"/>
          </a:fillRef>
          <a:effectRef idx="3">
            <a:schemeClr val="accent1"/>
          </a:effectRef>
          <a:fontRef idx="minor">
            <a:schemeClr val="lt1"/>
          </a:fontRef>
        </p:style>
        <p:txBody>
          <a:bodyPr lIns="117208" tIns="58604" rIns="117208" bIns="58604" rtlCol="0" anchor="ctr"/>
          <a:lstStyle/>
          <a:p>
            <a:pPr algn="ctr"/>
            <a:r>
              <a:rPr lang="en-US" sz="2100" b="1" dirty="0">
                <a:latin typeface="Segoe UI" pitchFamily="34" charset="0"/>
                <a:ea typeface="Segoe UI" pitchFamily="34" charset="0"/>
                <a:cs typeface="Segoe UI" pitchFamily="34" charset="0"/>
              </a:rPr>
              <a:t>SharePoint Web</a:t>
            </a:r>
          </a:p>
        </p:txBody>
      </p:sp>
      <p:cxnSp>
        <p:nvCxnSpPr>
          <p:cNvPr id="24" name="Straight Connector 23"/>
          <p:cNvCxnSpPr/>
          <p:nvPr/>
        </p:nvCxnSpPr>
        <p:spPr>
          <a:xfrm flipH="1">
            <a:off x="9192630" y="3649915"/>
            <a:ext cx="383808"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869791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5677" y="512388"/>
            <a:ext cx="12058196" cy="553998"/>
          </a:xfrm>
        </p:spPr>
        <p:txBody>
          <a:bodyPr/>
          <a:lstStyle/>
          <a:p>
            <a:r>
              <a:rPr lang="en-US" sz="4000" dirty="0" smtClean="0"/>
              <a:t>Summary</a:t>
            </a:r>
            <a:endParaRPr lang="en-US" sz="4000" dirty="0"/>
          </a:p>
        </p:txBody>
      </p:sp>
      <p:sp>
        <p:nvSpPr>
          <p:cNvPr id="5" name="Content Placeholder 4"/>
          <p:cNvSpPr>
            <a:spLocks noGrp="1"/>
          </p:cNvSpPr>
          <p:nvPr>
            <p:ph type="body" sz="quarter" idx="10"/>
          </p:nvPr>
        </p:nvSpPr>
        <p:spPr>
          <a:xfrm>
            <a:off x="519112" y="1320775"/>
            <a:ext cx="11604399" cy="4567404"/>
          </a:xfrm>
        </p:spPr>
        <p:txBody>
          <a:bodyPr/>
          <a:lstStyle/>
          <a:p>
            <a:pPr marL="0" indent="0">
              <a:buNone/>
            </a:pPr>
            <a:r>
              <a:rPr lang="en-US" sz="2800" spc="-100" dirty="0">
                <a:latin typeface="Segoe UI Light" pitchFamily="34" charset="0"/>
              </a:rPr>
              <a:t>apps for Office and SharePoint can be:</a:t>
            </a:r>
          </a:p>
          <a:p>
            <a:pPr lvl="1"/>
            <a:r>
              <a:rPr lang="en-US" spc="-100" dirty="0">
                <a:latin typeface="Segoe UI Light" pitchFamily="34" charset="0"/>
              </a:rPr>
              <a:t>Built using standard Web technologies</a:t>
            </a:r>
          </a:p>
          <a:p>
            <a:pPr lvl="1"/>
            <a:r>
              <a:rPr lang="en-US" spc="-100" dirty="0">
                <a:latin typeface="Segoe UI Light" pitchFamily="34" charset="0"/>
              </a:rPr>
              <a:t>Written in any language</a:t>
            </a:r>
          </a:p>
          <a:p>
            <a:pPr lvl="1"/>
            <a:r>
              <a:rPr lang="en-US" spc="-100" dirty="0">
                <a:latin typeface="Segoe UI Light" pitchFamily="34" charset="0"/>
              </a:rPr>
              <a:t>Hosted on Windows Azure or any platform</a:t>
            </a:r>
          </a:p>
          <a:p>
            <a:pPr marL="0" indent="0">
              <a:buNone/>
            </a:pPr>
            <a:r>
              <a:rPr lang="en-US" sz="2800" spc="-100" dirty="0">
                <a:latin typeface="Segoe UI Light" pitchFamily="34" charset="0"/>
              </a:rPr>
              <a:t>apps for Office and SharePoint have the worldwide reach of the Office Store on office.com</a:t>
            </a:r>
          </a:p>
          <a:p>
            <a:pPr lvl="1"/>
            <a:r>
              <a:rPr lang="en-US" spc="-100" dirty="0">
                <a:latin typeface="Segoe UI Light" pitchFamily="34" charset="0"/>
              </a:rPr>
              <a:t>apps can be monetized now in the Office Store</a:t>
            </a:r>
          </a:p>
          <a:p>
            <a:pPr lvl="1"/>
            <a:endParaRPr lang="en-US" spc="-100" dirty="0">
              <a:latin typeface="Segoe UI Light" pitchFamily="34" charset="0"/>
            </a:endParaRPr>
          </a:p>
          <a:p>
            <a:pPr marL="0" indent="0">
              <a:buNone/>
            </a:pPr>
            <a:r>
              <a:rPr lang="en-US" sz="2800" spc="-100" dirty="0">
                <a:latin typeface="Segoe UI Light" pitchFamily="34" charset="0"/>
                <a:hlinkClick r:id="rId3"/>
              </a:rPr>
              <a:t>dev.office.com</a:t>
            </a:r>
            <a:r>
              <a:rPr lang="en-US" sz="2800" spc="-100" dirty="0">
                <a:latin typeface="Segoe UI Light" pitchFamily="34" charset="0"/>
              </a:rPr>
              <a:t> – to get started now</a:t>
            </a:r>
          </a:p>
          <a:p>
            <a:pPr marL="0" indent="0">
              <a:buNone/>
            </a:pPr>
            <a:r>
              <a:rPr lang="en-US" sz="2800" spc="-100" dirty="0">
                <a:latin typeface="Segoe UI Light" pitchFamily="34" charset="0"/>
                <a:hlinkClick r:id="rId4"/>
              </a:rPr>
              <a:t>www.devcamps.ms/office</a:t>
            </a:r>
            <a:r>
              <a:rPr lang="en-US" sz="2800" spc="-100" dirty="0">
                <a:latin typeface="Segoe UI Light" pitchFamily="34" charset="0"/>
              </a:rPr>
              <a:t> – training locations worldwide</a:t>
            </a:r>
          </a:p>
        </p:txBody>
      </p:sp>
    </p:spTree>
    <p:extLst>
      <p:ext uri="{BB962C8B-B14F-4D97-AF65-F5344CB8AC3E}">
        <p14:creationId xmlns:p14="http://schemas.microsoft.com/office/powerpoint/2010/main" val="3144980806"/>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6"/>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nU8WQDMZkeEmlMRuDGij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6nKz.PWryUeu7CaDkJE7h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9B2F97D-0457-4986-9734-D03EB073C5EA}">
  <ds:schemaRef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230e9df3-be65-4c73-a93b-d1236ebd677e"/>
    <ds:schemaRef ds:uri="http://www.w3.org/XML/1998/namespace"/>
    <ds:schemaRef ds:uri="http://purl.org/dc/dcmitype/"/>
  </ds:schemaRefs>
</ds:datastoreItem>
</file>

<file path=customXml/itemProps3.xml><?xml version="1.0" encoding="utf-8"?>
<ds:datastoreItem xmlns:ds="http://schemas.openxmlformats.org/officeDocument/2006/customXml" ds:itemID="{B882D8D6-9D38-4159-A398-AAC3689D3D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8005</TotalTime>
  <Words>1454</Words>
  <Application>Microsoft Office PowerPoint</Application>
  <PresentationFormat>Custom</PresentationFormat>
  <Paragraphs>135</Paragraphs>
  <Slides>10</Slides>
  <Notes>10</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10</vt:i4>
      </vt:variant>
    </vt:vector>
  </HeadingPairs>
  <TitlesOfParts>
    <vt:vector size="20" baseType="lpstr">
      <vt:lpstr>Segoe UI Light</vt:lpstr>
      <vt:lpstr>Segoe UI</vt:lpstr>
      <vt:lpstr>Arial</vt:lpstr>
      <vt:lpstr>Consolas</vt:lpstr>
      <vt:lpstr>Wingdings</vt:lpstr>
      <vt:lpstr>Segoe Light</vt:lpstr>
      <vt:lpstr>Calibri</vt:lpstr>
      <vt:lpstr>MS1444_Windows Azure Template 16x9_r08b</vt:lpstr>
      <vt:lpstr>White with Consolas font for code slides</vt:lpstr>
      <vt:lpstr>think-cell Slide</vt:lpstr>
      <vt:lpstr>WebCamps Online</vt:lpstr>
      <vt:lpstr>Windows Azure &amp; apps for Office and SharePoint</vt:lpstr>
      <vt:lpstr>Agenda </vt:lpstr>
      <vt:lpstr>PowerPoint Presentation</vt:lpstr>
      <vt:lpstr>What is an App for Office?</vt:lpstr>
      <vt:lpstr>PowerPoint Presentation</vt:lpstr>
      <vt:lpstr>Introducing the Cloud App Model for SharePoint </vt:lpstr>
      <vt:lpstr>Hosting: Choice of two cloud-based Architectures</vt:lpstr>
      <vt:lpstr>Summary</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Leveraging your ASP.NET development skills to build apps for Office</dc:title>
  <dc:subject>Windows Azure</dc:subject>
  <dc:creator>Brady Gaster</dc:creator>
  <cp:lastModifiedBy>Jon Galloway</cp:lastModifiedBy>
  <cp:revision>341</cp:revision>
  <cp:lastPrinted>2011-10-11T14:25:22Z</cp:lastPrinted>
  <dcterms:created xsi:type="dcterms:W3CDTF">2011-03-29T16:07:22Z</dcterms:created>
  <dcterms:modified xsi:type="dcterms:W3CDTF">2012-12-21T07:18:47Z</dcterms:modified>
  <cp:version>1.0.0</cp:version>
  <dc:description>
    Did you know that the new cloud-based app model lets you build apps for Office and SharePoint on the ASP.NET platform? The new app model embraces standard web technologies, so you can build an all new class of apps for Office and SharePoint using your HTML, JavaScript and ASP.NET skills. You'll see how the combination of ASP.NET and ASP.NET Web API backed applications hosted in Windows Azure lets you build and ultimately land your apps in the Office Store. The apps for Office and SharePoint in the Store on office.com are available to both on-premises and Office 365 users of Office and SharePoint worldwide.
by Brady Gasterbradyg@microsoft.com
http://bradygaster.com
</dc:descript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