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 id="2147483779" r:id="rId5"/>
  </p:sldMasterIdLst>
  <p:notesMasterIdLst>
    <p:notesMasterId r:id="rId21"/>
  </p:notesMasterIdLst>
  <p:handoutMasterIdLst>
    <p:handoutMasterId r:id="rId22"/>
  </p:handoutMasterIdLst>
  <p:sldIdLst>
    <p:sldId id="296" r:id="rId6"/>
    <p:sldId id="293" r:id="rId7"/>
    <p:sldId id="257" r:id="rId8"/>
    <p:sldId id="308" r:id="rId9"/>
    <p:sldId id="299" r:id="rId10"/>
    <p:sldId id="297" r:id="rId11"/>
    <p:sldId id="307" r:id="rId12"/>
    <p:sldId id="302" r:id="rId13"/>
    <p:sldId id="300" r:id="rId14"/>
    <p:sldId id="304" r:id="rId15"/>
    <p:sldId id="306" r:id="rId16"/>
    <p:sldId id="309" r:id="rId17"/>
    <p:sldId id="303" r:id="rId18"/>
    <p:sldId id="301" r:id="rId19"/>
    <p:sldId id="292" r:id="rId20"/>
  </p:sldIdLst>
  <p:sldSz cx="12188825" cy="6858000"/>
  <p:notesSz cx="6858000" cy="9296400"/>
  <p:custDataLst>
    <p:tags r:id="rId23"/>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2989" autoAdjust="0"/>
    <p:restoredTop sz="63903" autoAdjust="0"/>
  </p:normalViewPr>
  <p:slideViewPr>
    <p:cSldViewPr snapToGrid="0">
      <p:cViewPr varScale="1">
        <p:scale>
          <a:sx n="54" d="100"/>
          <a:sy n="54" d="100"/>
        </p:scale>
        <p:origin x="72" y="1440"/>
      </p:cViewPr>
      <p:guideLst>
        <p:guide orient="horz" pos="895"/>
        <p:guide orient="horz" pos="719"/>
        <p:guide orient="horz" pos="4166"/>
        <p:guide orient="horz" pos="3937"/>
        <p:guide orient="horz" pos="1068"/>
        <p:guide pos="326"/>
        <p:guide pos="735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12/20/2012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12/20/2012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grpSp>
        <p:nvGrpSpPr>
          <p:cNvPr id="8" name="Group 7"/>
          <p:cNvGrpSpPr/>
          <p:nvPr userDrawn="1"/>
        </p:nvGrpSpPr>
        <p:grpSpPr>
          <a:xfrm>
            <a:off x="517525" y="6335971"/>
            <a:ext cx="1768475" cy="276999"/>
            <a:chOff x="517525" y="5956427"/>
            <a:chExt cx="1768475" cy="276999"/>
          </a:xfrm>
        </p:grpSpPr>
        <p:sp>
          <p:nvSpPr>
            <p:cNvPr id="9" name="TextBox 8"/>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10" name="Rectangle 9"/>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grpSp>
        <p:nvGrpSpPr>
          <p:cNvPr id="4" name="Group 3"/>
          <p:cNvGrpSpPr/>
          <p:nvPr userDrawn="1"/>
        </p:nvGrpSpPr>
        <p:grpSpPr>
          <a:xfrm>
            <a:off x="517525" y="6335971"/>
            <a:ext cx="1768475" cy="276999"/>
            <a:chOff x="517525" y="5956427"/>
            <a:chExt cx="1768475" cy="276999"/>
          </a:xfrm>
        </p:grpSpPr>
        <p:sp>
          <p:nvSpPr>
            <p:cNvPr id="5" name="TextBox 4"/>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6" name="Rectangle 5"/>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p:cNvGrpSpPr/>
          <p:nvPr userDrawn="1"/>
        </p:nvGrpSpPr>
        <p:grpSpPr>
          <a:xfrm>
            <a:off x="517525" y="6335971"/>
            <a:ext cx="1768475" cy="276999"/>
            <a:chOff x="517525" y="5956427"/>
            <a:chExt cx="1768475" cy="276999"/>
          </a:xfrm>
        </p:grpSpPr>
        <p:sp>
          <p:nvSpPr>
            <p:cNvPr id="4" name="TextBox 3"/>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5" name="Rectangle 4"/>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9057786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image" Target="../media/image7.png" Id="rId3" /><Relationship Type="http://schemas.openxmlformats.org/officeDocument/2006/relationships/slideLayout" Target="../slideLayouts/slideLayout6.xml" Id="rId1" /><Relationship Type="http://schemas.openxmlformats.org/officeDocument/2006/relationships/image" Target="../media/image8.png" Id="rId4" /></Relationships>
</file>

<file path=ppt/slides/_rels/slide10.xml.rels>&#65279;<?xml version="1.0" encoding="utf-8"?><Relationships xmlns="http://schemas.openxmlformats.org/package/2006/relationships"><Relationship Type="http://schemas.openxmlformats.org/officeDocument/2006/relationships/slideLayout" Target="../slideLayouts/slideLayout2.xml" Id="rId1" /></Relationships>
</file>

<file path=ppt/slides/_rels/slide11.xml.rels>&#65279;<?xml version="1.0" encoding="utf-8"?><Relationships xmlns="http://schemas.openxmlformats.org/package/2006/relationships"><Relationship Type="http://schemas.openxmlformats.org/officeDocument/2006/relationships/slideLayout" Target="../slideLayouts/slideLayout2.xml" Id="rId1" /></Relationships>
</file>

<file path=ppt/slides/_rels/slide12.xml.rels>&#65279;<?xml version="1.0" encoding="utf-8"?><Relationships xmlns="http://schemas.openxmlformats.org/package/2006/relationships"><Relationship Type="http://schemas.openxmlformats.org/officeDocument/2006/relationships/hyperlink" Target="http://shootr.signalr.net/" TargetMode="External" Id="rId3" /><Relationship Type="http://schemas.openxmlformats.org/officeDocument/2006/relationships/slideLayout" Target="../slideLayouts/slideLayout2.xml" Id="rId1" /><Relationship Type="http://schemas.openxmlformats.org/officeDocument/2006/relationships/hyperlink" Target="http://firework.cloudapp.net/" TargetMode="External" Id="rId4" /></Relationships>
</file>

<file path=ppt/slides/_rels/slide13.xml.rels>&#65279;<?xml version="1.0" encoding="utf-8"?><Relationships xmlns="http://schemas.openxmlformats.org/package/2006/relationships"><Relationship Type="http://schemas.openxmlformats.org/officeDocument/2006/relationships/slideLayout" Target="../slideLayouts/slideLayout10.xml" Id="rId1" /></Relationships>
</file>

<file path=ppt/slides/_rels/slide14.xml.rels>&#65279;<?xml version="1.0" encoding="utf-8"?><Relationships xmlns="http://schemas.openxmlformats.org/package/2006/relationships"><Relationship Type="http://schemas.openxmlformats.org/officeDocument/2006/relationships/image" Target="../media/image10.png" Id="rId3" /><Relationship Type="http://schemas.openxmlformats.org/officeDocument/2006/relationships/slideLayout" Target="../slideLayouts/slideLayout2.xml" Id="rId1" /></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2.xml.rels>&#65279;<?xml version="1.0" encoding="utf-8"?><Relationships xmlns="http://schemas.openxmlformats.org/package/2006/relationships"><Relationship Type="http://schemas.openxmlformats.org/officeDocument/2006/relationships/slideLayout" Target="../slideLayouts/slideLayout1.xml" Id="rId3" /><Relationship Type="http://schemas.openxmlformats.org/officeDocument/2006/relationships/tags" Target="../tags/tag2.xml" Id="rId2" /><Relationship Type="http://schemas.openxmlformats.org/officeDocument/2006/relationships/vmlDrawing" Target="../drawings/vmlDrawing1.vml" Id="rId1" /><Relationship Type="http://schemas.openxmlformats.org/officeDocument/2006/relationships/image" Target="../media/image9.emf" Id="rId6" /><Relationship Type="http://schemas.openxmlformats.org/officeDocument/2006/relationships/oleObject" Target="../embeddings/oleObject1.bin" Id="rId5" /></Relationships>
</file>

<file path=ppt/slides/_rels/slide3.xml.rels>&#65279;<?xml version="1.0" encoding="utf-8"?><Relationships xmlns="http://schemas.openxmlformats.org/package/2006/relationships"><Relationship Type="http://schemas.openxmlformats.org/officeDocument/2006/relationships/image" Target="../media/image9.emf" Id="rId8" /><Relationship Type="http://schemas.openxmlformats.org/officeDocument/2006/relationships/tags" Target="../tags/tag4.xml" Id="rId3" /><Relationship Type="http://schemas.openxmlformats.org/officeDocument/2006/relationships/oleObject" Target="../embeddings/oleObject2.bin" Id="rId7" /><Relationship Type="http://schemas.openxmlformats.org/officeDocument/2006/relationships/tags" Target="../tags/tag3.xml" Id="rId2" /><Relationship Type="http://schemas.openxmlformats.org/officeDocument/2006/relationships/vmlDrawing" Target="../drawings/vmlDrawing2.vml" Id="rId1" /><Relationship Type="http://schemas.openxmlformats.org/officeDocument/2006/relationships/slideLayout" Target="../slideLayouts/slideLayout8.xml" Id="rId5" /><Relationship Type="http://schemas.openxmlformats.org/officeDocument/2006/relationships/tags" Target="../tags/tag5.xml" Id="rId4" /></Relationships>
</file>

<file path=ppt/slides/_rels/slide4.xml.rels>&#65279;<?xml version="1.0" encoding="utf-8"?><Relationships xmlns="http://schemas.openxmlformats.org/package/2006/relationships"><Relationship Type="http://schemas.openxmlformats.org/officeDocument/2006/relationships/slideLayout" Target="../slideLayouts/slideLayout9.xml" Id="rId1" /></Relationships>
</file>

<file path=ppt/slides/_rels/slide5.xml.rels>&#65279;<?xml version="1.0" encoding="utf-8"?><Relationships xmlns="http://schemas.openxmlformats.org/package/2006/relationships"><Relationship Type="http://schemas.openxmlformats.org/officeDocument/2006/relationships/slideLayout" Target="../slideLayouts/slideLayout2.xml" Id="rId1" /></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&#65279;<?xml version="1.0" encoding="utf-8"?><Relationships xmlns="http://schemas.openxmlformats.org/package/2006/relationships"><Relationship Type="http://schemas.openxmlformats.org/officeDocument/2006/relationships/slideLayout" Target="../slideLayouts/slideLayout2.xml" Id="rId1" /></Relationships>
</file>

<file path=ppt/slides/_rels/slide8.xml.rels>&#65279;<?xml version="1.0" encoding="utf-8"?><Relationships xmlns="http://schemas.openxmlformats.org/package/2006/relationships"><Relationship Type="http://schemas.openxmlformats.org/officeDocument/2006/relationships/slideLayout" Target="../slideLayouts/slideLayout9.xml" Id="rId1" /></Relationships>
</file>

<file path=ppt/slides/_rels/slide9.xml.rels>&#65279;<?xml version="1.0" encoding="utf-8"?><Relationships xmlns="http://schemas.openxmlformats.org/package/2006/relationships"><Relationship Type="http://schemas.openxmlformats.org/officeDocument/2006/relationships/slideLayout" Target="../slideLayouts/slideLayout2.xml" Id="rId1"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err="1">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devcamps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[Speaker] / [Twitter]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2643128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01652" y="2454822"/>
            <a:ext cx="1811709" cy="18117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Client Browser</a:t>
            </a:r>
          </a:p>
        </p:txBody>
      </p:sp>
      <p:sp>
        <p:nvSpPr>
          <p:cNvPr id="5" name="Rectangle 4"/>
          <p:cNvSpPr/>
          <p:nvPr/>
        </p:nvSpPr>
        <p:spPr bwMode="auto">
          <a:xfrm>
            <a:off x="9954426" y="2454822"/>
            <a:ext cx="1811709" cy="18117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Web</a:t>
            </a:r>
            <a:br>
              <a:rPr lang="en-US" sz="2200" dirty="0" smtClean="0">
                <a:gradFill>
                  <a:gsLst>
                    <a:gs pos="0">
                      <a:srgbClr val="FFFFFF"/>
                    </a:gs>
                    <a:gs pos="100000">
                      <a:srgbClr val="FFFFFF"/>
                    </a:gs>
                  </a:gsLst>
                  <a:lin ang="5400000" scaled="0"/>
                </a:gradFill>
              </a:rPr>
            </a:br>
            <a:r>
              <a:rPr lang="en-US" sz="2200" dirty="0" smtClean="0">
                <a:gradFill>
                  <a:gsLst>
                    <a:gs pos="0">
                      <a:srgbClr val="FFFFFF"/>
                    </a:gs>
                    <a:gs pos="100000">
                      <a:srgbClr val="FFFFFF"/>
                    </a:gs>
                  </a:gsLst>
                  <a:lin ang="5400000" scaled="0"/>
                </a:gradFill>
              </a:rPr>
              <a:t>Server</a:t>
            </a:r>
          </a:p>
        </p:txBody>
      </p:sp>
      <p:sp>
        <p:nvSpPr>
          <p:cNvPr id="6" name="Right Arrow 5"/>
          <p:cNvSpPr/>
          <p:nvPr/>
        </p:nvSpPr>
        <p:spPr bwMode="auto">
          <a:xfrm>
            <a:off x="3350195" y="2194199"/>
            <a:ext cx="5905144" cy="871147"/>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I do real time, do you?</a:t>
            </a:r>
          </a:p>
        </p:txBody>
      </p:sp>
      <p:sp>
        <p:nvSpPr>
          <p:cNvPr id="27" name="Right Arrow 26"/>
          <p:cNvSpPr/>
          <p:nvPr/>
        </p:nvSpPr>
        <p:spPr bwMode="auto">
          <a:xfrm flipH="1">
            <a:off x="3131321" y="2786743"/>
            <a:ext cx="5905144" cy="871147"/>
          </a:xfrm>
          <a:prstGeom prst="rightArrow">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Absolutely!</a:t>
            </a:r>
          </a:p>
        </p:txBody>
      </p:sp>
      <p:sp>
        <p:nvSpPr>
          <p:cNvPr id="13" name="Title 3"/>
          <p:cNvSpPr>
            <a:spLocks noGrp="1"/>
          </p:cNvSpPr>
          <p:nvPr>
            <p:ph type="title"/>
          </p:nvPr>
        </p:nvSpPr>
        <p:spPr>
          <a:xfrm>
            <a:off x="455622" y="402776"/>
            <a:ext cx="11149013" cy="747897"/>
          </a:xfrm>
        </p:spPr>
        <p:txBody>
          <a:bodyPr/>
          <a:lstStyle/>
          <a:p>
            <a:r>
              <a:rPr lang="en-US" dirty="0" err="1" smtClean="0">
                <a:solidFill>
                  <a:schemeClr val="tx1"/>
                </a:solidFill>
              </a:rPr>
              <a:t>SignalR</a:t>
            </a:r>
            <a:r>
              <a:rPr lang="en-US" dirty="0" smtClean="0">
                <a:solidFill>
                  <a:schemeClr val="tx1"/>
                </a:solidFill>
              </a:rPr>
              <a:t> on New Servers and Clients</a:t>
            </a:r>
            <a:endParaRPr lang="en-US" dirty="0">
              <a:solidFill>
                <a:schemeClr val="tx1"/>
              </a:solidFill>
            </a:endParaRPr>
          </a:p>
        </p:txBody>
      </p:sp>
      <p:sp>
        <p:nvSpPr>
          <p:cNvPr id="2" name="Left-Right Arrow 1"/>
          <p:cNvSpPr/>
          <p:nvPr/>
        </p:nvSpPr>
        <p:spPr bwMode="auto">
          <a:xfrm>
            <a:off x="3170662" y="3390375"/>
            <a:ext cx="6084677" cy="876156"/>
          </a:xfrm>
          <a:prstGeom prst="leftRigh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Let’s Party in Real-time!</a:t>
            </a:r>
          </a:p>
        </p:txBody>
      </p:sp>
    </p:spTree>
    <p:extLst>
      <p:ext uri="{BB962C8B-B14F-4D97-AF65-F5344CB8AC3E}">
        <p14:creationId xmlns:p14="http://schemas.microsoft.com/office/powerpoint/2010/main" val="33243599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400" fill="hold"/>
                                        <p:tgtEl>
                                          <p:spTgt spid="27"/>
                                        </p:tgtEl>
                                        <p:attrNameLst>
                                          <p:attrName>ppt_x</p:attrName>
                                        </p:attrNameLst>
                                      </p:cBhvr>
                                      <p:tavLst>
                                        <p:tav tm="0">
                                          <p:val>
                                            <p:strVal val="1+#ppt_w/2"/>
                                          </p:val>
                                        </p:tav>
                                        <p:tav tm="100000">
                                          <p:val>
                                            <p:strVal val="#ppt_x"/>
                                          </p:val>
                                        </p:tav>
                                      </p:tavLst>
                                    </p:anim>
                                    <p:anim calcmode="lin" valueType="num">
                                      <p:cBhvr additive="base">
                                        <p:cTn id="14" dur="4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3" presetClass="entr" presetSubtype="32" fill="hold" grpId="0" nodeType="clickEffect">
                                  <p:stCondLst>
                                    <p:cond delay="0"/>
                                  </p:stCondLst>
                                  <p:childTnLst>
                                    <p:set>
                                      <p:cBhvr>
                                        <p:cTn id="18" dur="1" fill="hold">
                                          <p:stCondLst>
                                            <p:cond delay="0"/>
                                          </p:stCondLst>
                                        </p:cTn>
                                        <p:tgtEl>
                                          <p:spTgt spid="2">
                                            <p:bg/>
                                          </p:spTgt>
                                        </p:tgtEl>
                                        <p:attrNameLst>
                                          <p:attrName>style.visibility</p:attrName>
                                        </p:attrNameLst>
                                      </p:cBhvr>
                                      <p:to>
                                        <p:strVal val="visible"/>
                                      </p:to>
                                    </p:set>
                                    <p:animEffect transition="in" filter="plus(out)">
                                      <p:cBhvr>
                                        <p:cTn id="19" dur="500"/>
                                        <p:tgtEl>
                                          <p:spTgt spid="2">
                                            <p:bg/>
                                          </p:spTgt>
                                        </p:tgtEl>
                                      </p:cBhvr>
                                    </p:animEffect>
                                  </p:childTnLst>
                                </p:cTn>
                              </p:par>
                              <p:par>
                                <p:cTn id="20" presetID="13" presetClass="entr" presetSubtype="32" fill="hold" grpId="0" nodeType="with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plus(out)">
                                      <p:cBhvr>
                                        <p:cTn id="2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P spid="2" grpId="0"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01652" y="2454822"/>
            <a:ext cx="1811709" cy="18117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Client Browser</a:t>
            </a:r>
          </a:p>
        </p:txBody>
      </p:sp>
      <p:sp>
        <p:nvSpPr>
          <p:cNvPr id="5" name="Rectangle 4"/>
          <p:cNvSpPr/>
          <p:nvPr/>
        </p:nvSpPr>
        <p:spPr bwMode="auto">
          <a:xfrm>
            <a:off x="9954426" y="2454822"/>
            <a:ext cx="1811709" cy="18117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Web</a:t>
            </a:r>
            <a:br>
              <a:rPr lang="en-US" sz="2200" dirty="0" smtClean="0">
                <a:gradFill>
                  <a:gsLst>
                    <a:gs pos="0">
                      <a:srgbClr val="FFFFFF"/>
                    </a:gs>
                    <a:gs pos="100000">
                      <a:srgbClr val="FFFFFF"/>
                    </a:gs>
                  </a:gsLst>
                  <a:lin ang="5400000" scaled="0"/>
                </a:gradFill>
              </a:rPr>
            </a:br>
            <a:r>
              <a:rPr lang="en-US" sz="2200" dirty="0" smtClean="0">
                <a:gradFill>
                  <a:gsLst>
                    <a:gs pos="0">
                      <a:srgbClr val="FFFFFF"/>
                    </a:gs>
                    <a:gs pos="100000">
                      <a:srgbClr val="FFFFFF"/>
                    </a:gs>
                  </a:gsLst>
                  <a:lin ang="5400000" scaled="0"/>
                </a:gradFill>
              </a:rPr>
              <a:t>Server</a:t>
            </a:r>
          </a:p>
        </p:txBody>
      </p:sp>
      <p:sp>
        <p:nvSpPr>
          <p:cNvPr id="13" name="Title 3"/>
          <p:cNvSpPr>
            <a:spLocks noGrp="1"/>
          </p:cNvSpPr>
          <p:nvPr>
            <p:ph type="title"/>
          </p:nvPr>
        </p:nvSpPr>
        <p:spPr>
          <a:xfrm>
            <a:off x="455622" y="402776"/>
            <a:ext cx="11149013" cy="747897"/>
          </a:xfrm>
        </p:spPr>
        <p:txBody>
          <a:bodyPr/>
          <a:lstStyle/>
          <a:p>
            <a:r>
              <a:rPr lang="en-US" dirty="0" smtClean="0">
                <a:solidFill>
                  <a:schemeClr val="tx1"/>
                </a:solidFill>
              </a:rPr>
              <a:t>Basically…</a:t>
            </a:r>
            <a:endParaRPr lang="en-US" dirty="0">
              <a:solidFill>
                <a:schemeClr val="tx1"/>
              </a:solidFill>
            </a:endParaRPr>
          </a:p>
        </p:txBody>
      </p:sp>
      <p:sp>
        <p:nvSpPr>
          <p:cNvPr id="2" name="Left-Right Arrow 1"/>
          <p:cNvSpPr/>
          <p:nvPr/>
        </p:nvSpPr>
        <p:spPr bwMode="auto">
          <a:xfrm>
            <a:off x="3170662" y="2454822"/>
            <a:ext cx="6084677" cy="1811709"/>
          </a:xfrm>
          <a:prstGeom prst="leftRigh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4400" dirty="0" err="1" smtClean="0">
                <a:gradFill>
                  <a:gsLst>
                    <a:gs pos="0">
                      <a:srgbClr val="FFFFFF"/>
                    </a:gs>
                    <a:gs pos="100000">
                      <a:srgbClr val="FFFFFF"/>
                    </a:gs>
                  </a:gsLst>
                  <a:lin ang="5400000" scaled="0"/>
                </a:gradFill>
              </a:rPr>
              <a:t>SignalR</a:t>
            </a:r>
            <a:r>
              <a:rPr lang="en-US" sz="4400" dirty="0" smtClean="0">
                <a:gradFill>
                  <a:gsLst>
                    <a:gs pos="0">
                      <a:srgbClr val="FFFFFF"/>
                    </a:gs>
                    <a:gs pos="100000">
                      <a:srgbClr val="FFFFFF"/>
                    </a:gs>
                  </a:gsLst>
                  <a:lin ang="5400000" scaled="0"/>
                </a:gradFill>
              </a:rPr>
              <a:t>!!!</a:t>
            </a:r>
          </a:p>
        </p:txBody>
      </p:sp>
    </p:spTree>
    <p:extLst>
      <p:ext uri="{BB962C8B-B14F-4D97-AF65-F5344CB8AC3E}">
        <p14:creationId xmlns:p14="http://schemas.microsoft.com/office/powerpoint/2010/main" val="26511911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plus(out)">
                                      <p:cBhvr>
                                        <p:cTn id="7" dur="500"/>
                                        <p:tgtEl>
                                          <p:spTgt spid="2">
                                            <p:bg/>
                                          </p:spTgt>
                                        </p:tgtEl>
                                      </p:cBhvr>
                                    </p:animEffect>
                                  </p:childTnLst>
                                </p:cTn>
                              </p:par>
                              <p:par>
                                <p:cTn id="8" presetID="13" presetClass="entr" presetSubtype="32"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plus(out)">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402776"/>
            <a:ext cx="11149013" cy="747897"/>
          </a:xfrm>
        </p:spPr>
        <p:txBody>
          <a:bodyPr/>
          <a:lstStyle/>
          <a:p>
            <a:r>
              <a:rPr lang="en-US" dirty="0" smtClean="0"/>
              <a:t>Online Gaming</a:t>
            </a:r>
            <a:endParaRPr lang="en-US" dirty="0"/>
          </a:p>
        </p:txBody>
      </p:sp>
      <p:sp>
        <p:nvSpPr>
          <p:cNvPr id="5" name="Text Placeholder 4"/>
          <p:cNvSpPr>
            <a:spLocks noGrp="1"/>
          </p:cNvSpPr>
          <p:nvPr>
            <p:ph type="body" sz="quarter" idx="10"/>
          </p:nvPr>
        </p:nvSpPr>
        <p:spPr>
          <a:xfrm>
            <a:off x="519112" y="1370525"/>
            <a:ext cx="11149013" cy="2119042"/>
          </a:xfrm>
        </p:spPr>
        <p:txBody>
          <a:bodyPr/>
          <a:lstStyle/>
          <a:p>
            <a:r>
              <a:rPr lang="en-US" sz="3200" dirty="0" smtClean="0"/>
              <a:t>Examples of how </a:t>
            </a:r>
            <a:r>
              <a:rPr lang="en-US" sz="3200" dirty="0" err="1" smtClean="0"/>
              <a:t>SignalR</a:t>
            </a:r>
            <a:r>
              <a:rPr lang="en-US" sz="3200" dirty="0" smtClean="0"/>
              <a:t> provides online games real-time already exist</a:t>
            </a:r>
          </a:p>
          <a:p>
            <a:pPr marL="460375" indent="-457200">
              <a:buFont typeface="Arial" panose="020B0604020202020204" pitchFamily="34" charset="0"/>
              <a:buChar char="•"/>
            </a:pPr>
            <a:r>
              <a:rPr lang="en-US" sz="3200" dirty="0" err="1" smtClean="0"/>
              <a:t>ShootR</a:t>
            </a:r>
            <a:r>
              <a:rPr lang="en-US" sz="3200" dirty="0" smtClean="0"/>
              <a:t> – </a:t>
            </a:r>
            <a:r>
              <a:rPr lang="en-US" sz="3200" dirty="0" smtClean="0">
                <a:hlinkClick r:id="rId3"/>
              </a:rPr>
              <a:t>http://shootr.signalr.net</a:t>
            </a:r>
            <a:endParaRPr lang="en-US" sz="3200" dirty="0" smtClean="0"/>
          </a:p>
          <a:p>
            <a:pPr marL="460375" indent="-457200">
              <a:buFont typeface="Arial" panose="020B0604020202020204" pitchFamily="34" charset="0"/>
              <a:buChar char="•"/>
            </a:pPr>
            <a:r>
              <a:rPr lang="en-US" sz="3200" dirty="0" smtClean="0"/>
              <a:t>Fireworks – </a:t>
            </a:r>
            <a:r>
              <a:rPr lang="en-US" sz="3200" dirty="0" smtClean="0">
                <a:hlinkClick r:id="rId4"/>
              </a:rPr>
              <a:t>http://firework.cloudapp.net</a:t>
            </a:r>
            <a:endParaRPr lang="en-US" sz="3200" dirty="0" smtClean="0"/>
          </a:p>
          <a:p>
            <a:pPr marL="460375" indent="-457200">
              <a:buFont typeface="Arial" panose="020B0604020202020204" pitchFamily="34" charset="0"/>
              <a:buChar char="•"/>
            </a:pPr>
            <a:endParaRPr lang="en-US" sz="3200" dirty="0"/>
          </a:p>
        </p:txBody>
      </p:sp>
    </p:spTree>
    <p:extLst>
      <p:ext uri="{BB962C8B-B14F-4D97-AF65-F5344CB8AC3E}">
        <p14:creationId xmlns:p14="http://schemas.microsoft.com/office/powerpoint/2010/main" val="3919666579"/>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p:txBody>
          <a:bodyPr/>
          <a:lstStyle/>
          <a:p>
            <a:r>
              <a:rPr lang="en-US" dirty="0" smtClean="0"/>
              <a:t>Demo</a:t>
            </a:r>
            <a:endParaRPr lang="en-US" dirty="0"/>
          </a:p>
        </p:txBody>
      </p:sp>
      <p:sp>
        <p:nvSpPr>
          <p:cNvPr id="2" name="Subtitle 1"/>
          <p:cNvSpPr>
            <a:spLocks noGrp="1"/>
          </p:cNvSpPr>
          <p:nvPr>
            <p:ph type="subTitle" idx="1"/>
          </p:nvPr>
        </p:nvSpPr>
        <p:spPr/>
        <p:txBody>
          <a:bodyPr/>
          <a:lstStyle/>
          <a:p>
            <a:endParaRPr lang="en-US"/>
          </a:p>
        </p:txBody>
      </p:sp>
      <p:sp>
        <p:nvSpPr>
          <p:cNvPr id="15" name="Text Placeholder 14"/>
          <p:cNvSpPr>
            <a:spLocks noGrp="1"/>
          </p:cNvSpPr>
          <p:nvPr>
            <p:ph type="body" sz="quarter" idx="10"/>
          </p:nvPr>
        </p:nvSpPr>
        <p:spPr/>
        <p:txBody>
          <a:bodyPr/>
          <a:lstStyle/>
          <a:p>
            <a:r>
              <a:rPr lang="en-US" dirty="0" smtClean="0"/>
              <a:t>Online Gaming</a:t>
            </a:r>
            <a:endParaRPr lang="en-US" dirty="0"/>
          </a:p>
        </p:txBody>
      </p:sp>
    </p:spTree>
    <p:extLst>
      <p:ext uri="{BB962C8B-B14F-4D97-AF65-F5344CB8AC3E}">
        <p14:creationId xmlns:p14="http://schemas.microsoft.com/office/powerpoint/2010/main" val="362496795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390745" y="2144376"/>
            <a:ext cx="6465322" cy="3157198"/>
          </a:xfrm>
          <a:prstGeom prst="rect">
            <a:avLst/>
          </a:prstGeom>
          <a:noFill/>
          <a:ln>
            <a:solidFill>
              <a:schemeClr val="bg2">
                <a:lumMod val="75000"/>
              </a:schemeClr>
            </a:solidFill>
            <a:prstDash val="lg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r>
              <a:rPr lang="en-US" dirty="0" smtClean="0">
                <a:solidFill>
                  <a:schemeClr val="tx2"/>
                </a:solidFill>
              </a:rPr>
              <a:t>Backplane</a:t>
            </a:r>
          </a:p>
        </p:txBody>
      </p:sp>
      <p:sp>
        <p:nvSpPr>
          <p:cNvPr id="6" name="Title 4"/>
          <p:cNvSpPr>
            <a:spLocks noGrp="1"/>
          </p:cNvSpPr>
          <p:nvPr>
            <p:ph type="title"/>
          </p:nvPr>
        </p:nvSpPr>
        <p:spPr>
          <a:xfrm>
            <a:off x="519112" y="402776"/>
            <a:ext cx="11149013" cy="747897"/>
          </a:xfrm>
        </p:spPr>
        <p:txBody>
          <a:bodyPr/>
          <a:lstStyle/>
          <a:p>
            <a:r>
              <a:rPr lang="en-US" dirty="0" err="1" smtClean="0"/>
              <a:t>SignalR</a:t>
            </a:r>
            <a:r>
              <a:rPr lang="en-US" dirty="0" smtClean="0"/>
              <a:t> Backplanes</a:t>
            </a:r>
            <a:endParaRPr lang="en-US" dirty="0"/>
          </a:p>
        </p:txBody>
      </p:sp>
      <p:sp>
        <p:nvSpPr>
          <p:cNvPr id="7" name="Text Placeholder 5"/>
          <p:cNvSpPr>
            <a:spLocks noGrp="1"/>
          </p:cNvSpPr>
          <p:nvPr>
            <p:ph type="body" sz="quarter" idx="10"/>
          </p:nvPr>
        </p:nvSpPr>
        <p:spPr>
          <a:xfrm>
            <a:off x="519112" y="1370525"/>
            <a:ext cx="11213852" cy="553998"/>
          </a:xfrm>
        </p:spPr>
        <p:txBody>
          <a:bodyPr/>
          <a:lstStyle/>
          <a:p>
            <a:r>
              <a:rPr lang="en-US" dirty="0" smtClean="0">
                <a:solidFill>
                  <a:schemeClr val="accent2"/>
                </a:solidFill>
              </a:rPr>
              <a:t>Load balancing via a common transport mechanism</a:t>
            </a:r>
          </a:p>
        </p:txBody>
      </p:sp>
      <p:grpSp>
        <p:nvGrpSpPr>
          <p:cNvPr id="8" name="Group 7"/>
          <p:cNvGrpSpPr/>
          <p:nvPr/>
        </p:nvGrpSpPr>
        <p:grpSpPr>
          <a:xfrm>
            <a:off x="639923" y="2670672"/>
            <a:ext cx="624384" cy="654823"/>
            <a:chOff x="517525" y="2109891"/>
            <a:chExt cx="1865906" cy="1956870"/>
          </a:xfrm>
          <a:solidFill>
            <a:schemeClr val="accent2"/>
          </a:solidFill>
        </p:grpSpPr>
        <p:grpSp>
          <p:nvGrpSpPr>
            <p:cNvPr id="9" name="Group 8"/>
            <p:cNvGrpSpPr/>
            <p:nvPr/>
          </p:nvGrpSpPr>
          <p:grpSpPr>
            <a:xfrm>
              <a:off x="1122671" y="2109891"/>
              <a:ext cx="1260760" cy="759228"/>
              <a:chOff x="2893227" y="1263576"/>
              <a:chExt cx="895245" cy="539115"/>
            </a:xfrm>
            <a:grpFill/>
          </p:grpSpPr>
          <p:sp>
            <p:nvSpPr>
              <p:cNvPr id="13" name="Freeform 12"/>
              <p:cNvSpPr>
                <a:spLocks noEditPoints="1"/>
              </p:cNvSpPr>
              <p:nvPr/>
            </p:nvSpPr>
            <p:spPr bwMode="black">
              <a:xfrm>
                <a:off x="3565791" y="1353636"/>
                <a:ext cx="222681" cy="449055"/>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sp>
            <p:nvSpPr>
              <p:cNvPr id="14" name="Freeform 88"/>
              <p:cNvSpPr>
                <a:spLocks noEditPoints="1"/>
              </p:cNvSpPr>
              <p:nvPr/>
            </p:nvSpPr>
            <p:spPr bwMode="black">
              <a:xfrm>
                <a:off x="2893227" y="12635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grpSp>
        <p:grpSp>
          <p:nvGrpSpPr>
            <p:cNvPr id="10" name="Group 9"/>
            <p:cNvGrpSpPr/>
            <p:nvPr/>
          </p:nvGrpSpPr>
          <p:grpSpPr>
            <a:xfrm>
              <a:off x="517525" y="2154961"/>
              <a:ext cx="752615" cy="1911800"/>
              <a:chOff x="7558088" y="1685925"/>
              <a:chExt cx="1322387" cy="3359150"/>
            </a:xfrm>
            <a:grpFill/>
          </p:grpSpPr>
          <p:sp>
            <p:nvSpPr>
              <p:cNvPr id="11" name="Oval 6"/>
              <p:cNvSpPr>
                <a:spLocks noChangeArrowheads="1"/>
              </p:cNvSpPr>
              <p:nvPr userDrawn="1"/>
            </p:nvSpPr>
            <p:spPr bwMode="auto">
              <a:xfrm>
                <a:off x="7943850" y="1685925"/>
                <a:ext cx="547687" cy="558800"/>
              </a:xfrm>
              <a:prstGeom prst="ellipse">
                <a:avLst/>
              </a:pr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sp>
            <p:nvSpPr>
              <p:cNvPr id="12" name="Freeform 11"/>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grpSp>
      </p:grpSp>
      <p:grpSp>
        <p:nvGrpSpPr>
          <p:cNvPr id="15" name="Group 14"/>
          <p:cNvGrpSpPr/>
          <p:nvPr/>
        </p:nvGrpSpPr>
        <p:grpSpPr>
          <a:xfrm>
            <a:off x="3306907" y="2430075"/>
            <a:ext cx="739222" cy="739220"/>
            <a:chOff x="2785890" y="2664001"/>
            <a:chExt cx="739222" cy="739220"/>
          </a:xfrm>
        </p:grpSpPr>
        <p:sp>
          <p:nvSpPr>
            <p:cNvPr id="16" name="Rounded Rectangle 15"/>
            <p:cNvSpPr/>
            <p:nvPr/>
          </p:nvSpPr>
          <p:spPr bwMode="auto">
            <a:xfrm>
              <a:off x="2810885" y="2683653"/>
              <a:ext cx="689232" cy="689231"/>
            </a:xfrm>
            <a:prstGeom prst="roundRect">
              <a:avLst>
                <a:gd name="adj" fmla="val 0"/>
              </a:avLst>
            </a:prstGeom>
            <a:solidFill>
              <a:schemeClr val="bg1">
                <a:lumMod val="85000"/>
                <a:alpha val="92000"/>
              </a:schemeClr>
            </a:solidFill>
            <a:ln w="6350">
              <a:noFill/>
              <a:headEnd type="none" w="med" len="med"/>
              <a:tailEnd type="none" w="med" len="med"/>
            </a:ln>
            <a:effectLst/>
            <a:scene3d>
              <a:camera prst="orthographicFront">
                <a:rot lat="0" lon="0" rev="0"/>
              </a:camera>
              <a:lightRig rig="brightRoom" dir="t"/>
            </a:scene3d>
            <a:sp3d prstMaterial="softEdge">
              <a:extrusionClr>
                <a:srgbClr val="041E3A"/>
              </a:extrusionClr>
              <a:contourClr>
                <a:srgbClr val="000000"/>
              </a:contourClr>
            </a:sp3d>
          </p:spPr>
          <p:txBody>
            <a:bodyPr vert="horz" wrap="square" lIns="121893" tIns="60947" rIns="121893" bIns="60947" numCol="1" rtlCol="0" anchor="ctr" anchorCtr="0" compatLnSpc="1">
              <a:prstTxWarp prst="textNoShape">
                <a:avLst/>
              </a:prstTxWarp>
            </a:bodyPr>
            <a:lstStyle/>
            <a:p>
              <a:pPr algn="ctr" defTabSz="1624360"/>
              <a:r>
                <a:rPr lang="en-US" sz="1900" dirty="0">
                  <a:solidFill>
                    <a:srgbClr val="FFFFFF"/>
                  </a:solidFill>
                  <a:latin typeface="+mj-lt"/>
                </a:rPr>
                <a:t> </a:t>
              </a:r>
            </a:p>
          </p:txBody>
        </p:sp>
        <p:pic>
          <p:nvPicPr>
            <p:cNvPr id="17" name="Picture 6"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2785890" y="2664001"/>
              <a:ext cx="739222" cy="739220"/>
            </a:xfrm>
            <a:prstGeom prst="rect">
              <a:avLst/>
            </a:prstGeom>
            <a:noFill/>
          </p:spPr>
        </p:pic>
        <p:sp>
          <p:nvSpPr>
            <p:cNvPr id="18" name="Freeform 82"/>
            <p:cNvSpPr>
              <a:spLocks/>
            </p:cNvSpPr>
            <p:nvPr/>
          </p:nvSpPr>
          <p:spPr bwMode="auto">
            <a:xfrm>
              <a:off x="3133467" y="2987052"/>
              <a:ext cx="306159" cy="367860"/>
            </a:xfrm>
            <a:custGeom>
              <a:avLst/>
              <a:gdLst>
                <a:gd name="T0" fmla="*/ 332 w 332"/>
                <a:gd name="T1" fmla="*/ 266 h 399"/>
                <a:gd name="T2" fmla="*/ 332 w 332"/>
                <a:gd name="T3" fmla="*/ 199 h 399"/>
                <a:gd name="T4" fmla="*/ 200 w 332"/>
                <a:gd name="T5" fmla="*/ 134 h 399"/>
                <a:gd name="T6" fmla="*/ 199 w 332"/>
                <a:gd name="T7" fmla="*/ 134 h 399"/>
                <a:gd name="T8" fmla="*/ 199 w 332"/>
                <a:gd name="T9" fmla="*/ 32 h 399"/>
                <a:gd name="T10" fmla="*/ 199 w 332"/>
                <a:gd name="T11" fmla="*/ 32 h 399"/>
                <a:gd name="T12" fmla="*/ 166 w 332"/>
                <a:gd name="T13" fmla="*/ 0 h 399"/>
                <a:gd name="T14" fmla="*/ 133 w 332"/>
                <a:gd name="T15" fmla="*/ 32 h 399"/>
                <a:gd name="T16" fmla="*/ 133 w 332"/>
                <a:gd name="T17" fmla="*/ 32 h 399"/>
                <a:gd name="T18" fmla="*/ 133 w 332"/>
                <a:gd name="T19" fmla="*/ 134 h 399"/>
                <a:gd name="T20" fmla="*/ 0 w 332"/>
                <a:gd name="T21" fmla="*/ 199 h 399"/>
                <a:gd name="T22" fmla="*/ 0 w 332"/>
                <a:gd name="T23" fmla="*/ 266 h 399"/>
                <a:gd name="T24" fmla="*/ 133 w 332"/>
                <a:gd name="T25" fmla="*/ 213 h 399"/>
                <a:gd name="T26" fmla="*/ 133 w 332"/>
                <a:gd name="T27" fmla="*/ 328 h 399"/>
                <a:gd name="T28" fmla="*/ 99 w 332"/>
                <a:gd name="T29" fmla="*/ 354 h 399"/>
                <a:gd name="T30" fmla="*/ 99 w 332"/>
                <a:gd name="T31" fmla="*/ 399 h 399"/>
                <a:gd name="T32" fmla="*/ 166 w 332"/>
                <a:gd name="T33" fmla="*/ 365 h 399"/>
                <a:gd name="T34" fmla="*/ 232 w 332"/>
                <a:gd name="T35" fmla="*/ 399 h 399"/>
                <a:gd name="T36" fmla="*/ 232 w 332"/>
                <a:gd name="T37" fmla="*/ 354 h 399"/>
                <a:gd name="T38" fmla="*/ 199 w 332"/>
                <a:gd name="T39" fmla="*/ 329 h 399"/>
                <a:gd name="T40" fmla="*/ 199 w 332"/>
                <a:gd name="T41" fmla="*/ 213 h 399"/>
                <a:gd name="T42" fmla="*/ 332 w 332"/>
                <a:gd name="T43" fmla="*/ 266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2" h="399">
                  <a:moveTo>
                    <a:pt x="332" y="266"/>
                  </a:moveTo>
                  <a:cubicBezTo>
                    <a:pt x="332" y="199"/>
                    <a:pt x="332" y="199"/>
                    <a:pt x="332" y="199"/>
                  </a:cubicBezTo>
                  <a:cubicBezTo>
                    <a:pt x="200" y="134"/>
                    <a:pt x="200" y="134"/>
                    <a:pt x="200" y="134"/>
                  </a:cubicBezTo>
                  <a:cubicBezTo>
                    <a:pt x="199" y="134"/>
                    <a:pt x="199" y="134"/>
                    <a:pt x="199" y="134"/>
                  </a:cubicBezTo>
                  <a:cubicBezTo>
                    <a:pt x="199" y="32"/>
                    <a:pt x="199" y="32"/>
                    <a:pt x="199" y="32"/>
                  </a:cubicBezTo>
                  <a:cubicBezTo>
                    <a:pt x="199" y="32"/>
                    <a:pt x="199" y="32"/>
                    <a:pt x="199" y="32"/>
                  </a:cubicBezTo>
                  <a:cubicBezTo>
                    <a:pt x="198" y="14"/>
                    <a:pt x="184" y="0"/>
                    <a:pt x="166" y="0"/>
                  </a:cubicBezTo>
                  <a:cubicBezTo>
                    <a:pt x="148" y="0"/>
                    <a:pt x="133" y="14"/>
                    <a:pt x="133" y="32"/>
                  </a:cubicBezTo>
                  <a:cubicBezTo>
                    <a:pt x="133" y="32"/>
                    <a:pt x="133" y="32"/>
                    <a:pt x="133" y="32"/>
                  </a:cubicBezTo>
                  <a:cubicBezTo>
                    <a:pt x="133" y="134"/>
                    <a:pt x="133" y="134"/>
                    <a:pt x="133" y="134"/>
                  </a:cubicBezTo>
                  <a:cubicBezTo>
                    <a:pt x="119" y="137"/>
                    <a:pt x="0" y="199"/>
                    <a:pt x="0" y="199"/>
                  </a:cubicBezTo>
                  <a:cubicBezTo>
                    <a:pt x="0" y="266"/>
                    <a:pt x="0" y="266"/>
                    <a:pt x="0" y="266"/>
                  </a:cubicBezTo>
                  <a:cubicBezTo>
                    <a:pt x="133" y="213"/>
                    <a:pt x="133" y="213"/>
                    <a:pt x="133" y="213"/>
                  </a:cubicBezTo>
                  <a:cubicBezTo>
                    <a:pt x="133" y="328"/>
                    <a:pt x="133" y="328"/>
                    <a:pt x="133" y="328"/>
                  </a:cubicBezTo>
                  <a:cubicBezTo>
                    <a:pt x="119" y="338"/>
                    <a:pt x="99" y="354"/>
                    <a:pt x="99" y="354"/>
                  </a:cubicBezTo>
                  <a:cubicBezTo>
                    <a:pt x="99" y="399"/>
                    <a:pt x="99" y="399"/>
                    <a:pt x="99" y="399"/>
                  </a:cubicBezTo>
                  <a:cubicBezTo>
                    <a:pt x="166" y="365"/>
                    <a:pt x="166" y="365"/>
                    <a:pt x="166" y="365"/>
                  </a:cubicBezTo>
                  <a:cubicBezTo>
                    <a:pt x="232" y="399"/>
                    <a:pt x="232" y="399"/>
                    <a:pt x="232" y="399"/>
                  </a:cubicBezTo>
                  <a:cubicBezTo>
                    <a:pt x="232" y="354"/>
                    <a:pt x="232" y="354"/>
                    <a:pt x="232" y="354"/>
                  </a:cubicBezTo>
                  <a:cubicBezTo>
                    <a:pt x="199" y="329"/>
                    <a:pt x="199" y="329"/>
                    <a:pt x="199" y="329"/>
                  </a:cubicBezTo>
                  <a:cubicBezTo>
                    <a:pt x="199" y="213"/>
                    <a:pt x="199" y="213"/>
                    <a:pt x="199" y="213"/>
                  </a:cubicBezTo>
                  <a:lnTo>
                    <a:pt x="332" y="2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19" name="Straight Arrow Connector 18"/>
          <p:cNvCxnSpPr/>
          <p:nvPr/>
        </p:nvCxnSpPr>
        <p:spPr>
          <a:xfrm flipH="1">
            <a:off x="2618247" y="3640230"/>
            <a:ext cx="636391" cy="6876"/>
          </a:xfrm>
          <a:prstGeom prst="straightConnector1">
            <a:avLst/>
          </a:prstGeom>
          <a:ln>
            <a:solidFill>
              <a:schemeClr val="accent4"/>
            </a:solidFill>
            <a:headEnd type="arrow"/>
            <a:tailEnd type="none" w="lg" len="med"/>
          </a:ln>
        </p:spPr>
        <p:style>
          <a:lnRef idx="1">
            <a:schemeClr val="accent2"/>
          </a:lnRef>
          <a:fillRef idx="0">
            <a:schemeClr val="accent2"/>
          </a:fillRef>
          <a:effectRef idx="0">
            <a:schemeClr val="accent2"/>
          </a:effectRef>
          <a:fontRef idx="minor">
            <a:schemeClr val="tx1"/>
          </a:fontRef>
        </p:style>
      </p:cxnSp>
      <p:pic>
        <p:nvPicPr>
          <p:cNvPr id="20" name="Picture 6"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591446" y="2483302"/>
            <a:ext cx="2004353" cy="2004349"/>
          </a:xfrm>
          <a:prstGeom prst="rect">
            <a:avLst/>
          </a:prstGeom>
          <a:solidFill>
            <a:schemeClr val="bg2">
              <a:lumMod val="25000"/>
            </a:schemeClr>
          </a:solidFill>
        </p:spPr>
      </p:pic>
      <p:grpSp>
        <p:nvGrpSpPr>
          <p:cNvPr id="21" name="Group 20"/>
          <p:cNvGrpSpPr/>
          <p:nvPr/>
        </p:nvGrpSpPr>
        <p:grpSpPr>
          <a:xfrm>
            <a:off x="8467533" y="3913856"/>
            <a:ext cx="248860" cy="447674"/>
            <a:chOff x="1055951" y="6468452"/>
            <a:chExt cx="563178" cy="1013102"/>
          </a:xfrm>
          <a:solidFill>
            <a:schemeClr val="accent1"/>
          </a:solidFill>
        </p:grpSpPr>
        <p:sp>
          <p:nvSpPr>
            <p:cNvPr id="22" name="Freeform 6"/>
            <p:cNvSpPr>
              <a:spLocks noEditPoints="1"/>
            </p:cNvSpPr>
            <p:nvPr/>
          </p:nvSpPr>
          <p:spPr bwMode="auto">
            <a:xfrm rot="10800000">
              <a:off x="1055951" y="6468452"/>
              <a:ext cx="563178" cy="1013102"/>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grpFill/>
            <a:ln w="2540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23" name="Freeform 6"/>
            <p:cNvSpPr>
              <a:spLocks noEditPoints="1"/>
            </p:cNvSpPr>
            <p:nvPr/>
          </p:nvSpPr>
          <p:spPr bwMode="auto">
            <a:xfrm>
              <a:off x="1055951" y="6468452"/>
              <a:ext cx="563178" cy="1013102"/>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4" name="Group 23"/>
          <p:cNvGrpSpPr/>
          <p:nvPr/>
        </p:nvGrpSpPr>
        <p:grpSpPr>
          <a:xfrm>
            <a:off x="8467275" y="3321151"/>
            <a:ext cx="248860" cy="447674"/>
            <a:chOff x="1055951" y="6468452"/>
            <a:chExt cx="563178" cy="1013102"/>
          </a:xfrm>
          <a:solidFill>
            <a:schemeClr val="accent4"/>
          </a:solidFill>
        </p:grpSpPr>
        <p:sp>
          <p:nvSpPr>
            <p:cNvPr id="25" name="Freeform 6"/>
            <p:cNvSpPr>
              <a:spLocks noEditPoints="1"/>
            </p:cNvSpPr>
            <p:nvPr/>
          </p:nvSpPr>
          <p:spPr bwMode="auto">
            <a:xfrm rot="10800000">
              <a:off x="1055951" y="6468452"/>
              <a:ext cx="563178" cy="1013102"/>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grpFill/>
            <a:ln w="2540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26" name="Freeform 6"/>
            <p:cNvSpPr>
              <a:spLocks noEditPoints="1"/>
            </p:cNvSpPr>
            <p:nvPr/>
          </p:nvSpPr>
          <p:spPr bwMode="auto">
            <a:xfrm>
              <a:off x="1055951" y="6468452"/>
              <a:ext cx="563178" cy="1013102"/>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7" name="Group 26"/>
          <p:cNvGrpSpPr/>
          <p:nvPr/>
        </p:nvGrpSpPr>
        <p:grpSpPr>
          <a:xfrm>
            <a:off x="8467274" y="2741502"/>
            <a:ext cx="248860" cy="447674"/>
            <a:chOff x="1055951" y="6468452"/>
            <a:chExt cx="563178" cy="1013102"/>
          </a:xfrm>
          <a:solidFill>
            <a:schemeClr val="accent2"/>
          </a:solidFill>
        </p:grpSpPr>
        <p:sp>
          <p:nvSpPr>
            <p:cNvPr id="28" name="Freeform 6"/>
            <p:cNvSpPr>
              <a:spLocks noEditPoints="1"/>
            </p:cNvSpPr>
            <p:nvPr/>
          </p:nvSpPr>
          <p:spPr bwMode="auto">
            <a:xfrm rot="10800000">
              <a:off x="1055951" y="6468452"/>
              <a:ext cx="563178" cy="1013102"/>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grpFill/>
            <a:ln w="25400">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29" name="Freeform 6"/>
            <p:cNvSpPr>
              <a:spLocks noEditPoints="1"/>
            </p:cNvSpPr>
            <p:nvPr/>
          </p:nvSpPr>
          <p:spPr bwMode="auto">
            <a:xfrm>
              <a:off x="1055951" y="6468452"/>
              <a:ext cx="563178" cy="1013102"/>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29"/>
          <p:cNvGrpSpPr/>
          <p:nvPr/>
        </p:nvGrpSpPr>
        <p:grpSpPr>
          <a:xfrm>
            <a:off x="3306907" y="3315250"/>
            <a:ext cx="739222" cy="739220"/>
            <a:chOff x="2785890" y="3507984"/>
            <a:chExt cx="739222" cy="739220"/>
          </a:xfrm>
        </p:grpSpPr>
        <p:sp>
          <p:nvSpPr>
            <p:cNvPr id="31" name="Rounded Rectangle 30"/>
            <p:cNvSpPr/>
            <p:nvPr/>
          </p:nvSpPr>
          <p:spPr bwMode="auto">
            <a:xfrm>
              <a:off x="2810885" y="3527636"/>
              <a:ext cx="689232" cy="689231"/>
            </a:xfrm>
            <a:prstGeom prst="roundRect">
              <a:avLst>
                <a:gd name="adj" fmla="val 0"/>
              </a:avLst>
            </a:prstGeom>
            <a:solidFill>
              <a:schemeClr val="bg1">
                <a:lumMod val="85000"/>
                <a:alpha val="92000"/>
              </a:schemeClr>
            </a:solidFill>
            <a:ln w="6350">
              <a:noFill/>
              <a:headEnd type="none" w="med" len="med"/>
              <a:tailEnd type="none" w="med" len="med"/>
            </a:ln>
            <a:effectLst/>
            <a:scene3d>
              <a:camera prst="orthographicFront">
                <a:rot lat="0" lon="0" rev="0"/>
              </a:camera>
              <a:lightRig rig="brightRoom" dir="t"/>
            </a:scene3d>
            <a:sp3d prstMaterial="softEdge">
              <a:extrusionClr>
                <a:srgbClr val="041E3A"/>
              </a:extrusionClr>
              <a:contourClr>
                <a:srgbClr val="000000"/>
              </a:contourClr>
            </a:sp3d>
          </p:spPr>
          <p:txBody>
            <a:bodyPr vert="horz" wrap="square" lIns="121893" tIns="60947" rIns="121893" bIns="60947" numCol="1" rtlCol="0" anchor="ctr" anchorCtr="0" compatLnSpc="1">
              <a:prstTxWarp prst="textNoShape">
                <a:avLst/>
              </a:prstTxWarp>
            </a:bodyPr>
            <a:lstStyle/>
            <a:p>
              <a:pPr algn="ctr" defTabSz="1624360"/>
              <a:r>
                <a:rPr lang="en-US" sz="1900" dirty="0">
                  <a:solidFill>
                    <a:srgbClr val="FFFFFF"/>
                  </a:solidFill>
                  <a:latin typeface="+mj-lt"/>
                </a:rPr>
                <a:t> </a:t>
              </a:r>
            </a:p>
          </p:txBody>
        </p:sp>
        <p:pic>
          <p:nvPicPr>
            <p:cNvPr id="32" name="Picture 6"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2785890" y="3507984"/>
              <a:ext cx="739222" cy="739220"/>
            </a:xfrm>
            <a:prstGeom prst="rect">
              <a:avLst/>
            </a:prstGeom>
            <a:noFill/>
          </p:spPr>
        </p:pic>
        <p:sp>
          <p:nvSpPr>
            <p:cNvPr id="33" name="Freeform 82"/>
            <p:cNvSpPr>
              <a:spLocks/>
            </p:cNvSpPr>
            <p:nvPr/>
          </p:nvSpPr>
          <p:spPr bwMode="auto">
            <a:xfrm>
              <a:off x="3133467" y="3842293"/>
              <a:ext cx="306159" cy="367860"/>
            </a:xfrm>
            <a:custGeom>
              <a:avLst/>
              <a:gdLst>
                <a:gd name="T0" fmla="*/ 332 w 332"/>
                <a:gd name="T1" fmla="*/ 266 h 399"/>
                <a:gd name="T2" fmla="*/ 332 w 332"/>
                <a:gd name="T3" fmla="*/ 199 h 399"/>
                <a:gd name="T4" fmla="*/ 200 w 332"/>
                <a:gd name="T5" fmla="*/ 134 h 399"/>
                <a:gd name="T6" fmla="*/ 199 w 332"/>
                <a:gd name="T7" fmla="*/ 134 h 399"/>
                <a:gd name="T8" fmla="*/ 199 w 332"/>
                <a:gd name="T9" fmla="*/ 32 h 399"/>
                <a:gd name="T10" fmla="*/ 199 w 332"/>
                <a:gd name="T11" fmla="*/ 32 h 399"/>
                <a:gd name="T12" fmla="*/ 166 w 332"/>
                <a:gd name="T13" fmla="*/ 0 h 399"/>
                <a:gd name="T14" fmla="*/ 133 w 332"/>
                <a:gd name="T15" fmla="*/ 32 h 399"/>
                <a:gd name="T16" fmla="*/ 133 w 332"/>
                <a:gd name="T17" fmla="*/ 32 h 399"/>
                <a:gd name="T18" fmla="*/ 133 w 332"/>
                <a:gd name="T19" fmla="*/ 134 h 399"/>
                <a:gd name="T20" fmla="*/ 0 w 332"/>
                <a:gd name="T21" fmla="*/ 199 h 399"/>
                <a:gd name="T22" fmla="*/ 0 w 332"/>
                <a:gd name="T23" fmla="*/ 266 h 399"/>
                <a:gd name="T24" fmla="*/ 133 w 332"/>
                <a:gd name="T25" fmla="*/ 213 h 399"/>
                <a:gd name="T26" fmla="*/ 133 w 332"/>
                <a:gd name="T27" fmla="*/ 328 h 399"/>
                <a:gd name="T28" fmla="*/ 99 w 332"/>
                <a:gd name="T29" fmla="*/ 354 h 399"/>
                <a:gd name="T30" fmla="*/ 99 w 332"/>
                <a:gd name="T31" fmla="*/ 399 h 399"/>
                <a:gd name="T32" fmla="*/ 166 w 332"/>
                <a:gd name="T33" fmla="*/ 365 h 399"/>
                <a:gd name="T34" fmla="*/ 232 w 332"/>
                <a:gd name="T35" fmla="*/ 399 h 399"/>
                <a:gd name="T36" fmla="*/ 232 w 332"/>
                <a:gd name="T37" fmla="*/ 354 h 399"/>
                <a:gd name="T38" fmla="*/ 199 w 332"/>
                <a:gd name="T39" fmla="*/ 329 h 399"/>
                <a:gd name="T40" fmla="*/ 199 w 332"/>
                <a:gd name="T41" fmla="*/ 213 h 399"/>
                <a:gd name="T42" fmla="*/ 332 w 332"/>
                <a:gd name="T43" fmla="*/ 266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2" h="399">
                  <a:moveTo>
                    <a:pt x="332" y="266"/>
                  </a:moveTo>
                  <a:cubicBezTo>
                    <a:pt x="332" y="199"/>
                    <a:pt x="332" y="199"/>
                    <a:pt x="332" y="199"/>
                  </a:cubicBezTo>
                  <a:cubicBezTo>
                    <a:pt x="200" y="134"/>
                    <a:pt x="200" y="134"/>
                    <a:pt x="200" y="134"/>
                  </a:cubicBezTo>
                  <a:cubicBezTo>
                    <a:pt x="199" y="134"/>
                    <a:pt x="199" y="134"/>
                    <a:pt x="199" y="134"/>
                  </a:cubicBezTo>
                  <a:cubicBezTo>
                    <a:pt x="199" y="32"/>
                    <a:pt x="199" y="32"/>
                    <a:pt x="199" y="32"/>
                  </a:cubicBezTo>
                  <a:cubicBezTo>
                    <a:pt x="199" y="32"/>
                    <a:pt x="199" y="32"/>
                    <a:pt x="199" y="32"/>
                  </a:cubicBezTo>
                  <a:cubicBezTo>
                    <a:pt x="198" y="14"/>
                    <a:pt x="184" y="0"/>
                    <a:pt x="166" y="0"/>
                  </a:cubicBezTo>
                  <a:cubicBezTo>
                    <a:pt x="148" y="0"/>
                    <a:pt x="133" y="14"/>
                    <a:pt x="133" y="32"/>
                  </a:cubicBezTo>
                  <a:cubicBezTo>
                    <a:pt x="133" y="32"/>
                    <a:pt x="133" y="32"/>
                    <a:pt x="133" y="32"/>
                  </a:cubicBezTo>
                  <a:cubicBezTo>
                    <a:pt x="133" y="134"/>
                    <a:pt x="133" y="134"/>
                    <a:pt x="133" y="134"/>
                  </a:cubicBezTo>
                  <a:cubicBezTo>
                    <a:pt x="119" y="137"/>
                    <a:pt x="0" y="199"/>
                    <a:pt x="0" y="199"/>
                  </a:cubicBezTo>
                  <a:cubicBezTo>
                    <a:pt x="0" y="266"/>
                    <a:pt x="0" y="266"/>
                    <a:pt x="0" y="266"/>
                  </a:cubicBezTo>
                  <a:cubicBezTo>
                    <a:pt x="133" y="213"/>
                    <a:pt x="133" y="213"/>
                    <a:pt x="133" y="213"/>
                  </a:cubicBezTo>
                  <a:cubicBezTo>
                    <a:pt x="133" y="328"/>
                    <a:pt x="133" y="328"/>
                    <a:pt x="133" y="328"/>
                  </a:cubicBezTo>
                  <a:cubicBezTo>
                    <a:pt x="119" y="338"/>
                    <a:pt x="99" y="354"/>
                    <a:pt x="99" y="354"/>
                  </a:cubicBezTo>
                  <a:cubicBezTo>
                    <a:pt x="99" y="399"/>
                    <a:pt x="99" y="399"/>
                    <a:pt x="99" y="399"/>
                  </a:cubicBezTo>
                  <a:cubicBezTo>
                    <a:pt x="166" y="365"/>
                    <a:pt x="166" y="365"/>
                    <a:pt x="166" y="365"/>
                  </a:cubicBezTo>
                  <a:cubicBezTo>
                    <a:pt x="232" y="399"/>
                    <a:pt x="232" y="399"/>
                    <a:pt x="232" y="399"/>
                  </a:cubicBezTo>
                  <a:cubicBezTo>
                    <a:pt x="232" y="354"/>
                    <a:pt x="232" y="354"/>
                    <a:pt x="232" y="354"/>
                  </a:cubicBezTo>
                  <a:cubicBezTo>
                    <a:pt x="199" y="329"/>
                    <a:pt x="199" y="329"/>
                    <a:pt x="199" y="329"/>
                  </a:cubicBezTo>
                  <a:cubicBezTo>
                    <a:pt x="199" y="213"/>
                    <a:pt x="199" y="213"/>
                    <a:pt x="199" y="213"/>
                  </a:cubicBezTo>
                  <a:lnTo>
                    <a:pt x="332" y="2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4" name="Group 33"/>
          <p:cNvGrpSpPr/>
          <p:nvPr/>
        </p:nvGrpSpPr>
        <p:grpSpPr>
          <a:xfrm>
            <a:off x="3306907" y="4176409"/>
            <a:ext cx="739222" cy="739220"/>
            <a:chOff x="2785890" y="4351967"/>
            <a:chExt cx="739222" cy="739220"/>
          </a:xfrm>
        </p:grpSpPr>
        <p:sp>
          <p:nvSpPr>
            <p:cNvPr id="35" name="Rounded Rectangle 34"/>
            <p:cNvSpPr/>
            <p:nvPr/>
          </p:nvSpPr>
          <p:spPr bwMode="auto">
            <a:xfrm>
              <a:off x="2810885" y="4371619"/>
              <a:ext cx="689232" cy="689231"/>
            </a:xfrm>
            <a:prstGeom prst="roundRect">
              <a:avLst>
                <a:gd name="adj" fmla="val 0"/>
              </a:avLst>
            </a:prstGeom>
            <a:solidFill>
              <a:schemeClr val="bg1">
                <a:lumMod val="85000"/>
                <a:alpha val="92000"/>
              </a:schemeClr>
            </a:solidFill>
            <a:ln w="6350">
              <a:noFill/>
              <a:headEnd type="none" w="med" len="med"/>
              <a:tailEnd type="none" w="med" len="med"/>
            </a:ln>
            <a:effectLst/>
            <a:scene3d>
              <a:camera prst="orthographicFront">
                <a:rot lat="0" lon="0" rev="0"/>
              </a:camera>
              <a:lightRig rig="brightRoom" dir="t"/>
            </a:scene3d>
            <a:sp3d prstMaterial="softEdge">
              <a:extrusionClr>
                <a:srgbClr val="041E3A"/>
              </a:extrusionClr>
              <a:contourClr>
                <a:srgbClr val="000000"/>
              </a:contourClr>
            </a:sp3d>
          </p:spPr>
          <p:txBody>
            <a:bodyPr vert="horz" wrap="square" lIns="121893" tIns="60947" rIns="121893" bIns="60947" numCol="1" rtlCol="0" anchor="ctr" anchorCtr="0" compatLnSpc="1">
              <a:prstTxWarp prst="textNoShape">
                <a:avLst/>
              </a:prstTxWarp>
            </a:bodyPr>
            <a:lstStyle/>
            <a:p>
              <a:pPr algn="ctr" defTabSz="1624360"/>
              <a:r>
                <a:rPr lang="en-US" sz="1900" dirty="0">
                  <a:solidFill>
                    <a:srgbClr val="FFFFFF"/>
                  </a:solidFill>
                  <a:latin typeface="+mj-lt"/>
                </a:rPr>
                <a:t> </a:t>
              </a:r>
            </a:p>
          </p:txBody>
        </p:sp>
        <p:pic>
          <p:nvPicPr>
            <p:cNvPr id="36" name="Picture 6"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2785890" y="4351967"/>
              <a:ext cx="739222" cy="739220"/>
            </a:xfrm>
            <a:prstGeom prst="rect">
              <a:avLst/>
            </a:prstGeom>
            <a:noFill/>
          </p:spPr>
        </p:pic>
        <p:sp>
          <p:nvSpPr>
            <p:cNvPr id="37" name="Freeform 82"/>
            <p:cNvSpPr>
              <a:spLocks/>
            </p:cNvSpPr>
            <p:nvPr/>
          </p:nvSpPr>
          <p:spPr bwMode="auto">
            <a:xfrm>
              <a:off x="3155501" y="4692990"/>
              <a:ext cx="306159" cy="367860"/>
            </a:xfrm>
            <a:custGeom>
              <a:avLst/>
              <a:gdLst>
                <a:gd name="T0" fmla="*/ 332 w 332"/>
                <a:gd name="T1" fmla="*/ 266 h 399"/>
                <a:gd name="T2" fmla="*/ 332 w 332"/>
                <a:gd name="T3" fmla="*/ 199 h 399"/>
                <a:gd name="T4" fmla="*/ 200 w 332"/>
                <a:gd name="T5" fmla="*/ 134 h 399"/>
                <a:gd name="T6" fmla="*/ 199 w 332"/>
                <a:gd name="T7" fmla="*/ 134 h 399"/>
                <a:gd name="T8" fmla="*/ 199 w 332"/>
                <a:gd name="T9" fmla="*/ 32 h 399"/>
                <a:gd name="T10" fmla="*/ 199 w 332"/>
                <a:gd name="T11" fmla="*/ 32 h 399"/>
                <a:gd name="T12" fmla="*/ 166 w 332"/>
                <a:gd name="T13" fmla="*/ 0 h 399"/>
                <a:gd name="T14" fmla="*/ 133 w 332"/>
                <a:gd name="T15" fmla="*/ 32 h 399"/>
                <a:gd name="T16" fmla="*/ 133 w 332"/>
                <a:gd name="T17" fmla="*/ 32 h 399"/>
                <a:gd name="T18" fmla="*/ 133 w 332"/>
                <a:gd name="T19" fmla="*/ 134 h 399"/>
                <a:gd name="T20" fmla="*/ 0 w 332"/>
                <a:gd name="T21" fmla="*/ 199 h 399"/>
                <a:gd name="T22" fmla="*/ 0 w 332"/>
                <a:gd name="T23" fmla="*/ 266 h 399"/>
                <a:gd name="T24" fmla="*/ 133 w 332"/>
                <a:gd name="T25" fmla="*/ 213 h 399"/>
                <a:gd name="T26" fmla="*/ 133 w 332"/>
                <a:gd name="T27" fmla="*/ 328 h 399"/>
                <a:gd name="T28" fmla="*/ 99 w 332"/>
                <a:gd name="T29" fmla="*/ 354 h 399"/>
                <a:gd name="T30" fmla="*/ 99 w 332"/>
                <a:gd name="T31" fmla="*/ 399 h 399"/>
                <a:gd name="T32" fmla="*/ 166 w 332"/>
                <a:gd name="T33" fmla="*/ 365 h 399"/>
                <a:gd name="T34" fmla="*/ 232 w 332"/>
                <a:gd name="T35" fmla="*/ 399 h 399"/>
                <a:gd name="T36" fmla="*/ 232 w 332"/>
                <a:gd name="T37" fmla="*/ 354 h 399"/>
                <a:gd name="T38" fmla="*/ 199 w 332"/>
                <a:gd name="T39" fmla="*/ 329 h 399"/>
                <a:gd name="T40" fmla="*/ 199 w 332"/>
                <a:gd name="T41" fmla="*/ 213 h 399"/>
                <a:gd name="T42" fmla="*/ 332 w 332"/>
                <a:gd name="T43" fmla="*/ 266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2" h="399">
                  <a:moveTo>
                    <a:pt x="332" y="266"/>
                  </a:moveTo>
                  <a:cubicBezTo>
                    <a:pt x="332" y="199"/>
                    <a:pt x="332" y="199"/>
                    <a:pt x="332" y="199"/>
                  </a:cubicBezTo>
                  <a:cubicBezTo>
                    <a:pt x="200" y="134"/>
                    <a:pt x="200" y="134"/>
                    <a:pt x="200" y="134"/>
                  </a:cubicBezTo>
                  <a:cubicBezTo>
                    <a:pt x="199" y="134"/>
                    <a:pt x="199" y="134"/>
                    <a:pt x="199" y="134"/>
                  </a:cubicBezTo>
                  <a:cubicBezTo>
                    <a:pt x="199" y="32"/>
                    <a:pt x="199" y="32"/>
                    <a:pt x="199" y="32"/>
                  </a:cubicBezTo>
                  <a:cubicBezTo>
                    <a:pt x="199" y="32"/>
                    <a:pt x="199" y="32"/>
                    <a:pt x="199" y="32"/>
                  </a:cubicBezTo>
                  <a:cubicBezTo>
                    <a:pt x="198" y="14"/>
                    <a:pt x="184" y="0"/>
                    <a:pt x="166" y="0"/>
                  </a:cubicBezTo>
                  <a:cubicBezTo>
                    <a:pt x="148" y="0"/>
                    <a:pt x="133" y="14"/>
                    <a:pt x="133" y="32"/>
                  </a:cubicBezTo>
                  <a:cubicBezTo>
                    <a:pt x="133" y="32"/>
                    <a:pt x="133" y="32"/>
                    <a:pt x="133" y="32"/>
                  </a:cubicBezTo>
                  <a:cubicBezTo>
                    <a:pt x="133" y="134"/>
                    <a:pt x="133" y="134"/>
                    <a:pt x="133" y="134"/>
                  </a:cubicBezTo>
                  <a:cubicBezTo>
                    <a:pt x="119" y="137"/>
                    <a:pt x="0" y="199"/>
                    <a:pt x="0" y="199"/>
                  </a:cubicBezTo>
                  <a:cubicBezTo>
                    <a:pt x="0" y="266"/>
                    <a:pt x="0" y="266"/>
                    <a:pt x="0" y="266"/>
                  </a:cubicBezTo>
                  <a:cubicBezTo>
                    <a:pt x="133" y="213"/>
                    <a:pt x="133" y="213"/>
                    <a:pt x="133" y="213"/>
                  </a:cubicBezTo>
                  <a:cubicBezTo>
                    <a:pt x="133" y="328"/>
                    <a:pt x="133" y="328"/>
                    <a:pt x="133" y="328"/>
                  </a:cubicBezTo>
                  <a:cubicBezTo>
                    <a:pt x="119" y="338"/>
                    <a:pt x="99" y="354"/>
                    <a:pt x="99" y="354"/>
                  </a:cubicBezTo>
                  <a:cubicBezTo>
                    <a:pt x="99" y="399"/>
                    <a:pt x="99" y="399"/>
                    <a:pt x="99" y="399"/>
                  </a:cubicBezTo>
                  <a:cubicBezTo>
                    <a:pt x="166" y="365"/>
                    <a:pt x="166" y="365"/>
                    <a:pt x="166" y="365"/>
                  </a:cubicBezTo>
                  <a:cubicBezTo>
                    <a:pt x="232" y="399"/>
                    <a:pt x="232" y="399"/>
                    <a:pt x="232" y="399"/>
                  </a:cubicBezTo>
                  <a:cubicBezTo>
                    <a:pt x="232" y="354"/>
                    <a:pt x="232" y="354"/>
                    <a:pt x="232" y="354"/>
                  </a:cubicBezTo>
                  <a:cubicBezTo>
                    <a:pt x="199" y="329"/>
                    <a:pt x="199" y="329"/>
                    <a:pt x="199" y="329"/>
                  </a:cubicBezTo>
                  <a:cubicBezTo>
                    <a:pt x="199" y="213"/>
                    <a:pt x="199" y="213"/>
                    <a:pt x="199" y="213"/>
                  </a:cubicBezTo>
                  <a:lnTo>
                    <a:pt x="332" y="2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8" name="Straight Arrow Connector 37"/>
          <p:cNvCxnSpPr/>
          <p:nvPr/>
        </p:nvCxnSpPr>
        <p:spPr>
          <a:xfrm flipH="1">
            <a:off x="2606416" y="2790397"/>
            <a:ext cx="660053" cy="18576"/>
          </a:xfrm>
          <a:prstGeom prst="straightConnector1">
            <a:avLst/>
          </a:prstGeom>
          <a:ln>
            <a:solidFill>
              <a:schemeClr val="accent2"/>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39" name="Straight Arrow Connector 38"/>
          <p:cNvCxnSpPr/>
          <p:nvPr/>
        </p:nvCxnSpPr>
        <p:spPr>
          <a:xfrm>
            <a:off x="4142041" y="2539496"/>
            <a:ext cx="4242816" cy="261608"/>
          </a:xfrm>
          <a:prstGeom prst="straightConnector1">
            <a:avLst/>
          </a:prstGeom>
          <a:ln>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4089377" y="3600903"/>
            <a:ext cx="4295480" cy="37422"/>
          </a:xfrm>
          <a:prstGeom prst="straightConnector1">
            <a:avLst/>
          </a:prstGeom>
          <a:ln>
            <a:solidFill>
              <a:schemeClr val="accent4"/>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4089376" y="4361530"/>
            <a:ext cx="4295481" cy="36970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2" name="Curved Connector 41"/>
          <p:cNvCxnSpPr/>
          <p:nvPr/>
        </p:nvCxnSpPr>
        <p:spPr>
          <a:xfrm rot="10800000">
            <a:off x="4089377" y="3854943"/>
            <a:ext cx="4295480" cy="335234"/>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Curved Connector 42"/>
          <p:cNvCxnSpPr/>
          <p:nvPr/>
        </p:nvCxnSpPr>
        <p:spPr>
          <a:xfrm rot="10800000">
            <a:off x="4142041" y="2801105"/>
            <a:ext cx="4242816" cy="1218939"/>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urved Connector 43"/>
          <p:cNvCxnSpPr/>
          <p:nvPr/>
        </p:nvCxnSpPr>
        <p:spPr>
          <a:xfrm rot="10800000" flipV="1">
            <a:off x="4089377" y="3768825"/>
            <a:ext cx="4244274" cy="777558"/>
          </a:xfrm>
          <a:prstGeom prst="curvedConnector3">
            <a:avLst/>
          </a:prstGeom>
          <a:ln>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45" name="Curved Connector 44"/>
          <p:cNvCxnSpPr/>
          <p:nvPr/>
        </p:nvCxnSpPr>
        <p:spPr>
          <a:xfrm rot="10800000">
            <a:off x="4142041" y="2670301"/>
            <a:ext cx="4242816" cy="815175"/>
          </a:xfrm>
          <a:prstGeom prst="curvedConnector3">
            <a:avLst/>
          </a:prstGeom>
          <a:ln>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46" name="Curved Connector 45"/>
          <p:cNvCxnSpPr/>
          <p:nvPr/>
        </p:nvCxnSpPr>
        <p:spPr>
          <a:xfrm rot="10800000" flipV="1">
            <a:off x="4089377" y="2965337"/>
            <a:ext cx="4244276" cy="479780"/>
          </a:xfrm>
          <a:prstGeom prst="curvedConnector3">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47" name="Curved Connector 46"/>
          <p:cNvCxnSpPr/>
          <p:nvPr/>
        </p:nvCxnSpPr>
        <p:spPr>
          <a:xfrm rot="10800000" flipV="1">
            <a:off x="4089377" y="3077886"/>
            <a:ext cx="4244274" cy="1283643"/>
          </a:xfrm>
          <a:prstGeom prst="curvedConnector3">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48" name="Group 47"/>
          <p:cNvGrpSpPr/>
          <p:nvPr/>
        </p:nvGrpSpPr>
        <p:grpSpPr>
          <a:xfrm>
            <a:off x="639923" y="3514655"/>
            <a:ext cx="624384" cy="654823"/>
            <a:chOff x="517525" y="2109891"/>
            <a:chExt cx="1865906" cy="1956870"/>
          </a:xfrm>
          <a:solidFill>
            <a:schemeClr val="accent2"/>
          </a:solidFill>
        </p:grpSpPr>
        <p:grpSp>
          <p:nvGrpSpPr>
            <p:cNvPr id="49" name="Group 48"/>
            <p:cNvGrpSpPr/>
            <p:nvPr/>
          </p:nvGrpSpPr>
          <p:grpSpPr>
            <a:xfrm>
              <a:off x="1122671" y="2109891"/>
              <a:ext cx="1260760" cy="759228"/>
              <a:chOff x="2893227" y="1263576"/>
              <a:chExt cx="895245" cy="539115"/>
            </a:xfrm>
            <a:grpFill/>
          </p:grpSpPr>
          <p:sp>
            <p:nvSpPr>
              <p:cNvPr id="53" name="Freeform 52"/>
              <p:cNvSpPr>
                <a:spLocks noEditPoints="1"/>
              </p:cNvSpPr>
              <p:nvPr/>
            </p:nvSpPr>
            <p:spPr bwMode="black">
              <a:xfrm>
                <a:off x="3565791" y="1353636"/>
                <a:ext cx="222681" cy="449055"/>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sp>
            <p:nvSpPr>
              <p:cNvPr id="54" name="Freeform 88"/>
              <p:cNvSpPr>
                <a:spLocks noEditPoints="1"/>
              </p:cNvSpPr>
              <p:nvPr/>
            </p:nvSpPr>
            <p:spPr bwMode="black">
              <a:xfrm>
                <a:off x="2893227" y="12635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grpSp>
        <p:grpSp>
          <p:nvGrpSpPr>
            <p:cNvPr id="50" name="Group 49"/>
            <p:cNvGrpSpPr/>
            <p:nvPr/>
          </p:nvGrpSpPr>
          <p:grpSpPr>
            <a:xfrm>
              <a:off x="517525" y="2154961"/>
              <a:ext cx="752615" cy="1911800"/>
              <a:chOff x="7558088" y="1685925"/>
              <a:chExt cx="1322387" cy="3359150"/>
            </a:xfrm>
            <a:grpFill/>
          </p:grpSpPr>
          <p:sp>
            <p:nvSpPr>
              <p:cNvPr id="51" name="Oval 6"/>
              <p:cNvSpPr>
                <a:spLocks noChangeArrowheads="1"/>
              </p:cNvSpPr>
              <p:nvPr userDrawn="1"/>
            </p:nvSpPr>
            <p:spPr bwMode="auto">
              <a:xfrm>
                <a:off x="7943850" y="1685925"/>
                <a:ext cx="547687" cy="558800"/>
              </a:xfrm>
              <a:prstGeom prst="ellipse">
                <a:avLst/>
              </a:pr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sp>
            <p:nvSpPr>
              <p:cNvPr id="52" name="Freeform 51"/>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grpSp>
      </p:grpSp>
      <p:grpSp>
        <p:nvGrpSpPr>
          <p:cNvPr id="55" name="Group 54"/>
          <p:cNvGrpSpPr/>
          <p:nvPr/>
        </p:nvGrpSpPr>
        <p:grpSpPr>
          <a:xfrm>
            <a:off x="639923" y="4358638"/>
            <a:ext cx="624384" cy="654823"/>
            <a:chOff x="517525" y="2109891"/>
            <a:chExt cx="1865906" cy="1956870"/>
          </a:xfrm>
          <a:solidFill>
            <a:schemeClr val="accent2"/>
          </a:solidFill>
        </p:grpSpPr>
        <p:grpSp>
          <p:nvGrpSpPr>
            <p:cNvPr id="56" name="Group 55"/>
            <p:cNvGrpSpPr/>
            <p:nvPr/>
          </p:nvGrpSpPr>
          <p:grpSpPr>
            <a:xfrm>
              <a:off x="1122671" y="2109891"/>
              <a:ext cx="1260760" cy="759228"/>
              <a:chOff x="2893227" y="1263576"/>
              <a:chExt cx="895245" cy="539115"/>
            </a:xfrm>
            <a:grpFill/>
          </p:grpSpPr>
          <p:sp>
            <p:nvSpPr>
              <p:cNvPr id="60" name="Freeform 59"/>
              <p:cNvSpPr>
                <a:spLocks noEditPoints="1"/>
              </p:cNvSpPr>
              <p:nvPr/>
            </p:nvSpPr>
            <p:spPr bwMode="black">
              <a:xfrm>
                <a:off x="3565791" y="1353636"/>
                <a:ext cx="222681" cy="449055"/>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sp>
            <p:nvSpPr>
              <p:cNvPr id="61" name="Freeform 88"/>
              <p:cNvSpPr>
                <a:spLocks noEditPoints="1"/>
              </p:cNvSpPr>
              <p:nvPr/>
            </p:nvSpPr>
            <p:spPr bwMode="black">
              <a:xfrm>
                <a:off x="2893227" y="12635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grpSp>
        <p:grpSp>
          <p:nvGrpSpPr>
            <p:cNvPr id="57" name="Group 56"/>
            <p:cNvGrpSpPr/>
            <p:nvPr/>
          </p:nvGrpSpPr>
          <p:grpSpPr>
            <a:xfrm>
              <a:off x="517525" y="2154961"/>
              <a:ext cx="752615" cy="1911800"/>
              <a:chOff x="7558088" y="1685925"/>
              <a:chExt cx="1322387" cy="3359150"/>
            </a:xfrm>
            <a:grpFill/>
          </p:grpSpPr>
          <p:sp>
            <p:nvSpPr>
              <p:cNvPr id="58" name="Oval 6"/>
              <p:cNvSpPr>
                <a:spLocks noChangeArrowheads="1"/>
              </p:cNvSpPr>
              <p:nvPr userDrawn="1"/>
            </p:nvSpPr>
            <p:spPr bwMode="auto">
              <a:xfrm>
                <a:off x="7943850" y="1685925"/>
                <a:ext cx="547687" cy="558800"/>
              </a:xfrm>
              <a:prstGeom prst="ellipse">
                <a:avLst/>
              </a:pr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sp>
            <p:nvSpPr>
              <p:cNvPr id="59" name="Freeform 58"/>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mj-lt"/>
                </a:endParaRPr>
              </a:p>
            </p:txBody>
          </p:sp>
        </p:grpSp>
      </p:grpSp>
      <p:sp>
        <p:nvSpPr>
          <p:cNvPr id="62" name="Rectangle 61"/>
          <p:cNvSpPr/>
          <p:nvPr/>
        </p:nvSpPr>
        <p:spPr bwMode="auto">
          <a:xfrm>
            <a:off x="2061713" y="2308947"/>
            <a:ext cx="465827" cy="275182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Load Balancer</a:t>
            </a:r>
          </a:p>
        </p:txBody>
      </p:sp>
      <p:cxnSp>
        <p:nvCxnSpPr>
          <p:cNvPr id="63" name="Straight Arrow Connector 62"/>
          <p:cNvCxnSpPr/>
          <p:nvPr/>
        </p:nvCxnSpPr>
        <p:spPr>
          <a:xfrm flipH="1">
            <a:off x="2618247" y="4484213"/>
            <a:ext cx="636391" cy="6876"/>
          </a:xfrm>
          <a:prstGeom prst="straightConnector1">
            <a:avLst/>
          </a:prstGeom>
          <a:ln>
            <a:solidFill>
              <a:schemeClr val="accent1"/>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64" name="Straight Arrow Connector 63"/>
          <p:cNvCxnSpPr/>
          <p:nvPr/>
        </p:nvCxnSpPr>
        <p:spPr>
          <a:xfrm flipH="1">
            <a:off x="1311608" y="3643445"/>
            <a:ext cx="636391" cy="6876"/>
          </a:xfrm>
          <a:prstGeom prst="straightConnector1">
            <a:avLst/>
          </a:prstGeom>
          <a:ln>
            <a:solidFill>
              <a:schemeClr val="accent4"/>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65" name="Straight Arrow Connector 64"/>
          <p:cNvCxnSpPr/>
          <p:nvPr/>
        </p:nvCxnSpPr>
        <p:spPr>
          <a:xfrm flipH="1">
            <a:off x="1299777" y="2793612"/>
            <a:ext cx="660053" cy="18576"/>
          </a:xfrm>
          <a:prstGeom prst="straightConnector1">
            <a:avLst/>
          </a:prstGeom>
          <a:ln>
            <a:solidFill>
              <a:schemeClr val="accent2"/>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66" name="Straight Arrow Connector 65"/>
          <p:cNvCxnSpPr/>
          <p:nvPr/>
        </p:nvCxnSpPr>
        <p:spPr>
          <a:xfrm flipH="1">
            <a:off x="1311608" y="4487428"/>
            <a:ext cx="636391" cy="6876"/>
          </a:xfrm>
          <a:prstGeom prst="straightConnector1">
            <a:avLst/>
          </a:prstGeom>
          <a:ln>
            <a:solidFill>
              <a:schemeClr val="accent1"/>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67" name="Straight Arrow Connector 66"/>
          <p:cNvCxnSpPr/>
          <p:nvPr/>
        </p:nvCxnSpPr>
        <p:spPr>
          <a:xfrm>
            <a:off x="2604397" y="3792630"/>
            <a:ext cx="636391" cy="6876"/>
          </a:xfrm>
          <a:prstGeom prst="straightConnector1">
            <a:avLst/>
          </a:prstGeom>
          <a:ln>
            <a:solidFill>
              <a:schemeClr val="accent4"/>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68" name="Straight Arrow Connector 67"/>
          <p:cNvCxnSpPr/>
          <p:nvPr/>
        </p:nvCxnSpPr>
        <p:spPr>
          <a:xfrm>
            <a:off x="2592566" y="2942797"/>
            <a:ext cx="660053" cy="18576"/>
          </a:xfrm>
          <a:prstGeom prst="straightConnector1">
            <a:avLst/>
          </a:prstGeom>
          <a:ln>
            <a:solidFill>
              <a:schemeClr val="accent2"/>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69" name="Straight Arrow Connector 68"/>
          <p:cNvCxnSpPr/>
          <p:nvPr/>
        </p:nvCxnSpPr>
        <p:spPr>
          <a:xfrm>
            <a:off x="2604397" y="4636613"/>
            <a:ext cx="636391" cy="6876"/>
          </a:xfrm>
          <a:prstGeom prst="straightConnector1">
            <a:avLst/>
          </a:prstGeom>
          <a:ln>
            <a:solidFill>
              <a:schemeClr val="accent1"/>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70" name="Straight Arrow Connector 69"/>
          <p:cNvCxnSpPr/>
          <p:nvPr/>
        </p:nvCxnSpPr>
        <p:spPr>
          <a:xfrm>
            <a:off x="1297758" y="3795845"/>
            <a:ext cx="636391" cy="6876"/>
          </a:xfrm>
          <a:prstGeom prst="straightConnector1">
            <a:avLst/>
          </a:prstGeom>
          <a:ln>
            <a:solidFill>
              <a:schemeClr val="accent4"/>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71" name="Straight Arrow Connector 70"/>
          <p:cNvCxnSpPr/>
          <p:nvPr/>
        </p:nvCxnSpPr>
        <p:spPr>
          <a:xfrm>
            <a:off x="1285927" y="2946012"/>
            <a:ext cx="660053" cy="18576"/>
          </a:xfrm>
          <a:prstGeom prst="straightConnector1">
            <a:avLst/>
          </a:prstGeom>
          <a:ln>
            <a:solidFill>
              <a:schemeClr val="accent2"/>
            </a:solidFill>
            <a:headEnd type="arrow"/>
            <a:tailEnd type="none" w="lg" len="med"/>
          </a:ln>
        </p:spPr>
        <p:style>
          <a:lnRef idx="1">
            <a:schemeClr val="accent2"/>
          </a:lnRef>
          <a:fillRef idx="0">
            <a:schemeClr val="accent2"/>
          </a:fillRef>
          <a:effectRef idx="0">
            <a:schemeClr val="accent2"/>
          </a:effectRef>
          <a:fontRef idx="minor">
            <a:schemeClr val="tx1"/>
          </a:fontRef>
        </p:style>
      </p:cxnSp>
      <p:cxnSp>
        <p:nvCxnSpPr>
          <p:cNvPr id="72" name="Straight Arrow Connector 71"/>
          <p:cNvCxnSpPr/>
          <p:nvPr/>
        </p:nvCxnSpPr>
        <p:spPr>
          <a:xfrm>
            <a:off x="1297758" y="4639828"/>
            <a:ext cx="636391" cy="6876"/>
          </a:xfrm>
          <a:prstGeom prst="straightConnector1">
            <a:avLst/>
          </a:prstGeom>
          <a:ln>
            <a:solidFill>
              <a:schemeClr val="accent1"/>
            </a:solidFill>
            <a:headEnd type="arrow"/>
            <a:tailEnd type="none" w="lg" len="me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144447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10" presetClass="entr" presetSubtype="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left)">
                                      <p:cBhvr>
                                        <p:cTn id="32" dur="500"/>
                                        <p:tgtEl>
                                          <p:spTgt spid="65"/>
                                        </p:tgtEl>
                                      </p:cBhvr>
                                    </p:animEffect>
                                  </p:childTnLst>
                                </p:cTn>
                              </p:par>
                              <p:par>
                                <p:cTn id="33" presetID="22" presetClass="entr" presetSubtype="8"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22" presetClass="entr" presetSubtype="8" fill="hold" nodeType="with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wipe(left)">
                                      <p:cBhvr>
                                        <p:cTn id="38" dur="500"/>
                                        <p:tgtEl>
                                          <p:spTgt spid="66"/>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2" presetClass="entr" presetSubtype="8"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par>
                                <p:cTn id="46" presetID="22" presetClass="entr" presetSubtype="8" fill="hold"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wipe(left)">
                                      <p:cBhvr>
                                        <p:cTn id="48" dur="500"/>
                                        <p:tgtEl>
                                          <p:spTgt spid="63"/>
                                        </p:tgtEl>
                                      </p:cBhvr>
                                    </p:animEffect>
                                  </p:childTnLst>
                                </p:cTn>
                              </p:par>
                            </p:childTnLst>
                          </p:cTn>
                        </p:par>
                        <p:par>
                          <p:cTn id="49" fill="hold">
                            <p:stCondLst>
                              <p:cond delay="1000"/>
                            </p:stCondLst>
                            <p:childTnLst>
                              <p:par>
                                <p:cTn id="50" presetID="22" presetClass="entr" presetSubtype="2"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right)">
                                      <p:cBhvr>
                                        <p:cTn id="52" dur="500"/>
                                        <p:tgtEl>
                                          <p:spTgt spid="68"/>
                                        </p:tgtEl>
                                      </p:cBhvr>
                                    </p:animEffect>
                                  </p:childTnLst>
                                </p:cTn>
                              </p:par>
                              <p:par>
                                <p:cTn id="53" presetID="22" presetClass="entr" presetSubtype="2" fill="hold" nodeType="with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right)">
                                      <p:cBhvr>
                                        <p:cTn id="55" dur="500"/>
                                        <p:tgtEl>
                                          <p:spTgt spid="67"/>
                                        </p:tgtEl>
                                      </p:cBhvr>
                                    </p:animEffect>
                                  </p:childTnLst>
                                </p:cTn>
                              </p:par>
                              <p:par>
                                <p:cTn id="56" presetID="22" presetClass="entr" presetSubtype="2"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wipe(right)">
                                      <p:cBhvr>
                                        <p:cTn id="58" dur="500"/>
                                        <p:tgtEl>
                                          <p:spTgt spid="69"/>
                                        </p:tgtEl>
                                      </p:cBhvr>
                                    </p:animEffect>
                                  </p:childTnLst>
                                </p:cTn>
                              </p:par>
                            </p:childTnLst>
                          </p:cTn>
                        </p:par>
                        <p:par>
                          <p:cTn id="59" fill="hold">
                            <p:stCondLst>
                              <p:cond delay="1500"/>
                            </p:stCondLst>
                            <p:childTnLst>
                              <p:par>
                                <p:cTn id="60" presetID="22" presetClass="entr" presetSubtype="2" fill="hold"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right)">
                                      <p:cBhvr>
                                        <p:cTn id="62" dur="500"/>
                                        <p:tgtEl>
                                          <p:spTgt spid="71"/>
                                        </p:tgtEl>
                                      </p:cBhvr>
                                    </p:animEffect>
                                  </p:childTnLst>
                                </p:cTn>
                              </p:par>
                              <p:par>
                                <p:cTn id="63" presetID="22" presetClass="entr" presetSubtype="2" fill="hold" nodeType="with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right)">
                                      <p:cBhvr>
                                        <p:cTn id="65" dur="500"/>
                                        <p:tgtEl>
                                          <p:spTgt spid="70"/>
                                        </p:tgtEl>
                                      </p:cBhvr>
                                    </p:animEffect>
                                  </p:childTnLst>
                                </p:cTn>
                              </p:par>
                              <p:par>
                                <p:cTn id="66" presetID="22" presetClass="entr" presetSubtype="2" fill="hold"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wipe(right)">
                                      <p:cBhvr>
                                        <p:cTn id="68" dur="500"/>
                                        <p:tgtEl>
                                          <p:spTgt spid="72"/>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0"/>
                                          </p:stCondLst>
                                        </p:cTn>
                                        <p:tgtEl>
                                          <p:spTgt spid="65"/>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64"/>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66"/>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38"/>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19"/>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63"/>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68"/>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67"/>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69"/>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71"/>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70"/>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72"/>
                                        </p:tgtEl>
                                        <p:attrNameLst>
                                          <p:attrName>style.visibility</p:attrName>
                                        </p:attrNameLst>
                                      </p:cBhvr>
                                      <p:to>
                                        <p:strVal val="hidden"/>
                                      </p:to>
                                    </p:set>
                                  </p:childTnLst>
                                </p:cTn>
                              </p:par>
                            </p:childTnLst>
                          </p:cTn>
                        </p:par>
                        <p:par>
                          <p:cTn id="95" fill="hold">
                            <p:stCondLst>
                              <p:cond delay="0"/>
                            </p:stCondLst>
                            <p:childTnLst>
                              <p:par>
                                <p:cTn id="96" presetID="10" presetClass="entr" presetSubtype="0" fill="hold" nodeType="after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fade">
                                      <p:cBhvr>
                                        <p:cTn id="98" dur="500"/>
                                        <p:tgtEl>
                                          <p:spTgt spid="20"/>
                                        </p:tgtEl>
                                      </p:cBhvr>
                                    </p:animEffect>
                                  </p:childTnLst>
                                </p:cTn>
                              </p:par>
                              <p:par>
                                <p:cTn id="99" presetID="10" presetClass="entr" presetSubtype="0" fill="hold"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500"/>
                                        <p:tgtEl>
                                          <p:spTgt spid="27"/>
                                        </p:tgtEl>
                                      </p:cBhvr>
                                    </p:animEffect>
                                  </p:childTnLst>
                                </p:cTn>
                              </p:par>
                              <p:par>
                                <p:cTn id="102" presetID="10" presetClass="entr" presetSubtype="0" fill="hold" nodeType="with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fade">
                                      <p:cBhvr>
                                        <p:cTn id="104" dur="500"/>
                                        <p:tgtEl>
                                          <p:spTgt spid="24"/>
                                        </p:tgtEl>
                                      </p:cBhvr>
                                    </p:animEffect>
                                  </p:childTnLst>
                                </p:cTn>
                              </p:par>
                              <p:par>
                                <p:cTn id="105" presetID="10" presetClass="entr" presetSubtype="0" fill="hold" nodeType="with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500"/>
                                        <p:tgtEl>
                                          <p:spTgt spid="2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
                                        </p:tgtEl>
                                        <p:attrNameLst>
                                          <p:attrName>style.visibility</p:attrName>
                                        </p:attrNameLst>
                                      </p:cBhvr>
                                      <p:to>
                                        <p:strVal val="visible"/>
                                      </p:to>
                                    </p:set>
                                    <p:animEffect transition="in" filter="fade">
                                      <p:cBhvr>
                                        <p:cTn id="110" dur="500"/>
                                        <p:tgtEl>
                                          <p:spTgt spid="5"/>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65"/>
                                        </p:tgtEl>
                                        <p:attrNameLst>
                                          <p:attrName>style.visibility</p:attrName>
                                        </p:attrNameLst>
                                      </p:cBhvr>
                                      <p:to>
                                        <p:strVal val="visible"/>
                                      </p:to>
                                    </p:set>
                                    <p:animEffect transition="in" filter="wipe(left)">
                                      <p:cBhvr>
                                        <p:cTn id="115" dur="500"/>
                                        <p:tgtEl>
                                          <p:spTgt spid="65"/>
                                        </p:tgtEl>
                                      </p:cBhvr>
                                    </p:animEffect>
                                  </p:childTnLst>
                                </p:cTn>
                              </p:par>
                            </p:childTnLst>
                          </p:cTn>
                        </p:par>
                        <p:par>
                          <p:cTn id="116" fill="hold">
                            <p:stCondLst>
                              <p:cond delay="500"/>
                            </p:stCondLst>
                            <p:childTnLst>
                              <p:par>
                                <p:cTn id="117" presetID="22" presetClass="entr" presetSubtype="8" fill="hold" nodeType="after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wipe(left)">
                                      <p:cBhvr>
                                        <p:cTn id="119" dur="500"/>
                                        <p:tgtEl>
                                          <p:spTgt spid="38"/>
                                        </p:tgtEl>
                                      </p:cBhvr>
                                    </p:animEffect>
                                  </p:childTnLst>
                                </p:cTn>
                              </p:par>
                            </p:childTnLst>
                          </p:cTn>
                        </p:par>
                        <p:par>
                          <p:cTn id="120" fill="hold">
                            <p:stCondLst>
                              <p:cond delay="1000"/>
                            </p:stCondLst>
                            <p:childTnLst>
                              <p:par>
                                <p:cTn id="121" presetID="22" presetClass="entr" presetSubtype="8" fill="hold" nodeType="after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wipe(left)">
                                      <p:cBhvr>
                                        <p:cTn id="123" dur="500"/>
                                        <p:tgtEl>
                                          <p:spTgt spid="39"/>
                                        </p:tgtEl>
                                      </p:cBhvr>
                                    </p:animEffect>
                                  </p:childTnLst>
                                </p:cTn>
                              </p:par>
                            </p:childTnLst>
                          </p:cTn>
                        </p:par>
                        <p:par>
                          <p:cTn id="124" fill="hold">
                            <p:stCondLst>
                              <p:cond delay="1500"/>
                            </p:stCondLst>
                            <p:childTnLst>
                              <p:par>
                                <p:cTn id="125" presetID="22" presetClass="entr" presetSubtype="2" fill="hold" nodeType="afterEffect">
                                  <p:stCondLst>
                                    <p:cond delay="0"/>
                                  </p:stCondLst>
                                  <p:childTnLst>
                                    <p:set>
                                      <p:cBhvr>
                                        <p:cTn id="126" dur="1" fill="hold">
                                          <p:stCondLst>
                                            <p:cond delay="0"/>
                                          </p:stCondLst>
                                        </p:cTn>
                                        <p:tgtEl>
                                          <p:spTgt spid="46"/>
                                        </p:tgtEl>
                                        <p:attrNameLst>
                                          <p:attrName>style.visibility</p:attrName>
                                        </p:attrNameLst>
                                      </p:cBhvr>
                                      <p:to>
                                        <p:strVal val="visible"/>
                                      </p:to>
                                    </p:set>
                                    <p:animEffect transition="in" filter="wipe(right)">
                                      <p:cBhvr>
                                        <p:cTn id="127" dur="500"/>
                                        <p:tgtEl>
                                          <p:spTgt spid="46"/>
                                        </p:tgtEl>
                                      </p:cBhvr>
                                    </p:animEffect>
                                  </p:childTnLst>
                                </p:cTn>
                              </p:par>
                              <p:par>
                                <p:cTn id="128" presetID="22" presetClass="entr" presetSubtype="2" fill="hold" nodeType="withEffect">
                                  <p:stCondLst>
                                    <p:cond delay="0"/>
                                  </p:stCondLst>
                                  <p:childTnLst>
                                    <p:set>
                                      <p:cBhvr>
                                        <p:cTn id="129" dur="1" fill="hold">
                                          <p:stCondLst>
                                            <p:cond delay="0"/>
                                          </p:stCondLst>
                                        </p:cTn>
                                        <p:tgtEl>
                                          <p:spTgt spid="47"/>
                                        </p:tgtEl>
                                        <p:attrNameLst>
                                          <p:attrName>style.visibility</p:attrName>
                                        </p:attrNameLst>
                                      </p:cBhvr>
                                      <p:to>
                                        <p:strVal val="visible"/>
                                      </p:to>
                                    </p:set>
                                    <p:animEffect transition="in" filter="wipe(right)">
                                      <p:cBhvr>
                                        <p:cTn id="130" dur="500"/>
                                        <p:tgtEl>
                                          <p:spTgt spid="47"/>
                                        </p:tgtEl>
                                      </p:cBhvr>
                                    </p:animEffect>
                                  </p:childTnLst>
                                </p:cTn>
                              </p:par>
                            </p:childTnLst>
                          </p:cTn>
                        </p:par>
                        <p:par>
                          <p:cTn id="131" fill="hold">
                            <p:stCondLst>
                              <p:cond delay="2000"/>
                            </p:stCondLst>
                            <p:childTnLst>
                              <p:par>
                                <p:cTn id="132" presetID="22" presetClass="entr" presetSubtype="2" fill="hold" nodeType="afterEffect">
                                  <p:stCondLst>
                                    <p:cond delay="0"/>
                                  </p:stCondLst>
                                  <p:childTnLst>
                                    <p:set>
                                      <p:cBhvr>
                                        <p:cTn id="133" dur="1" fill="hold">
                                          <p:stCondLst>
                                            <p:cond delay="0"/>
                                          </p:stCondLst>
                                        </p:cTn>
                                        <p:tgtEl>
                                          <p:spTgt spid="68"/>
                                        </p:tgtEl>
                                        <p:attrNameLst>
                                          <p:attrName>style.visibility</p:attrName>
                                        </p:attrNameLst>
                                      </p:cBhvr>
                                      <p:to>
                                        <p:strVal val="visible"/>
                                      </p:to>
                                    </p:set>
                                    <p:animEffect transition="in" filter="wipe(right)">
                                      <p:cBhvr>
                                        <p:cTn id="134" dur="500"/>
                                        <p:tgtEl>
                                          <p:spTgt spid="68"/>
                                        </p:tgtEl>
                                      </p:cBhvr>
                                    </p:animEffect>
                                  </p:childTnLst>
                                </p:cTn>
                              </p:par>
                              <p:par>
                                <p:cTn id="135" presetID="22" presetClass="entr" presetSubtype="2" fill="hold" nodeType="withEffect">
                                  <p:stCondLst>
                                    <p:cond delay="0"/>
                                  </p:stCondLst>
                                  <p:childTnLst>
                                    <p:set>
                                      <p:cBhvr>
                                        <p:cTn id="136" dur="1" fill="hold">
                                          <p:stCondLst>
                                            <p:cond delay="0"/>
                                          </p:stCondLst>
                                        </p:cTn>
                                        <p:tgtEl>
                                          <p:spTgt spid="67"/>
                                        </p:tgtEl>
                                        <p:attrNameLst>
                                          <p:attrName>style.visibility</p:attrName>
                                        </p:attrNameLst>
                                      </p:cBhvr>
                                      <p:to>
                                        <p:strVal val="visible"/>
                                      </p:to>
                                    </p:set>
                                    <p:animEffect transition="in" filter="wipe(right)">
                                      <p:cBhvr>
                                        <p:cTn id="137" dur="500"/>
                                        <p:tgtEl>
                                          <p:spTgt spid="67"/>
                                        </p:tgtEl>
                                      </p:cBhvr>
                                    </p:animEffect>
                                  </p:childTnLst>
                                </p:cTn>
                              </p:par>
                              <p:par>
                                <p:cTn id="138" presetID="22" presetClass="entr" presetSubtype="2" fill="hold" nodeType="withEffect">
                                  <p:stCondLst>
                                    <p:cond delay="0"/>
                                  </p:stCondLst>
                                  <p:childTnLst>
                                    <p:set>
                                      <p:cBhvr>
                                        <p:cTn id="139" dur="1" fill="hold">
                                          <p:stCondLst>
                                            <p:cond delay="0"/>
                                          </p:stCondLst>
                                        </p:cTn>
                                        <p:tgtEl>
                                          <p:spTgt spid="69"/>
                                        </p:tgtEl>
                                        <p:attrNameLst>
                                          <p:attrName>style.visibility</p:attrName>
                                        </p:attrNameLst>
                                      </p:cBhvr>
                                      <p:to>
                                        <p:strVal val="visible"/>
                                      </p:to>
                                    </p:set>
                                    <p:animEffect transition="in" filter="wipe(right)">
                                      <p:cBhvr>
                                        <p:cTn id="140" dur="500"/>
                                        <p:tgtEl>
                                          <p:spTgt spid="69"/>
                                        </p:tgtEl>
                                      </p:cBhvr>
                                    </p:animEffect>
                                  </p:childTnLst>
                                </p:cTn>
                              </p:par>
                            </p:childTnLst>
                          </p:cTn>
                        </p:par>
                        <p:par>
                          <p:cTn id="141" fill="hold">
                            <p:stCondLst>
                              <p:cond delay="2500"/>
                            </p:stCondLst>
                            <p:childTnLst>
                              <p:par>
                                <p:cTn id="142" presetID="22" presetClass="entr" presetSubtype="2" fill="hold" nodeType="afterEffect">
                                  <p:stCondLst>
                                    <p:cond delay="0"/>
                                  </p:stCondLst>
                                  <p:childTnLst>
                                    <p:set>
                                      <p:cBhvr>
                                        <p:cTn id="143" dur="1" fill="hold">
                                          <p:stCondLst>
                                            <p:cond delay="0"/>
                                          </p:stCondLst>
                                        </p:cTn>
                                        <p:tgtEl>
                                          <p:spTgt spid="71"/>
                                        </p:tgtEl>
                                        <p:attrNameLst>
                                          <p:attrName>style.visibility</p:attrName>
                                        </p:attrNameLst>
                                      </p:cBhvr>
                                      <p:to>
                                        <p:strVal val="visible"/>
                                      </p:to>
                                    </p:set>
                                    <p:animEffect transition="in" filter="wipe(right)">
                                      <p:cBhvr>
                                        <p:cTn id="144" dur="500"/>
                                        <p:tgtEl>
                                          <p:spTgt spid="71"/>
                                        </p:tgtEl>
                                      </p:cBhvr>
                                    </p:animEffect>
                                  </p:childTnLst>
                                </p:cTn>
                              </p:par>
                              <p:par>
                                <p:cTn id="145" presetID="22" presetClass="entr" presetSubtype="2"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wipe(right)">
                                      <p:cBhvr>
                                        <p:cTn id="147" dur="500"/>
                                        <p:tgtEl>
                                          <p:spTgt spid="70"/>
                                        </p:tgtEl>
                                      </p:cBhvr>
                                    </p:animEffect>
                                  </p:childTnLst>
                                </p:cTn>
                              </p:par>
                              <p:par>
                                <p:cTn id="148" presetID="22" presetClass="entr" presetSubtype="2" fill="hold" nodeType="withEffect">
                                  <p:stCondLst>
                                    <p:cond delay="0"/>
                                  </p:stCondLst>
                                  <p:childTnLst>
                                    <p:set>
                                      <p:cBhvr>
                                        <p:cTn id="149" dur="1" fill="hold">
                                          <p:stCondLst>
                                            <p:cond delay="0"/>
                                          </p:stCondLst>
                                        </p:cTn>
                                        <p:tgtEl>
                                          <p:spTgt spid="72"/>
                                        </p:tgtEl>
                                        <p:attrNameLst>
                                          <p:attrName>style.visibility</p:attrName>
                                        </p:attrNameLst>
                                      </p:cBhvr>
                                      <p:to>
                                        <p:strVal val="visible"/>
                                      </p:to>
                                    </p:set>
                                    <p:animEffect transition="in" filter="wipe(right)">
                                      <p:cBhvr>
                                        <p:cTn id="150" dur="500"/>
                                        <p:tgtEl>
                                          <p:spTgt spid="72"/>
                                        </p:tgtEl>
                                      </p:cBhvr>
                                    </p:animEffect>
                                  </p:childTnLst>
                                </p:cTn>
                              </p:par>
                            </p:childTnLst>
                          </p:cTn>
                        </p:par>
                        <p:par>
                          <p:cTn id="151" fill="hold">
                            <p:stCondLst>
                              <p:cond delay="3000"/>
                            </p:stCondLst>
                            <p:childTnLst>
                              <p:par>
                                <p:cTn id="152" presetID="1" presetClass="exit" presetSubtype="0" fill="hold" nodeType="afterEffect">
                                  <p:stCondLst>
                                    <p:cond delay="0"/>
                                  </p:stCondLst>
                                  <p:childTnLst>
                                    <p:set>
                                      <p:cBhvr>
                                        <p:cTn id="153" dur="1" fill="hold">
                                          <p:stCondLst>
                                            <p:cond delay="0"/>
                                          </p:stCondLst>
                                        </p:cTn>
                                        <p:tgtEl>
                                          <p:spTgt spid="65"/>
                                        </p:tgtEl>
                                        <p:attrNameLst>
                                          <p:attrName>style.visibility</p:attrName>
                                        </p:attrNameLst>
                                      </p:cBhvr>
                                      <p:to>
                                        <p:strVal val="hidden"/>
                                      </p:to>
                                    </p:set>
                                  </p:childTnLst>
                                </p:cTn>
                              </p:par>
                              <p:par>
                                <p:cTn id="154" presetID="1" presetClass="exit" presetSubtype="0" fill="hold" nodeType="withEffect">
                                  <p:stCondLst>
                                    <p:cond delay="0"/>
                                  </p:stCondLst>
                                  <p:childTnLst>
                                    <p:set>
                                      <p:cBhvr>
                                        <p:cTn id="155" dur="1" fill="hold">
                                          <p:stCondLst>
                                            <p:cond delay="0"/>
                                          </p:stCondLst>
                                        </p:cTn>
                                        <p:tgtEl>
                                          <p:spTgt spid="64"/>
                                        </p:tgtEl>
                                        <p:attrNameLst>
                                          <p:attrName>style.visibility</p:attrName>
                                        </p:attrNameLst>
                                      </p:cBhvr>
                                      <p:to>
                                        <p:strVal val="hidden"/>
                                      </p:to>
                                    </p:set>
                                  </p:childTnLst>
                                </p:cTn>
                              </p:par>
                              <p:par>
                                <p:cTn id="156" presetID="1" presetClass="exit" presetSubtype="0" fill="hold" nodeType="withEffect">
                                  <p:stCondLst>
                                    <p:cond delay="0"/>
                                  </p:stCondLst>
                                  <p:childTnLst>
                                    <p:set>
                                      <p:cBhvr>
                                        <p:cTn id="157" dur="1" fill="hold">
                                          <p:stCondLst>
                                            <p:cond delay="0"/>
                                          </p:stCondLst>
                                        </p:cTn>
                                        <p:tgtEl>
                                          <p:spTgt spid="66"/>
                                        </p:tgtEl>
                                        <p:attrNameLst>
                                          <p:attrName>style.visibility</p:attrName>
                                        </p:attrNameLst>
                                      </p:cBhvr>
                                      <p:to>
                                        <p:strVal val="hidden"/>
                                      </p:to>
                                    </p:set>
                                  </p:childTnLst>
                                </p:cTn>
                              </p:par>
                              <p:par>
                                <p:cTn id="158" presetID="1" presetClass="exit" presetSubtype="0" fill="hold" nodeType="withEffect">
                                  <p:stCondLst>
                                    <p:cond delay="0"/>
                                  </p:stCondLst>
                                  <p:childTnLst>
                                    <p:set>
                                      <p:cBhvr>
                                        <p:cTn id="159" dur="1" fill="hold">
                                          <p:stCondLst>
                                            <p:cond delay="0"/>
                                          </p:stCondLst>
                                        </p:cTn>
                                        <p:tgtEl>
                                          <p:spTgt spid="38"/>
                                        </p:tgtEl>
                                        <p:attrNameLst>
                                          <p:attrName>style.visibility</p:attrName>
                                        </p:attrNameLst>
                                      </p:cBhvr>
                                      <p:to>
                                        <p:strVal val="hidden"/>
                                      </p:to>
                                    </p:set>
                                  </p:childTnLst>
                                </p:cTn>
                              </p:par>
                              <p:par>
                                <p:cTn id="160" presetID="1" presetClass="exit" presetSubtype="0" fill="hold" nodeType="withEffect">
                                  <p:stCondLst>
                                    <p:cond delay="0"/>
                                  </p:stCondLst>
                                  <p:childTnLst>
                                    <p:set>
                                      <p:cBhvr>
                                        <p:cTn id="161" dur="1" fill="hold">
                                          <p:stCondLst>
                                            <p:cond delay="0"/>
                                          </p:stCondLst>
                                        </p:cTn>
                                        <p:tgtEl>
                                          <p:spTgt spid="19"/>
                                        </p:tgtEl>
                                        <p:attrNameLst>
                                          <p:attrName>style.visibility</p:attrName>
                                        </p:attrNameLst>
                                      </p:cBhvr>
                                      <p:to>
                                        <p:strVal val="hidden"/>
                                      </p:to>
                                    </p:set>
                                  </p:childTnLst>
                                </p:cTn>
                              </p:par>
                              <p:par>
                                <p:cTn id="162" presetID="1" presetClass="exit" presetSubtype="0" fill="hold" nodeType="withEffect">
                                  <p:stCondLst>
                                    <p:cond delay="0"/>
                                  </p:stCondLst>
                                  <p:childTnLst>
                                    <p:set>
                                      <p:cBhvr>
                                        <p:cTn id="163" dur="1" fill="hold">
                                          <p:stCondLst>
                                            <p:cond delay="0"/>
                                          </p:stCondLst>
                                        </p:cTn>
                                        <p:tgtEl>
                                          <p:spTgt spid="63"/>
                                        </p:tgtEl>
                                        <p:attrNameLst>
                                          <p:attrName>style.visibility</p:attrName>
                                        </p:attrNameLst>
                                      </p:cBhvr>
                                      <p:to>
                                        <p:strVal val="hidden"/>
                                      </p:to>
                                    </p:set>
                                  </p:childTnLst>
                                </p:cTn>
                              </p:par>
                              <p:par>
                                <p:cTn id="164" presetID="1" presetClass="exit" presetSubtype="0" fill="hold" nodeType="withEffect">
                                  <p:stCondLst>
                                    <p:cond delay="0"/>
                                  </p:stCondLst>
                                  <p:childTnLst>
                                    <p:set>
                                      <p:cBhvr>
                                        <p:cTn id="165" dur="1" fill="hold">
                                          <p:stCondLst>
                                            <p:cond delay="0"/>
                                          </p:stCondLst>
                                        </p:cTn>
                                        <p:tgtEl>
                                          <p:spTgt spid="68"/>
                                        </p:tgtEl>
                                        <p:attrNameLst>
                                          <p:attrName>style.visibility</p:attrName>
                                        </p:attrNameLst>
                                      </p:cBhvr>
                                      <p:to>
                                        <p:strVal val="hidden"/>
                                      </p:to>
                                    </p:set>
                                  </p:childTnLst>
                                </p:cTn>
                              </p:par>
                              <p:par>
                                <p:cTn id="166" presetID="1" presetClass="exit" presetSubtype="0" fill="hold" nodeType="withEffect">
                                  <p:stCondLst>
                                    <p:cond delay="0"/>
                                  </p:stCondLst>
                                  <p:childTnLst>
                                    <p:set>
                                      <p:cBhvr>
                                        <p:cTn id="167" dur="1" fill="hold">
                                          <p:stCondLst>
                                            <p:cond delay="0"/>
                                          </p:stCondLst>
                                        </p:cTn>
                                        <p:tgtEl>
                                          <p:spTgt spid="67"/>
                                        </p:tgtEl>
                                        <p:attrNameLst>
                                          <p:attrName>style.visibility</p:attrName>
                                        </p:attrNameLst>
                                      </p:cBhvr>
                                      <p:to>
                                        <p:strVal val="hidden"/>
                                      </p:to>
                                    </p:set>
                                  </p:childTnLst>
                                </p:cTn>
                              </p:par>
                              <p:par>
                                <p:cTn id="168" presetID="1" presetClass="exit" presetSubtype="0" fill="hold" nodeType="withEffect">
                                  <p:stCondLst>
                                    <p:cond delay="0"/>
                                  </p:stCondLst>
                                  <p:childTnLst>
                                    <p:set>
                                      <p:cBhvr>
                                        <p:cTn id="169" dur="1" fill="hold">
                                          <p:stCondLst>
                                            <p:cond delay="0"/>
                                          </p:stCondLst>
                                        </p:cTn>
                                        <p:tgtEl>
                                          <p:spTgt spid="69"/>
                                        </p:tgtEl>
                                        <p:attrNameLst>
                                          <p:attrName>style.visibility</p:attrName>
                                        </p:attrNameLst>
                                      </p:cBhvr>
                                      <p:to>
                                        <p:strVal val="hidden"/>
                                      </p:to>
                                    </p:set>
                                  </p:childTnLst>
                                </p:cTn>
                              </p:par>
                              <p:par>
                                <p:cTn id="170" presetID="1" presetClass="exit" presetSubtype="0" fill="hold" nodeType="withEffect">
                                  <p:stCondLst>
                                    <p:cond delay="0"/>
                                  </p:stCondLst>
                                  <p:childTnLst>
                                    <p:set>
                                      <p:cBhvr>
                                        <p:cTn id="171" dur="1" fill="hold">
                                          <p:stCondLst>
                                            <p:cond delay="0"/>
                                          </p:stCondLst>
                                        </p:cTn>
                                        <p:tgtEl>
                                          <p:spTgt spid="71"/>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70"/>
                                        </p:tgtEl>
                                        <p:attrNameLst>
                                          <p:attrName>style.visibility</p:attrName>
                                        </p:attrNameLst>
                                      </p:cBhvr>
                                      <p:to>
                                        <p:strVal val="hidden"/>
                                      </p:to>
                                    </p:set>
                                  </p:childTnLst>
                                </p:cTn>
                              </p:par>
                              <p:par>
                                <p:cTn id="174" presetID="1" presetClass="exit" presetSubtype="0" fill="hold" nodeType="withEffect">
                                  <p:stCondLst>
                                    <p:cond delay="0"/>
                                  </p:stCondLst>
                                  <p:childTnLst>
                                    <p:set>
                                      <p:cBhvr>
                                        <p:cTn id="175" dur="1" fill="hold">
                                          <p:stCondLst>
                                            <p:cond delay="0"/>
                                          </p:stCondLst>
                                        </p:cTn>
                                        <p:tgtEl>
                                          <p:spTgt spid="72"/>
                                        </p:tgtEl>
                                        <p:attrNameLst>
                                          <p:attrName>style.visibility</p:attrName>
                                        </p:attrNameLst>
                                      </p:cBhvr>
                                      <p:to>
                                        <p:strVal val="hidden"/>
                                      </p:to>
                                    </p:set>
                                  </p:childTnLst>
                                </p:cTn>
                              </p:par>
                            </p:childTnLst>
                          </p:cTn>
                        </p:par>
                        <p:par>
                          <p:cTn id="176" fill="hold">
                            <p:stCondLst>
                              <p:cond delay="3000"/>
                            </p:stCondLst>
                            <p:childTnLst>
                              <p:par>
                                <p:cTn id="177" presetID="22" presetClass="entr" presetSubtype="8" fill="hold" nodeType="after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wipe(left)">
                                      <p:cBhvr>
                                        <p:cTn id="179" dur="500"/>
                                        <p:tgtEl>
                                          <p:spTgt spid="64"/>
                                        </p:tgtEl>
                                      </p:cBhvr>
                                    </p:animEffect>
                                  </p:childTnLst>
                                </p:cTn>
                              </p:par>
                            </p:childTnLst>
                          </p:cTn>
                        </p:par>
                        <p:par>
                          <p:cTn id="180" fill="hold">
                            <p:stCondLst>
                              <p:cond delay="3500"/>
                            </p:stCondLst>
                            <p:childTnLst>
                              <p:par>
                                <p:cTn id="181" presetID="22" presetClass="entr" presetSubtype="8" fill="hold" nodeType="afterEffect">
                                  <p:stCondLst>
                                    <p:cond delay="0"/>
                                  </p:stCondLst>
                                  <p:childTnLst>
                                    <p:set>
                                      <p:cBhvr>
                                        <p:cTn id="182" dur="1" fill="hold">
                                          <p:stCondLst>
                                            <p:cond delay="0"/>
                                          </p:stCondLst>
                                        </p:cTn>
                                        <p:tgtEl>
                                          <p:spTgt spid="19"/>
                                        </p:tgtEl>
                                        <p:attrNameLst>
                                          <p:attrName>style.visibility</p:attrName>
                                        </p:attrNameLst>
                                      </p:cBhvr>
                                      <p:to>
                                        <p:strVal val="visible"/>
                                      </p:to>
                                    </p:set>
                                    <p:animEffect transition="in" filter="wipe(left)">
                                      <p:cBhvr>
                                        <p:cTn id="183" dur="500"/>
                                        <p:tgtEl>
                                          <p:spTgt spid="19"/>
                                        </p:tgtEl>
                                      </p:cBhvr>
                                    </p:animEffect>
                                  </p:childTnLst>
                                </p:cTn>
                              </p:par>
                            </p:childTnLst>
                          </p:cTn>
                        </p:par>
                        <p:par>
                          <p:cTn id="184" fill="hold">
                            <p:stCondLst>
                              <p:cond delay="4000"/>
                            </p:stCondLst>
                            <p:childTnLst>
                              <p:par>
                                <p:cTn id="185" presetID="22" presetClass="entr" presetSubtype="8" fill="hold"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4500"/>
                            </p:stCondLst>
                            <p:childTnLst>
                              <p:par>
                                <p:cTn id="189" presetID="22" presetClass="entr" presetSubtype="2" fill="hold" nodeType="afterEffect">
                                  <p:stCondLst>
                                    <p:cond delay="0"/>
                                  </p:stCondLst>
                                  <p:childTnLst>
                                    <p:set>
                                      <p:cBhvr>
                                        <p:cTn id="190" dur="1" fill="hold">
                                          <p:stCondLst>
                                            <p:cond delay="0"/>
                                          </p:stCondLst>
                                        </p:cTn>
                                        <p:tgtEl>
                                          <p:spTgt spid="45"/>
                                        </p:tgtEl>
                                        <p:attrNameLst>
                                          <p:attrName>style.visibility</p:attrName>
                                        </p:attrNameLst>
                                      </p:cBhvr>
                                      <p:to>
                                        <p:strVal val="visible"/>
                                      </p:to>
                                    </p:set>
                                    <p:animEffect transition="in" filter="wipe(right)">
                                      <p:cBhvr>
                                        <p:cTn id="191" dur="500"/>
                                        <p:tgtEl>
                                          <p:spTgt spid="45"/>
                                        </p:tgtEl>
                                      </p:cBhvr>
                                    </p:animEffect>
                                  </p:childTnLst>
                                </p:cTn>
                              </p:par>
                              <p:par>
                                <p:cTn id="192" presetID="22" presetClass="entr" presetSubtype="2" fill="hold" nodeType="withEffect">
                                  <p:stCondLst>
                                    <p:cond delay="0"/>
                                  </p:stCondLst>
                                  <p:childTnLst>
                                    <p:set>
                                      <p:cBhvr>
                                        <p:cTn id="193" dur="1" fill="hold">
                                          <p:stCondLst>
                                            <p:cond delay="0"/>
                                          </p:stCondLst>
                                        </p:cTn>
                                        <p:tgtEl>
                                          <p:spTgt spid="44"/>
                                        </p:tgtEl>
                                        <p:attrNameLst>
                                          <p:attrName>style.visibility</p:attrName>
                                        </p:attrNameLst>
                                      </p:cBhvr>
                                      <p:to>
                                        <p:strVal val="visible"/>
                                      </p:to>
                                    </p:set>
                                    <p:animEffect transition="in" filter="wipe(right)">
                                      <p:cBhvr>
                                        <p:cTn id="194" dur="500"/>
                                        <p:tgtEl>
                                          <p:spTgt spid="44"/>
                                        </p:tgtEl>
                                      </p:cBhvr>
                                    </p:animEffect>
                                  </p:childTnLst>
                                </p:cTn>
                              </p:par>
                            </p:childTnLst>
                          </p:cTn>
                        </p:par>
                        <p:par>
                          <p:cTn id="195" fill="hold">
                            <p:stCondLst>
                              <p:cond delay="5000"/>
                            </p:stCondLst>
                            <p:childTnLst>
                              <p:par>
                                <p:cTn id="196" presetID="22" presetClass="entr" presetSubtype="2" fill="hold" nodeType="afterEffect">
                                  <p:stCondLst>
                                    <p:cond delay="0"/>
                                  </p:stCondLst>
                                  <p:childTnLst>
                                    <p:set>
                                      <p:cBhvr>
                                        <p:cTn id="197" dur="1" fill="hold">
                                          <p:stCondLst>
                                            <p:cond delay="0"/>
                                          </p:stCondLst>
                                        </p:cTn>
                                        <p:tgtEl>
                                          <p:spTgt spid="68"/>
                                        </p:tgtEl>
                                        <p:attrNameLst>
                                          <p:attrName>style.visibility</p:attrName>
                                        </p:attrNameLst>
                                      </p:cBhvr>
                                      <p:to>
                                        <p:strVal val="visible"/>
                                      </p:to>
                                    </p:set>
                                    <p:animEffect transition="in" filter="wipe(right)">
                                      <p:cBhvr>
                                        <p:cTn id="198" dur="500"/>
                                        <p:tgtEl>
                                          <p:spTgt spid="68"/>
                                        </p:tgtEl>
                                      </p:cBhvr>
                                    </p:animEffect>
                                  </p:childTnLst>
                                </p:cTn>
                              </p:par>
                              <p:par>
                                <p:cTn id="199" presetID="22" presetClass="entr" presetSubtype="2" fill="hold" nodeType="withEffect">
                                  <p:stCondLst>
                                    <p:cond delay="0"/>
                                  </p:stCondLst>
                                  <p:childTnLst>
                                    <p:set>
                                      <p:cBhvr>
                                        <p:cTn id="200" dur="1" fill="hold">
                                          <p:stCondLst>
                                            <p:cond delay="0"/>
                                          </p:stCondLst>
                                        </p:cTn>
                                        <p:tgtEl>
                                          <p:spTgt spid="67"/>
                                        </p:tgtEl>
                                        <p:attrNameLst>
                                          <p:attrName>style.visibility</p:attrName>
                                        </p:attrNameLst>
                                      </p:cBhvr>
                                      <p:to>
                                        <p:strVal val="visible"/>
                                      </p:to>
                                    </p:set>
                                    <p:animEffect transition="in" filter="wipe(right)">
                                      <p:cBhvr>
                                        <p:cTn id="201" dur="500"/>
                                        <p:tgtEl>
                                          <p:spTgt spid="67"/>
                                        </p:tgtEl>
                                      </p:cBhvr>
                                    </p:animEffect>
                                  </p:childTnLst>
                                </p:cTn>
                              </p:par>
                              <p:par>
                                <p:cTn id="202" presetID="22" presetClass="entr" presetSubtype="2" fill="hold" nodeType="withEffect">
                                  <p:stCondLst>
                                    <p:cond delay="0"/>
                                  </p:stCondLst>
                                  <p:childTnLst>
                                    <p:set>
                                      <p:cBhvr>
                                        <p:cTn id="203" dur="1" fill="hold">
                                          <p:stCondLst>
                                            <p:cond delay="0"/>
                                          </p:stCondLst>
                                        </p:cTn>
                                        <p:tgtEl>
                                          <p:spTgt spid="69"/>
                                        </p:tgtEl>
                                        <p:attrNameLst>
                                          <p:attrName>style.visibility</p:attrName>
                                        </p:attrNameLst>
                                      </p:cBhvr>
                                      <p:to>
                                        <p:strVal val="visible"/>
                                      </p:to>
                                    </p:set>
                                    <p:animEffect transition="in" filter="wipe(right)">
                                      <p:cBhvr>
                                        <p:cTn id="204" dur="500"/>
                                        <p:tgtEl>
                                          <p:spTgt spid="69"/>
                                        </p:tgtEl>
                                      </p:cBhvr>
                                    </p:animEffect>
                                  </p:childTnLst>
                                </p:cTn>
                              </p:par>
                            </p:childTnLst>
                          </p:cTn>
                        </p:par>
                        <p:par>
                          <p:cTn id="205" fill="hold">
                            <p:stCondLst>
                              <p:cond delay="5500"/>
                            </p:stCondLst>
                            <p:childTnLst>
                              <p:par>
                                <p:cTn id="206" presetID="22" presetClass="entr" presetSubtype="2" fill="hold" nodeType="afterEffect">
                                  <p:stCondLst>
                                    <p:cond delay="0"/>
                                  </p:stCondLst>
                                  <p:childTnLst>
                                    <p:set>
                                      <p:cBhvr>
                                        <p:cTn id="207" dur="1" fill="hold">
                                          <p:stCondLst>
                                            <p:cond delay="0"/>
                                          </p:stCondLst>
                                        </p:cTn>
                                        <p:tgtEl>
                                          <p:spTgt spid="71"/>
                                        </p:tgtEl>
                                        <p:attrNameLst>
                                          <p:attrName>style.visibility</p:attrName>
                                        </p:attrNameLst>
                                      </p:cBhvr>
                                      <p:to>
                                        <p:strVal val="visible"/>
                                      </p:to>
                                    </p:set>
                                    <p:animEffect transition="in" filter="wipe(right)">
                                      <p:cBhvr>
                                        <p:cTn id="208" dur="500"/>
                                        <p:tgtEl>
                                          <p:spTgt spid="71"/>
                                        </p:tgtEl>
                                      </p:cBhvr>
                                    </p:animEffect>
                                  </p:childTnLst>
                                </p:cTn>
                              </p:par>
                              <p:par>
                                <p:cTn id="209" presetID="22" presetClass="entr" presetSubtype="2" fill="hold" nodeType="withEffect">
                                  <p:stCondLst>
                                    <p:cond delay="0"/>
                                  </p:stCondLst>
                                  <p:childTnLst>
                                    <p:set>
                                      <p:cBhvr>
                                        <p:cTn id="210" dur="1" fill="hold">
                                          <p:stCondLst>
                                            <p:cond delay="0"/>
                                          </p:stCondLst>
                                        </p:cTn>
                                        <p:tgtEl>
                                          <p:spTgt spid="70"/>
                                        </p:tgtEl>
                                        <p:attrNameLst>
                                          <p:attrName>style.visibility</p:attrName>
                                        </p:attrNameLst>
                                      </p:cBhvr>
                                      <p:to>
                                        <p:strVal val="visible"/>
                                      </p:to>
                                    </p:set>
                                    <p:animEffect transition="in" filter="wipe(right)">
                                      <p:cBhvr>
                                        <p:cTn id="211" dur="500"/>
                                        <p:tgtEl>
                                          <p:spTgt spid="70"/>
                                        </p:tgtEl>
                                      </p:cBhvr>
                                    </p:animEffect>
                                  </p:childTnLst>
                                </p:cTn>
                              </p:par>
                              <p:par>
                                <p:cTn id="212" presetID="22" presetClass="entr" presetSubtype="2" fill="hold" nodeType="withEffect">
                                  <p:stCondLst>
                                    <p:cond delay="0"/>
                                  </p:stCondLst>
                                  <p:childTnLst>
                                    <p:set>
                                      <p:cBhvr>
                                        <p:cTn id="213" dur="1" fill="hold">
                                          <p:stCondLst>
                                            <p:cond delay="0"/>
                                          </p:stCondLst>
                                        </p:cTn>
                                        <p:tgtEl>
                                          <p:spTgt spid="72"/>
                                        </p:tgtEl>
                                        <p:attrNameLst>
                                          <p:attrName>style.visibility</p:attrName>
                                        </p:attrNameLst>
                                      </p:cBhvr>
                                      <p:to>
                                        <p:strVal val="visible"/>
                                      </p:to>
                                    </p:set>
                                    <p:animEffect transition="in" filter="wipe(right)">
                                      <p:cBhvr>
                                        <p:cTn id="214" dur="500"/>
                                        <p:tgtEl>
                                          <p:spTgt spid="72"/>
                                        </p:tgtEl>
                                      </p:cBhvr>
                                    </p:animEffect>
                                  </p:childTnLst>
                                </p:cTn>
                              </p:par>
                            </p:childTnLst>
                          </p:cTn>
                        </p:par>
                        <p:par>
                          <p:cTn id="215" fill="hold">
                            <p:stCondLst>
                              <p:cond delay="6000"/>
                            </p:stCondLst>
                            <p:childTnLst>
                              <p:par>
                                <p:cTn id="216" presetID="1" presetClass="exit" presetSubtype="0" fill="hold" nodeType="afterEffect">
                                  <p:stCondLst>
                                    <p:cond delay="0"/>
                                  </p:stCondLst>
                                  <p:childTnLst>
                                    <p:set>
                                      <p:cBhvr>
                                        <p:cTn id="217" dur="1" fill="hold">
                                          <p:stCondLst>
                                            <p:cond delay="0"/>
                                          </p:stCondLst>
                                        </p:cTn>
                                        <p:tgtEl>
                                          <p:spTgt spid="65"/>
                                        </p:tgtEl>
                                        <p:attrNameLst>
                                          <p:attrName>style.visibility</p:attrName>
                                        </p:attrNameLst>
                                      </p:cBhvr>
                                      <p:to>
                                        <p:strVal val="hidden"/>
                                      </p:to>
                                    </p:set>
                                  </p:childTnLst>
                                </p:cTn>
                              </p:par>
                              <p:par>
                                <p:cTn id="218" presetID="1" presetClass="exit" presetSubtype="0" fill="hold" nodeType="withEffect">
                                  <p:stCondLst>
                                    <p:cond delay="0"/>
                                  </p:stCondLst>
                                  <p:childTnLst>
                                    <p:set>
                                      <p:cBhvr>
                                        <p:cTn id="219" dur="1" fill="hold">
                                          <p:stCondLst>
                                            <p:cond delay="0"/>
                                          </p:stCondLst>
                                        </p:cTn>
                                        <p:tgtEl>
                                          <p:spTgt spid="64"/>
                                        </p:tgtEl>
                                        <p:attrNameLst>
                                          <p:attrName>style.visibility</p:attrName>
                                        </p:attrNameLst>
                                      </p:cBhvr>
                                      <p:to>
                                        <p:strVal val="hidden"/>
                                      </p:to>
                                    </p:set>
                                  </p:childTnLst>
                                </p:cTn>
                              </p:par>
                              <p:par>
                                <p:cTn id="220" presetID="1" presetClass="exit" presetSubtype="0" fill="hold" nodeType="withEffect">
                                  <p:stCondLst>
                                    <p:cond delay="0"/>
                                  </p:stCondLst>
                                  <p:childTnLst>
                                    <p:set>
                                      <p:cBhvr>
                                        <p:cTn id="221" dur="1" fill="hold">
                                          <p:stCondLst>
                                            <p:cond delay="0"/>
                                          </p:stCondLst>
                                        </p:cTn>
                                        <p:tgtEl>
                                          <p:spTgt spid="66"/>
                                        </p:tgtEl>
                                        <p:attrNameLst>
                                          <p:attrName>style.visibility</p:attrName>
                                        </p:attrNameLst>
                                      </p:cBhvr>
                                      <p:to>
                                        <p:strVal val="hidden"/>
                                      </p:to>
                                    </p:set>
                                  </p:childTnLst>
                                </p:cTn>
                              </p:par>
                              <p:par>
                                <p:cTn id="222" presetID="1" presetClass="exit" presetSubtype="0" fill="hold" nodeType="withEffect">
                                  <p:stCondLst>
                                    <p:cond delay="0"/>
                                  </p:stCondLst>
                                  <p:childTnLst>
                                    <p:set>
                                      <p:cBhvr>
                                        <p:cTn id="223" dur="1" fill="hold">
                                          <p:stCondLst>
                                            <p:cond delay="0"/>
                                          </p:stCondLst>
                                        </p:cTn>
                                        <p:tgtEl>
                                          <p:spTgt spid="38"/>
                                        </p:tgtEl>
                                        <p:attrNameLst>
                                          <p:attrName>style.visibility</p:attrName>
                                        </p:attrNameLst>
                                      </p:cBhvr>
                                      <p:to>
                                        <p:strVal val="hidden"/>
                                      </p:to>
                                    </p:set>
                                  </p:childTnLst>
                                </p:cTn>
                              </p:par>
                              <p:par>
                                <p:cTn id="224" presetID="1" presetClass="exit" presetSubtype="0" fill="hold" nodeType="withEffect">
                                  <p:stCondLst>
                                    <p:cond delay="0"/>
                                  </p:stCondLst>
                                  <p:childTnLst>
                                    <p:set>
                                      <p:cBhvr>
                                        <p:cTn id="225" dur="1" fill="hold">
                                          <p:stCondLst>
                                            <p:cond delay="0"/>
                                          </p:stCondLst>
                                        </p:cTn>
                                        <p:tgtEl>
                                          <p:spTgt spid="19"/>
                                        </p:tgtEl>
                                        <p:attrNameLst>
                                          <p:attrName>style.visibility</p:attrName>
                                        </p:attrNameLst>
                                      </p:cBhvr>
                                      <p:to>
                                        <p:strVal val="hidden"/>
                                      </p:to>
                                    </p:set>
                                  </p:childTnLst>
                                </p:cTn>
                              </p:par>
                              <p:par>
                                <p:cTn id="226" presetID="1" presetClass="exit" presetSubtype="0" fill="hold" nodeType="withEffect">
                                  <p:stCondLst>
                                    <p:cond delay="0"/>
                                  </p:stCondLst>
                                  <p:childTnLst>
                                    <p:set>
                                      <p:cBhvr>
                                        <p:cTn id="227" dur="1" fill="hold">
                                          <p:stCondLst>
                                            <p:cond delay="0"/>
                                          </p:stCondLst>
                                        </p:cTn>
                                        <p:tgtEl>
                                          <p:spTgt spid="63"/>
                                        </p:tgtEl>
                                        <p:attrNameLst>
                                          <p:attrName>style.visibility</p:attrName>
                                        </p:attrNameLst>
                                      </p:cBhvr>
                                      <p:to>
                                        <p:strVal val="hidden"/>
                                      </p:to>
                                    </p:set>
                                  </p:childTnLst>
                                </p:cTn>
                              </p:par>
                              <p:par>
                                <p:cTn id="228" presetID="1" presetClass="exit" presetSubtype="0" fill="hold" nodeType="withEffect">
                                  <p:stCondLst>
                                    <p:cond delay="0"/>
                                  </p:stCondLst>
                                  <p:childTnLst>
                                    <p:set>
                                      <p:cBhvr>
                                        <p:cTn id="229" dur="1" fill="hold">
                                          <p:stCondLst>
                                            <p:cond delay="0"/>
                                          </p:stCondLst>
                                        </p:cTn>
                                        <p:tgtEl>
                                          <p:spTgt spid="68"/>
                                        </p:tgtEl>
                                        <p:attrNameLst>
                                          <p:attrName>style.visibility</p:attrName>
                                        </p:attrNameLst>
                                      </p:cBhvr>
                                      <p:to>
                                        <p:strVal val="hidden"/>
                                      </p:to>
                                    </p:set>
                                  </p:childTnLst>
                                </p:cTn>
                              </p:par>
                              <p:par>
                                <p:cTn id="230" presetID="1" presetClass="exit" presetSubtype="0" fill="hold" nodeType="withEffect">
                                  <p:stCondLst>
                                    <p:cond delay="0"/>
                                  </p:stCondLst>
                                  <p:childTnLst>
                                    <p:set>
                                      <p:cBhvr>
                                        <p:cTn id="231" dur="1" fill="hold">
                                          <p:stCondLst>
                                            <p:cond delay="0"/>
                                          </p:stCondLst>
                                        </p:cTn>
                                        <p:tgtEl>
                                          <p:spTgt spid="67"/>
                                        </p:tgtEl>
                                        <p:attrNameLst>
                                          <p:attrName>style.visibility</p:attrName>
                                        </p:attrNameLst>
                                      </p:cBhvr>
                                      <p:to>
                                        <p:strVal val="hidden"/>
                                      </p:to>
                                    </p:set>
                                  </p:childTnLst>
                                </p:cTn>
                              </p:par>
                              <p:par>
                                <p:cTn id="232" presetID="1" presetClass="exit" presetSubtype="0" fill="hold" nodeType="withEffect">
                                  <p:stCondLst>
                                    <p:cond delay="0"/>
                                  </p:stCondLst>
                                  <p:childTnLst>
                                    <p:set>
                                      <p:cBhvr>
                                        <p:cTn id="233" dur="1" fill="hold">
                                          <p:stCondLst>
                                            <p:cond delay="0"/>
                                          </p:stCondLst>
                                        </p:cTn>
                                        <p:tgtEl>
                                          <p:spTgt spid="69"/>
                                        </p:tgtEl>
                                        <p:attrNameLst>
                                          <p:attrName>style.visibility</p:attrName>
                                        </p:attrNameLst>
                                      </p:cBhvr>
                                      <p:to>
                                        <p:strVal val="hidden"/>
                                      </p:to>
                                    </p:set>
                                  </p:childTnLst>
                                </p:cTn>
                              </p:par>
                              <p:par>
                                <p:cTn id="234" presetID="1" presetClass="exit" presetSubtype="0" fill="hold" nodeType="withEffect">
                                  <p:stCondLst>
                                    <p:cond delay="0"/>
                                  </p:stCondLst>
                                  <p:childTnLst>
                                    <p:set>
                                      <p:cBhvr>
                                        <p:cTn id="235" dur="1" fill="hold">
                                          <p:stCondLst>
                                            <p:cond delay="0"/>
                                          </p:stCondLst>
                                        </p:cTn>
                                        <p:tgtEl>
                                          <p:spTgt spid="71"/>
                                        </p:tgtEl>
                                        <p:attrNameLst>
                                          <p:attrName>style.visibility</p:attrName>
                                        </p:attrNameLst>
                                      </p:cBhvr>
                                      <p:to>
                                        <p:strVal val="hidden"/>
                                      </p:to>
                                    </p:set>
                                  </p:childTnLst>
                                </p:cTn>
                              </p:par>
                              <p:par>
                                <p:cTn id="236" presetID="1" presetClass="exit" presetSubtype="0" fill="hold" nodeType="withEffect">
                                  <p:stCondLst>
                                    <p:cond delay="0"/>
                                  </p:stCondLst>
                                  <p:childTnLst>
                                    <p:set>
                                      <p:cBhvr>
                                        <p:cTn id="237" dur="1" fill="hold">
                                          <p:stCondLst>
                                            <p:cond delay="0"/>
                                          </p:stCondLst>
                                        </p:cTn>
                                        <p:tgtEl>
                                          <p:spTgt spid="70"/>
                                        </p:tgtEl>
                                        <p:attrNameLst>
                                          <p:attrName>style.visibility</p:attrName>
                                        </p:attrNameLst>
                                      </p:cBhvr>
                                      <p:to>
                                        <p:strVal val="hidden"/>
                                      </p:to>
                                    </p:set>
                                  </p:childTnLst>
                                </p:cTn>
                              </p:par>
                              <p:par>
                                <p:cTn id="238" presetID="1" presetClass="exit" presetSubtype="0" fill="hold" nodeType="withEffect">
                                  <p:stCondLst>
                                    <p:cond delay="0"/>
                                  </p:stCondLst>
                                  <p:childTnLst>
                                    <p:set>
                                      <p:cBhvr>
                                        <p:cTn id="239" dur="1" fill="hold">
                                          <p:stCondLst>
                                            <p:cond delay="0"/>
                                          </p:stCondLst>
                                        </p:cTn>
                                        <p:tgtEl>
                                          <p:spTgt spid="72"/>
                                        </p:tgtEl>
                                        <p:attrNameLst>
                                          <p:attrName>style.visibility</p:attrName>
                                        </p:attrNameLst>
                                      </p:cBhvr>
                                      <p:to>
                                        <p:strVal val="hidden"/>
                                      </p:to>
                                    </p:set>
                                  </p:childTnLst>
                                </p:cTn>
                              </p:par>
                            </p:childTnLst>
                          </p:cTn>
                        </p:par>
                        <p:par>
                          <p:cTn id="240" fill="hold">
                            <p:stCondLst>
                              <p:cond delay="6000"/>
                            </p:stCondLst>
                            <p:childTnLst>
                              <p:par>
                                <p:cTn id="241" presetID="22" presetClass="entr" presetSubtype="8" fill="hold" nodeType="afterEffect">
                                  <p:stCondLst>
                                    <p:cond delay="0"/>
                                  </p:stCondLst>
                                  <p:childTnLst>
                                    <p:set>
                                      <p:cBhvr>
                                        <p:cTn id="242" dur="1" fill="hold">
                                          <p:stCondLst>
                                            <p:cond delay="0"/>
                                          </p:stCondLst>
                                        </p:cTn>
                                        <p:tgtEl>
                                          <p:spTgt spid="66"/>
                                        </p:tgtEl>
                                        <p:attrNameLst>
                                          <p:attrName>style.visibility</p:attrName>
                                        </p:attrNameLst>
                                      </p:cBhvr>
                                      <p:to>
                                        <p:strVal val="visible"/>
                                      </p:to>
                                    </p:set>
                                    <p:animEffect transition="in" filter="wipe(left)">
                                      <p:cBhvr>
                                        <p:cTn id="243" dur="500"/>
                                        <p:tgtEl>
                                          <p:spTgt spid="66"/>
                                        </p:tgtEl>
                                      </p:cBhvr>
                                    </p:animEffect>
                                  </p:childTnLst>
                                </p:cTn>
                              </p:par>
                            </p:childTnLst>
                          </p:cTn>
                        </p:par>
                        <p:par>
                          <p:cTn id="244" fill="hold">
                            <p:stCondLst>
                              <p:cond delay="6500"/>
                            </p:stCondLst>
                            <p:childTnLst>
                              <p:par>
                                <p:cTn id="245" presetID="22" presetClass="entr" presetSubtype="8" fill="hold" nodeType="afterEffect">
                                  <p:stCondLst>
                                    <p:cond delay="0"/>
                                  </p:stCondLst>
                                  <p:childTnLst>
                                    <p:set>
                                      <p:cBhvr>
                                        <p:cTn id="246" dur="1" fill="hold">
                                          <p:stCondLst>
                                            <p:cond delay="0"/>
                                          </p:stCondLst>
                                        </p:cTn>
                                        <p:tgtEl>
                                          <p:spTgt spid="63"/>
                                        </p:tgtEl>
                                        <p:attrNameLst>
                                          <p:attrName>style.visibility</p:attrName>
                                        </p:attrNameLst>
                                      </p:cBhvr>
                                      <p:to>
                                        <p:strVal val="visible"/>
                                      </p:to>
                                    </p:set>
                                    <p:animEffect transition="in" filter="wipe(left)">
                                      <p:cBhvr>
                                        <p:cTn id="247" dur="500"/>
                                        <p:tgtEl>
                                          <p:spTgt spid="63"/>
                                        </p:tgtEl>
                                      </p:cBhvr>
                                    </p:animEffect>
                                  </p:childTnLst>
                                </p:cTn>
                              </p:par>
                            </p:childTnLst>
                          </p:cTn>
                        </p:par>
                        <p:par>
                          <p:cTn id="248" fill="hold">
                            <p:stCondLst>
                              <p:cond delay="7000"/>
                            </p:stCondLst>
                            <p:childTnLst>
                              <p:par>
                                <p:cTn id="249" presetID="22" presetClass="entr" presetSubtype="8" fill="hold" nodeType="afterEffect">
                                  <p:stCondLst>
                                    <p:cond delay="0"/>
                                  </p:stCondLst>
                                  <p:childTnLst>
                                    <p:set>
                                      <p:cBhvr>
                                        <p:cTn id="250" dur="1" fill="hold">
                                          <p:stCondLst>
                                            <p:cond delay="0"/>
                                          </p:stCondLst>
                                        </p:cTn>
                                        <p:tgtEl>
                                          <p:spTgt spid="41"/>
                                        </p:tgtEl>
                                        <p:attrNameLst>
                                          <p:attrName>style.visibility</p:attrName>
                                        </p:attrNameLst>
                                      </p:cBhvr>
                                      <p:to>
                                        <p:strVal val="visible"/>
                                      </p:to>
                                    </p:set>
                                    <p:animEffect transition="in" filter="wipe(left)">
                                      <p:cBhvr>
                                        <p:cTn id="251" dur="500"/>
                                        <p:tgtEl>
                                          <p:spTgt spid="41"/>
                                        </p:tgtEl>
                                      </p:cBhvr>
                                    </p:animEffect>
                                  </p:childTnLst>
                                </p:cTn>
                              </p:par>
                            </p:childTnLst>
                          </p:cTn>
                        </p:par>
                        <p:par>
                          <p:cTn id="252" fill="hold">
                            <p:stCondLst>
                              <p:cond delay="7500"/>
                            </p:stCondLst>
                            <p:childTnLst>
                              <p:par>
                                <p:cTn id="253" presetID="22" presetClass="entr" presetSubtype="2" fill="hold" nodeType="afterEffect">
                                  <p:stCondLst>
                                    <p:cond delay="0"/>
                                  </p:stCondLst>
                                  <p:childTnLst>
                                    <p:set>
                                      <p:cBhvr>
                                        <p:cTn id="254" dur="1" fill="hold">
                                          <p:stCondLst>
                                            <p:cond delay="0"/>
                                          </p:stCondLst>
                                        </p:cTn>
                                        <p:tgtEl>
                                          <p:spTgt spid="42"/>
                                        </p:tgtEl>
                                        <p:attrNameLst>
                                          <p:attrName>style.visibility</p:attrName>
                                        </p:attrNameLst>
                                      </p:cBhvr>
                                      <p:to>
                                        <p:strVal val="visible"/>
                                      </p:to>
                                    </p:set>
                                    <p:animEffect transition="in" filter="wipe(right)">
                                      <p:cBhvr>
                                        <p:cTn id="255" dur="500"/>
                                        <p:tgtEl>
                                          <p:spTgt spid="42"/>
                                        </p:tgtEl>
                                      </p:cBhvr>
                                    </p:animEffect>
                                  </p:childTnLst>
                                </p:cTn>
                              </p:par>
                              <p:par>
                                <p:cTn id="256" presetID="22" presetClass="entr" presetSubtype="2" fill="hold" nodeType="withEffect">
                                  <p:stCondLst>
                                    <p:cond delay="0"/>
                                  </p:stCondLst>
                                  <p:childTnLst>
                                    <p:set>
                                      <p:cBhvr>
                                        <p:cTn id="257" dur="1" fill="hold">
                                          <p:stCondLst>
                                            <p:cond delay="0"/>
                                          </p:stCondLst>
                                        </p:cTn>
                                        <p:tgtEl>
                                          <p:spTgt spid="43"/>
                                        </p:tgtEl>
                                        <p:attrNameLst>
                                          <p:attrName>style.visibility</p:attrName>
                                        </p:attrNameLst>
                                      </p:cBhvr>
                                      <p:to>
                                        <p:strVal val="visible"/>
                                      </p:to>
                                    </p:set>
                                    <p:animEffect transition="in" filter="wipe(right)">
                                      <p:cBhvr>
                                        <p:cTn id="258" dur="500"/>
                                        <p:tgtEl>
                                          <p:spTgt spid="43"/>
                                        </p:tgtEl>
                                      </p:cBhvr>
                                    </p:animEffect>
                                  </p:childTnLst>
                                </p:cTn>
                              </p:par>
                            </p:childTnLst>
                          </p:cTn>
                        </p:par>
                        <p:par>
                          <p:cTn id="259" fill="hold">
                            <p:stCondLst>
                              <p:cond delay="8000"/>
                            </p:stCondLst>
                            <p:childTnLst>
                              <p:par>
                                <p:cTn id="260" presetID="22" presetClass="entr" presetSubtype="2" fill="hold" nodeType="afterEffect">
                                  <p:stCondLst>
                                    <p:cond delay="0"/>
                                  </p:stCondLst>
                                  <p:childTnLst>
                                    <p:set>
                                      <p:cBhvr>
                                        <p:cTn id="261" dur="1" fill="hold">
                                          <p:stCondLst>
                                            <p:cond delay="0"/>
                                          </p:stCondLst>
                                        </p:cTn>
                                        <p:tgtEl>
                                          <p:spTgt spid="68"/>
                                        </p:tgtEl>
                                        <p:attrNameLst>
                                          <p:attrName>style.visibility</p:attrName>
                                        </p:attrNameLst>
                                      </p:cBhvr>
                                      <p:to>
                                        <p:strVal val="visible"/>
                                      </p:to>
                                    </p:set>
                                    <p:animEffect transition="in" filter="wipe(right)">
                                      <p:cBhvr>
                                        <p:cTn id="262" dur="500"/>
                                        <p:tgtEl>
                                          <p:spTgt spid="68"/>
                                        </p:tgtEl>
                                      </p:cBhvr>
                                    </p:animEffect>
                                  </p:childTnLst>
                                </p:cTn>
                              </p:par>
                              <p:par>
                                <p:cTn id="263" presetID="22" presetClass="entr" presetSubtype="2" fill="hold" nodeType="withEffect">
                                  <p:stCondLst>
                                    <p:cond delay="0"/>
                                  </p:stCondLst>
                                  <p:childTnLst>
                                    <p:set>
                                      <p:cBhvr>
                                        <p:cTn id="264" dur="1" fill="hold">
                                          <p:stCondLst>
                                            <p:cond delay="0"/>
                                          </p:stCondLst>
                                        </p:cTn>
                                        <p:tgtEl>
                                          <p:spTgt spid="67"/>
                                        </p:tgtEl>
                                        <p:attrNameLst>
                                          <p:attrName>style.visibility</p:attrName>
                                        </p:attrNameLst>
                                      </p:cBhvr>
                                      <p:to>
                                        <p:strVal val="visible"/>
                                      </p:to>
                                    </p:set>
                                    <p:animEffect transition="in" filter="wipe(right)">
                                      <p:cBhvr>
                                        <p:cTn id="265" dur="500"/>
                                        <p:tgtEl>
                                          <p:spTgt spid="67"/>
                                        </p:tgtEl>
                                      </p:cBhvr>
                                    </p:animEffect>
                                  </p:childTnLst>
                                </p:cTn>
                              </p:par>
                              <p:par>
                                <p:cTn id="266" presetID="22" presetClass="entr" presetSubtype="2" fill="hold" nodeType="withEffect">
                                  <p:stCondLst>
                                    <p:cond delay="0"/>
                                  </p:stCondLst>
                                  <p:childTnLst>
                                    <p:set>
                                      <p:cBhvr>
                                        <p:cTn id="267" dur="1" fill="hold">
                                          <p:stCondLst>
                                            <p:cond delay="0"/>
                                          </p:stCondLst>
                                        </p:cTn>
                                        <p:tgtEl>
                                          <p:spTgt spid="69"/>
                                        </p:tgtEl>
                                        <p:attrNameLst>
                                          <p:attrName>style.visibility</p:attrName>
                                        </p:attrNameLst>
                                      </p:cBhvr>
                                      <p:to>
                                        <p:strVal val="visible"/>
                                      </p:to>
                                    </p:set>
                                    <p:animEffect transition="in" filter="wipe(right)">
                                      <p:cBhvr>
                                        <p:cTn id="268" dur="500"/>
                                        <p:tgtEl>
                                          <p:spTgt spid="69"/>
                                        </p:tgtEl>
                                      </p:cBhvr>
                                    </p:animEffect>
                                  </p:childTnLst>
                                </p:cTn>
                              </p:par>
                            </p:childTnLst>
                          </p:cTn>
                        </p:par>
                        <p:par>
                          <p:cTn id="269" fill="hold">
                            <p:stCondLst>
                              <p:cond delay="8500"/>
                            </p:stCondLst>
                            <p:childTnLst>
                              <p:par>
                                <p:cTn id="270" presetID="22" presetClass="entr" presetSubtype="2" fill="hold" nodeType="afterEffect">
                                  <p:stCondLst>
                                    <p:cond delay="0"/>
                                  </p:stCondLst>
                                  <p:childTnLst>
                                    <p:set>
                                      <p:cBhvr>
                                        <p:cTn id="271" dur="1" fill="hold">
                                          <p:stCondLst>
                                            <p:cond delay="0"/>
                                          </p:stCondLst>
                                        </p:cTn>
                                        <p:tgtEl>
                                          <p:spTgt spid="71"/>
                                        </p:tgtEl>
                                        <p:attrNameLst>
                                          <p:attrName>style.visibility</p:attrName>
                                        </p:attrNameLst>
                                      </p:cBhvr>
                                      <p:to>
                                        <p:strVal val="visible"/>
                                      </p:to>
                                    </p:set>
                                    <p:animEffect transition="in" filter="wipe(right)">
                                      <p:cBhvr>
                                        <p:cTn id="272" dur="500"/>
                                        <p:tgtEl>
                                          <p:spTgt spid="71"/>
                                        </p:tgtEl>
                                      </p:cBhvr>
                                    </p:animEffect>
                                  </p:childTnLst>
                                </p:cTn>
                              </p:par>
                              <p:par>
                                <p:cTn id="273" presetID="22" presetClass="entr" presetSubtype="2" fill="hold" nodeType="withEffect">
                                  <p:stCondLst>
                                    <p:cond delay="0"/>
                                  </p:stCondLst>
                                  <p:childTnLst>
                                    <p:set>
                                      <p:cBhvr>
                                        <p:cTn id="274" dur="1" fill="hold">
                                          <p:stCondLst>
                                            <p:cond delay="0"/>
                                          </p:stCondLst>
                                        </p:cTn>
                                        <p:tgtEl>
                                          <p:spTgt spid="70"/>
                                        </p:tgtEl>
                                        <p:attrNameLst>
                                          <p:attrName>style.visibility</p:attrName>
                                        </p:attrNameLst>
                                      </p:cBhvr>
                                      <p:to>
                                        <p:strVal val="visible"/>
                                      </p:to>
                                    </p:set>
                                    <p:animEffect transition="in" filter="wipe(right)">
                                      <p:cBhvr>
                                        <p:cTn id="275" dur="500"/>
                                        <p:tgtEl>
                                          <p:spTgt spid="70"/>
                                        </p:tgtEl>
                                      </p:cBhvr>
                                    </p:animEffect>
                                  </p:childTnLst>
                                </p:cTn>
                              </p:par>
                              <p:par>
                                <p:cTn id="276" presetID="22" presetClass="entr" presetSubtype="2" fill="hold" nodeType="withEffect">
                                  <p:stCondLst>
                                    <p:cond delay="0"/>
                                  </p:stCondLst>
                                  <p:childTnLst>
                                    <p:set>
                                      <p:cBhvr>
                                        <p:cTn id="277" dur="1" fill="hold">
                                          <p:stCondLst>
                                            <p:cond delay="0"/>
                                          </p:stCondLst>
                                        </p:cTn>
                                        <p:tgtEl>
                                          <p:spTgt spid="72"/>
                                        </p:tgtEl>
                                        <p:attrNameLst>
                                          <p:attrName>style.visibility</p:attrName>
                                        </p:attrNameLst>
                                      </p:cBhvr>
                                      <p:to>
                                        <p:strVal val="visible"/>
                                      </p:to>
                                    </p:set>
                                    <p:animEffect transition="in" filter="wipe(right)">
                                      <p:cBhvr>
                                        <p:cTn id="27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52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40"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a:xfrm>
            <a:off x="519113" y="2234114"/>
            <a:ext cx="9893248" cy="1359196"/>
          </a:xfrm>
        </p:spPr>
        <p:txBody>
          <a:bodyPr/>
          <a:lstStyle/>
          <a:p>
            <a:r>
              <a:rPr lang="en-US" dirty="0" smtClean="0"/>
              <a:t>Real-time Communications With </a:t>
            </a:r>
            <a:r>
              <a:rPr lang="en-US" dirty="0" err="1" smtClean="0"/>
              <a:t>SignalR</a:t>
            </a:r>
            <a:endParaRPr lang="en-US" dirty="0"/>
          </a:p>
        </p:txBody>
      </p:sp>
      <p:sp>
        <p:nvSpPr>
          <p:cNvPr id="7" name="Text Placeholder 6"/>
          <p:cNvSpPr>
            <a:spLocks noGrp="1"/>
          </p:cNvSpPr>
          <p:nvPr>
            <p:ph type="body" sz="quarter" idx="11"/>
          </p:nvPr>
        </p:nvSpPr>
        <p:spPr>
          <a:xfrm>
            <a:off x="519113" y="5438818"/>
            <a:ext cx="5454333" cy="738664"/>
          </a:xfrm>
        </p:spPr>
        <p:txBody>
          <a:bodyPr/>
          <a:lstStyle/>
          <a:p>
            <a:r>
              <a:rPr lang="en-US" dirty="0" smtClean="0"/>
              <a:t>[Speaker]</a:t>
            </a:r>
          </a:p>
          <a:p>
            <a:r>
              <a:rPr lang="en-US" dirty="0" smtClean="0"/>
              <a:t>[Company]</a:t>
            </a:r>
            <a:endParaRPr lang="en-US" dirty="0"/>
          </a:p>
        </p:txBody>
      </p:sp>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705"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dirty="0" smtClean="0"/>
              <a:t>Agenda </a:t>
            </a:r>
            <a:endParaRPr lang="en-US" dirty="0"/>
          </a:p>
        </p:txBody>
      </p:sp>
      <p:sp>
        <p:nvSpPr>
          <p:cNvPr id="6" name="Content Placeholder 5"/>
          <p:cNvSpPr>
            <a:spLocks noGrp="1"/>
          </p:cNvSpPr>
          <p:nvPr>
            <p:ph type="body" sz="quarter" idx="11"/>
            <p:custDataLst>
              <p:tags r:id="rId4"/>
            </p:custDataLst>
          </p:nvPr>
        </p:nvSpPr>
        <p:spPr>
          <a:xfrm>
            <a:off x="3473804" y="1844154"/>
            <a:ext cx="6945312" cy="4388894"/>
          </a:xfrm>
        </p:spPr>
        <p:txBody>
          <a:bodyPr/>
          <a:lstStyle/>
          <a:p>
            <a:r>
              <a:rPr lang="en-US" dirty="0"/>
              <a:t>Build a Real-time Hit Counter</a:t>
            </a:r>
          </a:p>
          <a:p>
            <a:r>
              <a:rPr lang="en-US" dirty="0" smtClean="0"/>
              <a:t>What is </a:t>
            </a:r>
            <a:r>
              <a:rPr lang="en-US" dirty="0" err="1" smtClean="0"/>
              <a:t>SignalR</a:t>
            </a:r>
            <a:r>
              <a:rPr lang="en-US" dirty="0" smtClean="0"/>
              <a:t>?</a:t>
            </a:r>
          </a:p>
          <a:p>
            <a:r>
              <a:rPr lang="en-US" dirty="0" smtClean="0"/>
              <a:t>Build a Chat Application</a:t>
            </a:r>
          </a:p>
          <a:p>
            <a:r>
              <a:rPr lang="en-US" dirty="0" smtClean="0"/>
              <a:t>Build a Multi-player Game</a:t>
            </a:r>
          </a:p>
          <a:p>
            <a:r>
              <a:rPr lang="en-US" dirty="0" smtClean="0"/>
              <a:t>Load Balancing </a:t>
            </a:r>
            <a:r>
              <a:rPr lang="en-US" dirty="0" err="1" smtClean="0"/>
              <a:t>SignalR</a:t>
            </a:r>
            <a:endParaRPr lang="en-US" dirty="0"/>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p:txBody>
          <a:bodyPr/>
          <a:lstStyle/>
          <a:p>
            <a:r>
              <a:rPr lang="en-US" dirty="0" smtClean="0"/>
              <a:t>Demo</a:t>
            </a:r>
            <a:endParaRPr lang="en-US" dirty="0"/>
          </a:p>
        </p:txBody>
      </p:sp>
      <p:sp>
        <p:nvSpPr>
          <p:cNvPr id="15" name="Text Placeholder 14"/>
          <p:cNvSpPr>
            <a:spLocks noGrp="1"/>
          </p:cNvSpPr>
          <p:nvPr>
            <p:ph type="body" sz="quarter" idx="10"/>
          </p:nvPr>
        </p:nvSpPr>
        <p:spPr>
          <a:xfrm>
            <a:off x="1889125" y="4245980"/>
            <a:ext cx="8872538" cy="1274538"/>
          </a:xfrm>
        </p:spPr>
        <p:txBody>
          <a:bodyPr/>
          <a:lstStyle/>
          <a:p>
            <a:r>
              <a:rPr lang="en-US" dirty="0" smtClean="0"/>
              <a:t>Hit Counter</a:t>
            </a:r>
            <a:endParaRPr lang="en-US" dirty="0"/>
          </a:p>
        </p:txBody>
      </p:sp>
      <p:sp>
        <p:nvSpPr>
          <p:cNvPr id="16" name="Subtitle 15"/>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8032009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19112" y="402776"/>
            <a:ext cx="11149013" cy="761747"/>
          </a:xfrm>
        </p:spPr>
        <p:txBody>
          <a:bodyPr/>
          <a:lstStyle/>
          <a:p>
            <a:r>
              <a:rPr lang="en-US" dirty="0" err="1"/>
              <a:t>SignalR</a:t>
            </a:r>
            <a:r>
              <a:rPr lang="en-US" dirty="0"/>
              <a:t> Components</a:t>
            </a:r>
          </a:p>
        </p:txBody>
      </p:sp>
      <p:sp>
        <p:nvSpPr>
          <p:cNvPr id="5" name="Rectangle 4"/>
          <p:cNvSpPr/>
          <p:nvPr/>
        </p:nvSpPr>
        <p:spPr bwMode="auto">
          <a:xfrm>
            <a:off x="735979" y="3785305"/>
            <a:ext cx="1460527" cy="14605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ASP.NET</a:t>
            </a:r>
          </a:p>
        </p:txBody>
      </p:sp>
      <p:sp>
        <p:nvSpPr>
          <p:cNvPr id="6" name="Rectangle 5"/>
          <p:cNvSpPr/>
          <p:nvPr/>
        </p:nvSpPr>
        <p:spPr bwMode="auto">
          <a:xfrm>
            <a:off x="2282252" y="3785305"/>
            <a:ext cx="1460527" cy="14605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OWIN</a:t>
            </a:r>
          </a:p>
        </p:txBody>
      </p:sp>
      <p:sp>
        <p:nvSpPr>
          <p:cNvPr id="7" name="Rectangle 6"/>
          <p:cNvSpPr/>
          <p:nvPr/>
        </p:nvSpPr>
        <p:spPr bwMode="auto">
          <a:xfrm>
            <a:off x="10020851" y="3785305"/>
            <a:ext cx="1460527" cy="14605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Service Bus</a:t>
            </a:r>
          </a:p>
        </p:txBody>
      </p:sp>
      <p:sp>
        <p:nvSpPr>
          <p:cNvPr id="8" name="Rectangle 7"/>
          <p:cNvSpPr/>
          <p:nvPr/>
        </p:nvSpPr>
        <p:spPr bwMode="auto">
          <a:xfrm>
            <a:off x="8475018" y="3785305"/>
            <a:ext cx="1460527" cy="14605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err="1" smtClean="0">
                <a:gradFill>
                  <a:gsLst>
                    <a:gs pos="0">
                      <a:srgbClr val="FFFFFF"/>
                    </a:gs>
                    <a:gs pos="100000">
                      <a:srgbClr val="FFFFFF"/>
                    </a:gs>
                  </a:gsLst>
                  <a:lin ang="5400000" scaled="0"/>
                </a:gradFill>
              </a:rPr>
              <a:t>Redis</a:t>
            </a:r>
            <a:endParaRPr lang="en-US" sz="2200" dirty="0" smtClean="0">
              <a:gradFill>
                <a:gsLst>
                  <a:gs pos="0">
                    <a:srgbClr val="FFFFFF"/>
                  </a:gs>
                  <a:gs pos="100000">
                    <a:srgbClr val="FFFFFF"/>
                  </a:gs>
                </a:gsLst>
                <a:lin ang="5400000" scaled="0"/>
              </a:gradFill>
            </a:endParaRPr>
          </a:p>
        </p:txBody>
      </p:sp>
      <p:sp>
        <p:nvSpPr>
          <p:cNvPr id="9" name="Rectangle 8"/>
          <p:cNvSpPr/>
          <p:nvPr/>
        </p:nvSpPr>
        <p:spPr bwMode="auto">
          <a:xfrm>
            <a:off x="736860" y="2216956"/>
            <a:ext cx="1460527" cy="14605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err="1" smtClean="0">
                <a:gradFill>
                  <a:gsLst>
                    <a:gs pos="0">
                      <a:srgbClr val="FFFFFF"/>
                    </a:gs>
                    <a:gs pos="100000">
                      <a:srgbClr val="FFFFFF"/>
                    </a:gs>
                  </a:gsLst>
                  <a:lin ang="5400000" scaled="0"/>
                </a:gradFill>
              </a:rPr>
              <a:t>JQuery</a:t>
            </a:r>
            <a:r>
              <a:rPr lang="en-US" sz="2200" dirty="0" smtClean="0">
                <a:gradFill>
                  <a:gsLst>
                    <a:gs pos="0">
                      <a:srgbClr val="FFFFFF"/>
                    </a:gs>
                    <a:gs pos="100000">
                      <a:srgbClr val="FFFFFF"/>
                    </a:gs>
                  </a:gsLst>
                  <a:lin ang="5400000" scaled="0"/>
                </a:gradFill>
              </a:rPr>
              <a:t>	</a:t>
            </a:r>
          </a:p>
        </p:txBody>
      </p:sp>
      <p:sp>
        <p:nvSpPr>
          <p:cNvPr id="10" name="Rectangle 9"/>
          <p:cNvSpPr/>
          <p:nvPr/>
        </p:nvSpPr>
        <p:spPr bwMode="auto">
          <a:xfrm>
            <a:off x="8475018" y="2216956"/>
            <a:ext cx="1460527" cy="14605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err="1" smtClean="0">
                <a:gradFill>
                  <a:gsLst>
                    <a:gs pos="0">
                      <a:srgbClr val="FFFFFF"/>
                    </a:gs>
                    <a:gs pos="100000">
                      <a:srgbClr val="FFFFFF"/>
                    </a:gs>
                  </a:gsLst>
                  <a:lin ang="5400000" scaled="0"/>
                </a:gradFill>
              </a:rPr>
              <a:t>WinRT</a:t>
            </a:r>
            <a:endParaRPr lang="en-US" dirty="0" smtClean="0">
              <a:gradFill>
                <a:gsLst>
                  <a:gs pos="0">
                    <a:srgbClr val="FFFFFF"/>
                  </a:gs>
                  <a:gs pos="100000">
                    <a:srgbClr val="FFFFFF"/>
                  </a:gs>
                </a:gsLst>
                <a:lin ang="5400000" scaled="0"/>
              </a:gradFill>
            </a:endParaRPr>
          </a:p>
        </p:txBody>
      </p:sp>
      <p:sp>
        <p:nvSpPr>
          <p:cNvPr id="11" name="Rectangle 10"/>
          <p:cNvSpPr/>
          <p:nvPr/>
        </p:nvSpPr>
        <p:spPr bwMode="auto">
          <a:xfrm>
            <a:off x="2282693" y="2216956"/>
            <a:ext cx="1460527" cy="14605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Native .</a:t>
            </a:r>
            <a:r>
              <a:rPr lang="en-US" sz="2200" dirty="0" smtClean="0">
                <a:gradFill>
                  <a:gsLst>
                    <a:gs pos="0">
                      <a:srgbClr val="FFFFFF"/>
                    </a:gs>
                    <a:gs pos="100000">
                      <a:srgbClr val="FFFFFF"/>
                    </a:gs>
                  </a:gsLst>
                  <a:lin ang="5400000" scaled="0"/>
                </a:gradFill>
              </a:rPr>
              <a:t>NET</a:t>
            </a:r>
            <a:endParaRPr lang="en-US" sz="2200" dirty="0">
              <a:gradFill>
                <a:gsLst>
                  <a:gs pos="0">
                    <a:srgbClr val="FFFFFF"/>
                  </a:gs>
                  <a:gs pos="100000">
                    <a:srgbClr val="FFFFFF"/>
                  </a:gs>
                </a:gsLst>
                <a:lin ang="5400000" scaled="0"/>
              </a:gradFill>
            </a:endParaRPr>
          </a:p>
        </p:txBody>
      </p:sp>
      <p:sp>
        <p:nvSpPr>
          <p:cNvPr id="12" name="Rectangle 11"/>
          <p:cNvSpPr/>
          <p:nvPr/>
        </p:nvSpPr>
        <p:spPr bwMode="auto">
          <a:xfrm>
            <a:off x="10020851" y="2216956"/>
            <a:ext cx="1460527" cy="14605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Android</a:t>
            </a:r>
          </a:p>
          <a:p>
            <a:pPr algn="ctr" defTabSz="914099" fontAlgn="base">
              <a:spcBef>
                <a:spcPct val="0"/>
              </a:spcBef>
              <a:spcAft>
                <a:spcPct val="0"/>
              </a:spcAft>
            </a:pPr>
            <a:r>
              <a:rPr lang="en-US" dirty="0" smtClean="0">
                <a:gradFill>
                  <a:gsLst>
                    <a:gs pos="0">
                      <a:srgbClr val="FFFFFF"/>
                    </a:gs>
                    <a:gs pos="100000">
                      <a:srgbClr val="FFFFFF"/>
                    </a:gs>
                  </a:gsLst>
                  <a:lin ang="5400000" scaled="0"/>
                </a:gradFill>
              </a:rPr>
              <a:t>(via Mono)</a:t>
            </a:r>
          </a:p>
        </p:txBody>
      </p:sp>
      <p:sp>
        <p:nvSpPr>
          <p:cNvPr id="13" name="Rectangle 12"/>
          <p:cNvSpPr/>
          <p:nvPr/>
        </p:nvSpPr>
        <p:spPr bwMode="auto">
          <a:xfrm>
            <a:off x="3828526" y="2216956"/>
            <a:ext cx="1460527" cy="14605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WP7</a:t>
            </a:r>
          </a:p>
        </p:txBody>
      </p:sp>
      <p:sp>
        <p:nvSpPr>
          <p:cNvPr id="14" name="Rectangle 13"/>
          <p:cNvSpPr/>
          <p:nvPr/>
        </p:nvSpPr>
        <p:spPr bwMode="auto">
          <a:xfrm>
            <a:off x="6929185" y="2216956"/>
            <a:ext cx="1460527" cy="14605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Silverlight</a:t>
            </a:r>
          </a:p>
        </p:txBody>
      </p:sp>
      <p:sp>
        <p:nvSpPr>
          <p:cNvPr id="15" name="Right Brace 14"/>
          <p:cNvSpPr/>
          <p:nvPr/>
        </p:nvSpPr>
        <p:spPr>
          <a:xfrm rot="16200000">
            <a:off x="5940596" y="-3355725"/>
            <a:ext cx="336165" cy="10745398"/>
          </a:xfrm>
          <a:prstGeom prst="rightBrace">
            <a:avLst/>
          </a:pr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bg1"/>
              </a:solidFill>
            </a:endParaRPr>
          </a:p>
        </p:txBody>
      </p:sp>
      <p:sp>
        <p:nvSpPr>
          <p:cNvPr id="16" name="TextBox 15"/>
          <p:cNvSpPr txBox="1"/>
          <p:nvPr/>
        </p:nvSpPr>
        <p:spPr>
          <a:xfrm>
            <a:off x="5549639" y="1461093"/>
            <a:ext cx="1098058" cy="387798"/>
          </a:xfrm>
          <a:prstGeom prst="rect">
            <a:avLst/>
          </a:prstGeom>
          <a:noFill/>
        </p:spPr>
        <p:txBody>
          <a:bodyPr wrap="none" lIns="0" tIns="0" rIns="0" bIns="0" rtlCol="0">
            <a:spAutoFit/>
          </a:bodyPr>
          <a:lstStyle/>
          <a:p>
            <a:pPr>
              <a:lnSpc>
                <a:spcPct val="90000"/>
              </a:lnSpc>
              <a:spcBef>
                <a:spcPct val="20000"/>
              </a:spcBef>
              <a:buSzPct val="80000"/>
            </a:pPr>
            <a:r>
              <a:rPr lang="en-US" sz="2800" cap="small" dirty="0" smtClean="0"/>
              <a:t>Clients</a:t>
            </a:r>
            <a:endParaRPr lang="en-US" sz="2800" cap="small" dirty="0"/>
          </a:p>
        </p:txBody>
      </p:sp>
      <p:sp>
        <p:nvSpPr>
          <p:cNvPr id="17" name="Right Brace 16"/>
          <p:cNvSpPr/>
          <p:nvPr/>
        </p:nvSpPr>
        <p:spPr>
          <a:xfrm rot="5400000">
            <a:off x="9028386" y="3197149"/>
            <a:ext cx="353790" cy="4552193"/>
          </a:xfrm>
          <a:prstGeom prst="rightBrace">
            <a:avLst/>
          </a:pr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bg1"/>
              </a:solidFill>
            </a:endParaRPr>
          </a:p>
        </p:txBody>
      </p:sp>
      <p:sp>
        <p:nvSpPr>
          <p:cNvPr id="18" name="TextBox 17"/>
          <p:cNvSpPr txBox="1"/>
          <p:nvPr/>
        </p:nvSpPr>
        <p:spPr>
          <a:xfrm>
            <a:off x="8338216" y="5623655"/>
            <a:ext cx="1734129" cy="387798"/>
          </a:xfrm>
          <a:prstGeom prst="rect">
            <a:avLst/>
          </a:prstGeom>
          <a:noFill/>
        </p:spPr>
        <p:txBody>
          <a:bodyPr wrap="none" lIns="0" tIns="0" rIns="0" bIns="0" rtlCol="0">
            <a:spAutoFit/>
          </a:bodyPr>
          <a:lstStyle/>
          <a:p>
            <a:pPr algn="ctr">
              <a:lnSpc>
                <a:spcPct val="90000"/>
              </a:lnSpc>
              <a:spcBef>
                <a:spcPct val="20000"/>
              </a:spcBef>
              <a:buSzPct val="80000"/>
            </a:pPr>
            <a:r>
              <a:rPr lang="en-US" sz="2800" cap="small" dirty="0" smtClean="0"/>
              <a:t>Backplanes</a:t>
            </a:r>
            <a:endParaRPr lang="en-US" sz="2800" cap="small" dirty="0"/>
          </a:p>
        </p:txBody>
      </p:sp>
      <p:sp>
        <p:nvSpPr>
          <p:cNvPr id="20" name="Rectangle 19"/>
          <p:cNvSpPr/>
          <p:nvPr/>
        </p:nvSpPr>
        <p:spPr bwMode="auto">
          <a:xfrm>
            <a:off x="6929184" y="3785307"/>
            <a:ext cx="1460527" cy="14605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SQL</a:t>
            </a:r>
          </a:p>
        </p:txBody>
      </p:sp>
      <p:sp>
        <p:nvSpPr>
          <p:cNvPr id="21" name="Rectangle 20"/>
          <p:cNvSpPr/>
          <p:nvPr/>
        </p:nvSpPr>
        <p:spPr bwMode="auto">
          <a:xfrm>
            <a:off x="5368405" y="2216956"/>
            <a:ext cx="1460527" cy="14605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err="1" smtClean="0">
                <a:gradFill>
                  <a:gsLst>
                    <a:gs pos="0">
                      <a:srgbClr val="FFFFFF"/>
                    </a:gs>
                    <a:gs pos="100000">
                      <a:srgbClr val="FFFFFF"/>
                    </a:gs>
                  </a:gsLst>
                  <a:lin ang="5400000" scaled="0"/>
                </a:gradFill>
              </a:rPr>
              <a:t>iOS</a:t>
            </a:r>
            <a:endParaRPr lang="en-US" sz="2200" dirty="0" smtClean="0">
              <a:gradFill>
                <a:gsLst>
                  <a:gs pos="0">
                    <a:srgbClr val="FFFFFF"/>
                  </a:gs>
                  <a:gs pos="100000">
                    <a:srgbClr val="FFFFFF"/>
                  </a:gs>
                </a:gsLst>
                <a:lin ang="5400000" scaled="0"/>
              </a:gradFill>
            </a:endParaRPr>
          </a:p>
        </p:txBody>
      </p:sp>
      <p:sp>
        <p:nvSpPr>
          <p:cNvPr id="23" name="TextBox 22"/>
          <p:cNvSpPr txBox="1"/>
          <p:nvPr/>
        </p:nvSpPr>
        <p:spPr>
          <a:xfrm>
            <a:off x="1765920" y="5650140"/>
            <a:ext cx="926536" cy="387798"/>
          </a:xfrm>
          <a:prstGeom prst="rect">
            <a:avLst/>
          </a:prstGeom>
          <a:noFill/>
        </p:spPr>
        <p:txBody>
          <a:bodyPr wrap="none" lIns="0" tIns="0" rIns="0" bIns="0" rtlCol="0">
            <a:spAutoFit/>
          </a:bodyPr>
          <a:lstStyle/>
          <a:p>
            <a:pPr>
              <a:lnSpc>
                <a:spcPct val="90000"/>
              </a:lnSpc>
              <a:spcBef>
                <a:spcPct val="20000"/>
              </a:spcBef>
              <a:buSzPct val="80000"/>
            </a:pPr>
            <a:r>
              <a:rPr lang="en-US" sz="2800" cap="small" dirty="0" smtClean="0"/>
              <a:t>Hosts</a:t>
            </a:r>
            <a:endParaRPr lang="en-US" sz="2800" cap="small" dirty="0"/>
          </a:p>
        </p:txBody>
      </p:sp>
      <p:sp>
        <p:nvSpPr>
          <p:cNvPr id="24" name="Right Brace 23"/>
          <p:cNvSpPr/>
          <p:nvPr/>
        </p:nvSpPr>
        <p:spPr>
          <a:xfrm rot="5400000">
            <a:off x="2066403" y="3947281"/>
            <a:ext cx="345952" cy="3006800"/>
          </a:xfrm>
          <a:prstGeom prst="rightBrace">
            <a:avLst/>
          </a:pr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20135782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childTnLst>
                          </p:cTn>
                        </p:par>
                        <p:par>
                          <p:cTn id="45" fill="hold">
                            <p:stCondLst>
                              <p:cond delay="500"/>
                            </p:stCondLst>
                            <p:childTnLst>
                              <p:par>
                                <p:cTn id="46" presetID="2" presetClass="entr" presetSubtype="4"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fill="hold"/>
                                        <p:tgtEl>
                                          <p:spTgt spid="5"/>
                                        </p:tgtEl>
                                        <p:attrNameLst>
                                          <p:attrName>ppt_x</p:attrName>
                                        </p:attrNameLst>
                                      </p:cBhvr>
                                      <p:tavLst>
                                        <p:tav tm="0">
                                          <p:val>
                                            <p:strVal val="#ppt_x"/>
                                          </p:val>
                                        </p:tav>
                                        <p:tav tm="100000">
                                          <p:val>
                                            <p:strVal val="#ppt_x"/>
                                          </p:val>
                                        </p:tav>
                                      </p:tavLst>
                                    </p:anim>
                                    <p:anim calcmode="lin" valueType="num">
                                      <p:cBhvr additive="base">
                                        <p:cTn id="49" dur="500" fill="hold"/>
                                        <p:tgtEl>
                                          <p:spTgt spid="5"/>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ppt_x"/>
                                          </p:val>
                                        </p:tav>
                                        <p:tav tm="100000">
                                          <p:val>
                                            <p:strVal val="#ppt_x"/>
                                          </p:val>
                                        </p:tav>
                                      </p:tavLst>
                                    </p:anim>
                                    <p:anim calcmode="lin" valueType="num">
                                      <p:cBhvr additive="base">
                                        <p:cTn id="53" dur="500" fill="hold"/>
                                        <p:tgtEl>
                                          <p:spTgt spid="6"/>
                                        </p:tgtEl>
                                        <p:attrNameLst>
                                          <p:attrName>ppt_y</p:attrName>
                                        </p:attrNameLst>
                                      </p:cBhvr>
                                      <p:tavLst>
                                        <p:tav tm="0">
                                          <p:val>
                                            <p:strVal val="1+#ppt_h/2"/>
                                          </p:val>
                                        </p:tav>
                                        <p:tav tm="100000">
                                          <p:val>
                                            <p:strVal val="#ppt_y"/>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par>
                          <p:cTn id="65" fill="hold">
                            <p:stCondLst>
                              <p:cond delay="500"/>
                            </p:stCondLst>
                            <p:childTnLst>
                              <p:par>
                                <p:cTn id="66" presetID="2" presetClass="entr" presetSubtype="4"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500" fill="hold"/>
                                        <p:tgtEl>
                                          <p:spTgt spid="20"/>
                                        </p:tgtEl>
                                        <p:attrNameLst>
                                          <p:attrName>ppt_x</p:attrName>
                                        </p:attrNameLst>
                                      </p:cBhvr>
                                      <p:tavLst>
                                        <p:tav tm="0">
                                          <p:val>
                                            <p:strVal val="#ppt_x"/>
                                          </p:val>
                                        </p:tav>
                                        <p:tav tm="100000">
                                          <p:val>
                                            <p:strVal val="#ppt_x"/>
                                          </p:val>
                                        </p:tav>
                                      </p:tavLst>
                                    </p:anim>
                                    <p:anim calcmode="lin" valueType="num">
                                      <p:cBhvr additive="base">
                                        <p:cTn id="69" dur="500" fill="hold"/>
                                        <p:tgtEl>
                                          <p:spTgt spid="2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500" fill="hold"/>
                                        <p:tgtEl>
                                          <p:spTgt spid="8"/>
                                        </p:tgtEl>
                                        <p:attrNameLst>
                                          <p:attrName>ppt_x</p:attrName>
                                        </p:attrNameLst>
                                      </p:cBhvr>
                                      <p:tavLst>
                                        <p:tav tm="0">
                                          <p:val>
                                            <p:strVal val="#ppt_x"/>
                                          </p:val>
                                        </p:tav>
                                        <p:tav tm="100000">
                                          <p:val>
                                            <p:strVal val="#ppt_x"/>
                                          </p:val>
                                        </p:tav>
                                      </p:tavLst>
                                    </p:anim>
                                    <p:anim calcmode="lin" valueType="num">
                                      <p:cBhvr additive="base">
                                        <p:cTn id="73" dur="500" fill="hold"/>
                                        <p:tgtEl>
                                          <p:spTgt spid="8"/>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7"/>
                                        </p:tgtEl>
                                        <p:attrNameLst>
                                          <p:attrName>style.visibility</p:attrName>
                                        </p:attrNameLst>
                                      </p:cBhvr>
                                      <p:to>
                                        <p:strVal val="visible"/>
                                      </p:to>
                                    </p:set>
                                    <p:anim calcmode="lin" valueType="num">
                                      <p:cBhvr additive="base">
                                        <p:cTn id="76" dur="500" fill="hold"/>
                                        <p:tgtEl>
                                          <p:spTgt spid="7"/>
                                        </p:tgtEl>
                                        <p:attrNameLst>
                                          <p:attrName>ppt_x</p:attrName>
                                        </p:attrNameLst>
                                      </p:cBhvr>
                                      <p:tavLst>
                                        <p:tav tm="0">
                                          <p:val>
                                            <p:strVal val="#ppt_x"/>
                                          </p:val>
                                        </p:tav>
                                        <p:tav tm="100000">
                                          <p:val>
                                            <p:strVal val="#ppt_x"/>
                                          </p:val>
                                        </p:tav>
                                      </p:tavLst>
                                    </p:anim>
                                    <p:anim calcmode="lin" valueType="num">
                                      <p:cBhvr additive="base">
                                        <p:cTn id="7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animBg="1"/>
      <p:bldP spid="18" grpId="0"/>
      <p:bldP spid="20" grpId="0" animBg="1"/>
      <p:bldP spid="21" grpId="0" animBg="1"/>
      <p:bldP spid="23" grpId="0"/>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455622" y="402776"/>
            <a:ext cx="11149013" cy="747897"/>
          </a:xfrm>
        </p:spPr>
        <p:txBody>
          <a:bodyPr/>
          <a:lstStyle/>
          <a:p>
            <a:r>
              <a:rPr lang="en-US" dirty="0" smtClean="0">
                <a:solidFill>
                  <a:schemeClr val="tx1"/>
                </a:solidFill>
              </a:rPr>
              <a:t>What is </a:t>
            </a:r>
            <a:r>
              <a:rPr lang="en-US" dirty="0" err="1" smtClean="0">
                <a:solidFill>
                  <a:schemeClr val="tx1"/>
                </a:solidFill>
              </a:rPr>
              <a:t>SignalR</a:t>
            </a:r>
            <a:r>
              <a:rPr lang="en-US" dirty="0" smtClean="0">
                <a:solidFill>
                  <a:schemeClr val="tx1"/>
                </a:solidFill>
              </a:rPr>
              <a:t>?</a:t>
            </a:r>
            <a:endParaRPr lang="en-US" dirty="0">
              <a:solidFill>
                <a:schemeClr val="tx1"/>
              </a:solidFill>
            </a:endParaRPr>
          </a:p>
        </p:txBody>
      </p:sp>
      <p:sp>
        <p:nvSpPr>
          <p:cNvPr id="7" name="Text Placeholder 4"/>
          <p:cNvSpPr>
            <a:spLocks noGrp="1"/>
          </p:cNvSpPr>
          <p:nvPr>
            <p:ph type="body" sz="quarter" idx="10"/>
          </p:nvPr>
        </p:nvSpPr>
        <p:spPr>
          <a:xfrm>
            <a:off x="455622" y="1370525"/>
            <a:ext cx="11149013" cy="1107996"/>
          </a:xfrm>
        </p:spPr>
        <p:txBody>
          <a:bodyPr/>
          <a:lstStyle/>
          <a:p>
            <a:pPr algn="ctr"/>
            <a:r>
              <a:rPr lang="en-US" dirty="0">
                <a:solidFill>
                  <a:schemeClr val="tx1"/>
                </a:solidFill>
              </a:rPr>
              <a:t>An open-source series of libraries that provide an </a:t>
            </a:r>
            <a:r>
              <a:rPr lang="en-US" dirty="0">
                <a:solidFill>
                  <a:schemeClr val="accent2"/>
                </a:solidFill>
              </a:rPr>
              <a:t>abstraction</a:t>
            </a:r>
            <a:r>
              <a:rPr lang="en-US" dirty="0">
                <a:solidFill>
                  <a:schemeClr val="tx1"/>
                </a:solidFill>
              </a:rPr>
              <a:t> around </a:t>
            </a:r>
            <a:r>
              <a:rPr lang="en-US" dirty="0">
                <a:solidFill>
                  <a:schemeClr val="accent2"/>
                </a:solidFill>
              </a:rPr>
              <a:t>persistent HTTP</a:t>
            </a:r>
            <a:r>
              <a:rPr lang="en-US" dirty="0">
                <a:solidFill>
                  <a:schemeClr val="tx1"/>
                </a:solidFill>
              </a:rPr>
              <a:t> </a:t>
            </a:r>
            <a:r>
              <a:rPr lang="en-US" dirty="0" smtClean="0">
                <a:solidFill>
                  <a:schemeClr val="tx1"/>
                </a:solidFill>
              </a:rPr>
              <a:t>connections</a:t>
            </a:r>
            <a:endParaRPr lang="en-US" dirty="0">
              <a:solidFill>
                <a:schemeClr val="tx1"/>
              </a:solidFill>
            </a:endParaRPr>
          </a:p>
        </p:txBody>
      </p:sp>
      <p:sp>
        <p:nvSpPr>
          <p:cNvPr id="8" name="Text Placeholder 4"/>
          <p:cNvSpPr txBox="1">
            <a:spLocks/>
          </p:cNvSpPr>
          <p:nvPr/>
        </p:nvSpPr>
        <p:spPr>
          <a:xfrm>
            <a:off x="455622" y="3397300"/>
            <a:ext cx="11149013" cy="1223412"/>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solidFill>
                  <a:schemeClr val="bg1"/>
                </a:soli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solidFill>
                  <a:schemeClr val="bg1"/>
                </a:soli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2"/>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2"/>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2"/>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err="1" smtClean="0">
                <a:solidFill>
                  <a:schemeClr val="tx1"/>
                </a:solidFill>
              </a:rPr>
              <a:t>SignalR</a:t>
            </a:r>
            <a:r>
              <a:rPr lang="en-US" dirty="0" smtClean="0">
                <a:solidFill>
                  <a:schemeClr val="tx1"/>
                </a:solidFill>
              </a:rPr>
              <a:t> makes real-time HTTP so easy </a:t>
            </a:r>
          </a:p>
          <a:p>
            <a:pPr algn="ctr"/>
            <a:r>
              <a:rPr lang="en-US" dirty="0" smtClean="0">
                <a:solidFill>
                  <a:schemeClr val="tx1"/>
                </a:solidFill>
              </a:rPr>
              <a:t>it seems like magic that it works</a:t>
            </a:r>
          </a:p>
        </p:txBody>
      </p:sp>
      <p:sp>
        <p:nvSpPr>
          <p:cNvPr id="9" name="Text Placeholder 4"/>
          <p:cNvSpPr txBox="1">
            <a:spLocks/>
          </p:cNvSpPr>
          <p:nvPr/>
        </p:nvSpPr>
        <p:spPr>
          <a:xfrm>
            <a:off x="455622" y="2614002"/>
            <a:ext cx="11149013" cy="553998"/>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solidFill>
                  <a:schemeClr val="bg1"/>
                </a:soli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solidFill>
                  <a:schemeClr val="bg1"/>
                </a:soli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2"/>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2"/>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2"/>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smtClean="0">
                <a:solidFill>
                  <a:schemeClr val="tx1"/>
                </a:solidFill>
              </a:rPr>
              <a:t>[In English, please]</a:t>
            </a:r>
          </a:p>
        </p:txBody>
      </p:sp>
    </p:spTree>
    <p:extLst>
      <p:ext uri="{BB962C8B-B14F-4D97-AF65-F5344CB8AC3E}">
        <p14:creationId xmlns:p14="http://schemas.microsoft.com/office/powerpoint/2010/main" val="18117446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9" presetClass="emph" presetSubtype="0" grpId="0" nodeType="withEffect">
                                  <p:stCondLst>
                                    <p:cond delay="0"/>
                                  </p:stCondLst>
                                  <p:childTnLst>
                                    <p:set>
                                      <p:cBhvr rctx="PPT">
                                        <p:cTn id="10" dur="indefinite"/>
                                        <p:tgtEl>
                                          <p:spTgt spid="7">
                                            <p:txEl>
                                              <p:pRg st="0" end="0"/>
                                            </p:txEl>
                                          </p:spTgt>
                                        </p:tgtEl>
                                        <p:attrNameLst>
                                          <p:attrName>style.opacity</p:attrName>
                                        </p:attrNameLst>
                                      </p:cBhvr>
                                      <p:to>
                                        <p:strVal val="0.25"/>
                                      </p:to>
                                    </p:set>
                                    <p:animEffect filter="image" prLst="opacity: 0.25">
                                      <p:cBhvr rctx="IE">
                                        <p:cTn id="11" dur="indefinite"/>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402776"/>
            <a:ext cx="11149013" cy="747897"/>
          </a:xfrm>
        </p:spPr>
        <p:txBody>
          <a:bodyPr/>
          <a:lstStyle/>
          <a:p>
            <a:r>
              <a:rPr lang="en-US" dirty="0" smtClean="0"/>
              <a:t>Arthur C. Clarke </a:t>
            </a:r>
            <a:endParaRPr lang="en-US" dirty="0"/>
          </a:p>
        </p:txBody>
      </p:sp>
      <p:sp>
        <p:nvSpPr>
          <p:cNvPr id="5" name="Text Placeholder 4"/>
          <p:cNvSpPr>
            <a:spLocks noGrp="1"/>
          </p:cNvSpPr>
          <p:nvPr>
            <p:ph type="body" sz="quarter" idx="10"/>
          </p:nvPr>
        </p:nvSpPr>
        <p:spPr>
          <a:xfrm>
            <a:off x="519112" y="1370525"/>
            <a:ext cx="11149013" cy="443198"/>
          </a:xfrm>
        </p:spPr>
        <p:txBody>
          <a:bodyPr/>
          <a:lstStyle/>
          <a:p>
            <a:r>
              <a:rPr lang="en-US" sz="3200" dirty="0"/>
              <a:t>Any sufficiently advanced </a:t>
            </a:r>
            <a:r>
              <a:rPr lang="en-US" sz="3200" dirty="0">
                <a:solidFill>
                  <a:schemeClr val="accent2"/>
                </a:solidFill>
              </a:rPr>
              <a:t>technology</a:t>
            </a:r>
            <a:r>
              <a:rPr lang="en-US" sz="3200" dirty="0"/>
              <a:t> is </a:t>
            </a:r>
            <a:r>
              <a:rPr lang="en-US" sz="3200" dirty="0">
                <a:solidFill>
                  <a:schemeClr val="accent2"/>
                </a:solidFill>
              </a:rPr>
              <a:t>indistinguishable</a:t>
            </a:r>
            <a:r>
              <a:rPr lang="en-US" sz="3200" dirty="0"/>
              <a:t> from </a:t>
            </a:r>
            <a:r>
              <a:rPr lang="en-US" sz="3200" dirty="0">
                <a:solidFill>
                  <a:schemeClr val="accent2"/>
                </a:solidFill>
              </a:rPr>
              <a:t>magic</a:t>
            </a:r>
            <a:r>
              <a:rPr lang="en-US" sz="3200" dirty="0"/>
              <a:t>.</a:t>
            </a:r>
          </a:p>
        </p:txBody>
      </p:sp>
    </p:spTree>
    <p:extLst>
      <p:ext uri="{BB962C8B-B14F-4D97-AF65-F5344CB8AC3E}">
        <p14:creationId xmlns:p14="http://schemas.microsoft.com/office/powerpoint/2010/main" val="181771565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alpha val="99000"/>
          </a:schemeClr>
        </a:solidFill>
        <a:effectLst/>
      </p:bgPr>
    </p:bg>
    <p:spTree>
      <p:nvGrpSpPr>
        <p:cNvPr id="1" name=""/>
        <p:cNvGrpSpPr/>
        <p:nvPr/>
      </p:nvGrpSpPr>
      <p:grpSpPr>
        <a:xfrm>
          <a:off x="0" y="0"/>
          <a:ext cx="0" cy="0"/>
          <a:chOff x="0" y="0"/>
          <a:chExt cx="0" cy="0"/>
        </a:xfrm>
      </p:grpSpPr>
      <p:sp>
        <p:nvSpPr>
          <p:cNvPr id="13" name="Title 12"/>
          <p:cNvSpPr>
            <a:spLocks noGrp="1"/>
          </p:cNvSpPr>
          <p:nvPr>
            <p:ph type="ctrTitle"/>
          </p:nvPr>
        </p:nvSpPr>
        <p:spPr/>
        <p:txBody>
          <a:bodyPr/>
          <a:lstStyle/>
          <a:p>
            <a:r>
              <a:rPr lang="en-US" dirty="0" smtClean="0"/>
              <a:t>Demo</a:t>
            </a:r>
            <a:endParaRPr lang="en-US" dirty="0"/>
          </a:p>
        </p:txBody>
      </p:sp>
      <p:sp>
        <p:nvSpPr>
          <p:cNvPr id="15" name="Text Placeholder 14"/>
          <p:cNvSpPr>
            <a:spLocks noGrp="1"/>
          </p:cNvSpPr>
          <p:nvPr>
            <p:ph type="body" sz="quarter" idx="10"/>
          </p:nvPr>
        </p:nvSpPr>
        <p:spPr>
          <a:xfrm>
            <a:off x="1889125" y="4245980"/>
            <a:ext cx="8872538" cy="1274538"/>
          </a:xfrm>
        </p:spPr>
        <p:txBody>
          <a:bodyPr/>
          <a:lstStyle/>
          <a:p>
            <a:r>
              <a:rPr lang="en-US" dirty="0" smtClean="0"/>
              <a:t>Chat</a:t>
            </a:r>
            <a:endParaRPr lang="en-US" dirty="0"/>
          </a:p>
        </p:txBody>
      </p:sp>
      <p:sp>
        <p:nvSpPr>
          <p:cNvPr id="16" name="Subtitle 15"/>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663037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01652" y="2922908"/>
            <a:ext cx="1811709" cy="18117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Client Browser</a:t>
            </a:r>
          </a:p>
        </p:txBody>
      </p:sp>
      <p:sp>
        <p:nvSpPr>
          <p:cNvPr id="5" name="Rectangle 4"/>
          <p:cNvSpPr/>
          <p:nvPr/>
        </p:nvSpPr>
        <p:spPr bwMode="auto">
          <a:xfrm>
            <a:off x="9954426" y="2922908"/>
            <a:ext cx="1811709" cy="18117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Web</a:t>
            </a:r>
            <a:br>
              <a:rPr lang="en-US" sz="2200" dirty="0" smtClean="0">
                <a:gradFill>
                  <a:gsLst>
                    <a:gs pos="0">
                      <a:srgbClr val="FFFFFF"/>
                    </a:gs>
                    <a:gs pos="100000">
                      <a:srgbClr val="FFFFFF"/>
                    </a:gs>
                  </a:gsLst>
                  <a:lin ang="5400000" scaled="0"/>
                </a:gradFill>
              </a:rPr>
            </a:br>
            <a:r>
              <a:rPr lang="en-US" sz="2200" dirty="0" smtClean="0">
                <a:gradFill>
                  <a:gsLst>
                    <a:gs pos="0">
                      <a:srgbClr val="FFFFFF"/>
                    </a:gs>
                    <a:gs pos="100000">
                      <a:srgbClr val="FFFFFF"/>
                    </a:gs>
                  </a:gsLst>
                  <a:lin ang="5400000" scaled="0"/>
                </a:gradFill>
              </a:rPr>
              <a:t>Server</a:t>
            </a:r>
          </a:p>
        </p:txBody>
      </p:sp>
      <p:sp>
        <p:nvSpPr>
          <p:cNvPr id="6" name="Right Arrow 5"/>
          <p:cNvSpPr/>
          <p:nvPr/>
        </p:nvSpPr>
        <p:spPr bwMode="auto">
          <a:xfrm>
            <a:off x="3328424" y="1525192"/>
            <a:ext cx="590514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Got Data?</a:t>
            </a:r>
          </a:p>
        </p:txBody>
      </p:sp>
      <p:sp>
        <p:nvSpPr>
          <p:cNvPr id="7" name="Right Arrow 6"/>
          <p:cNvSpPr/>
          <p:nvPr/>
        </p:nvSpPr>
        <p:spPr bwMode="auto">
          <a:xfrm>
            <a:off x="3328424" y="1942252"/>
            <a:ext cx="590514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Got Data?</a:t>
            </a:r>
          </a:p>
        </p:txBody>
      </p:sp>
      <p:sp>
        <p:nvSpPr>
          <p:cNvPr id="21" name="Right Arrow 20"/>
          <p:cNvSpPr/>
          <p:nvPr/>
        </p:nvSpPr>
        <p:spPr bwMode="auto">
          <a:xfrm>
            <a:off x="3328424" y="2366904"/>
            <a:ext cx="590514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Got Data?</a:t>
            </a:r>
          </a:p>
        </p:txBody>
      </p:sp>
      <p:sp>
        <p:nvSpPr>
          <p:cNvPr id="22" name="Right Arrow 21"/>
          <p:cNvSpPr/>
          <p:nvPr/>
        </p:nvSpPr>
        <p:spPr bwMode="auto">
          <a:xfrm>
            <a:off x="3328424" y="2776372"/>
            <a:ext cx="590514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Got Data?</a:t>
            </a:r>
          </a:p>
        </p:txBody>
      </p:sp>
      <p:sp>
        <p:nvSpPr>
          <p:cNvPr id="27" name="Right Arrow 26"/>
          <p:cNvSpPr/>
          <p:nvPr/>
        </p:nvSpPr>
        <p:spPr bwMode="auto">
          <a:xfrm flipH="1">
            <a:off x="3131321" y="3216208"/>
            <a:ext cx="5905144" cy="670282"/>
          </a:xfrm>
          <a:prstGeom prst="rightArrow">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Here’s some data!</a:t>
            </a:r>
          </a:p>
        </p:txBody>
      </p:sp>
      <p:sp>
        <p:nvSpPr>
          <p:cNvPr id="28" name="Right Arrow 27"/>
          <p:cNvSpPr/>
          <p:nvPr/>
        </p:nvSpPr>
        <p:spPr bwMode="auto">
          <a:xfrm>
            <a:off x="3328424" y="3646135"/>
            <a:ext cx="590514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Got Data?</a:t>
            </a:r>
          </a:p>
        </p:txBody>
      </p:sp>
      <p:sp>
        <p:nvSpPr>
          <p:cNvPr id="29" name="Right Arrow 28"/>
          <p:cNvSpPr/>
          <p:nvPr/>
        </p:nvSpPr>
        <p:spPr bwMode="auto">
          <a:xfrm>
            <a:off x="3328424" y="4065512"/>
            <a:ext cx="590514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Got Data?</a:t>
            </a:r>
          </a:p>
        </p:txBody>
      </p:sp>
      <p:sp>
        <p:nvSpPr>
          <p:cNvPr id="30" name="Right Arrow 29"/>
          <p:cNvSpPr/>
          <p:nvPr/>
        </p:nvSpPr>
        <p:spPr bwMode="auto">
          <a:xfrm>
            <a:off x="3328424" y="4484889"/>
            <a:ext cx="590514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Got Data?</a:t>
            </a:r>
          </a:p>
        </p:txBody>
      </p:sp>
      <p:sp>
        <p:nvSpPr>
          <p:cNvPr id="31" name="Right Arrow 30"/>
          <p:cNvSpPr/>
          <p:nvPr/>
        </p:nvSpPr>
        <p:spPr bwMode="auto">
          <a:xfrm>
            <a:off x="3328424" y="4914816"/>
            <a:ext cx="590514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Got Data?</a:t>
            </a:r>
          </a:p>
        </p:txBody>
      </p:sp>
      <p:sp>
        <p:nvSpPr>
          <p:cNvPr id="13" name="Title 3"/>
          <p:cNvSpPr>
            <a:spLocks noGrp="1"/>
          </p:cNvSpPr>
          <p:nvPr>
            <p:ph type="title"/>
          </p:nvPr>
        </p:nvSpPr>
        <p:spPr>
          <a:xfrm>
            <a:off x="455622" y="402776"/>
            <a:ext cx="11149013" cy="747897"/>
          </a:xfrm>
        </p:spPr>
        <p:txBody>
          <a:bodyPr/>
          <a:lstStyle/>
          <a:p>
            <a:r>
              <a:rPr lang="en-US" dirty="0" err="1" smtClean="0">
                <a:solidFill>
                  <a:schemeClr val="tx1"/>
                </a:solidFill>
              </a:rPr>
              <a:t>SignalR</a:t>
            </a:r>
            <a:r>
              <a:rPr lang="en-US" dirty="0" smtClean="0">
                <a:solidFill>
                  <a:schemeClr val="tx1"/>
                </a:solidFill>
              </a:rPr>
              <a:t> on Old Servers or Clients</a:t>
            </a:r>
            <a:endParaRPr lang="en-US" dirty="0">
              <a:solidFill>
                <a:schemeClr val="tx1"/>
              </a:solidFill>
            </a:endParaRPr>
          </a:p>
        </p:txBody>
      </p:sp>
    </p:spTree>
    <p:extLst>
      <p:ext uri="{BB962C8B-B14F-4D97-AF65-F5344CB8AC3E}">
        <p14:creationId xmlns:p14="http://schemas.microsoft.com/office/powerpoint/2010/main" val="6804886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400" fill="hold"/>
                                        <p:tgtEl>
                                          <p:spTgt spid="7"/>
                                        </p:tgtEl>
                                        <p:attrNameLst>
                                          <p:attrName>ppt_x</p:attrName>
                                        </p:attrNameLst>
                                      </p:cBhvr>
                                      <p:tavLst>
                                        <p:tav tm="0">
                                          <p:val>
                                            <p:strVal val="0-#ppt_w/2"/>
                                          </p:val>
                                        </p:tav>
                                        <p:tav tm="100000">
                                          <p:val>
                                            <p:strVal val="#ppt_x"/>
                                          </p:val>
                                        </p:tav>
                                      </p:tavLst>
                                    </p:anim>
                                    <p:anim calcmode="lin" valueType="num">
                                      <p:cBhvr additive="base">
                                        <p:cTn id="13" dur="4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400" fill="hold"/>
                                        <p:tgtEl>
                                          <p:spTgt spid="21"/>
                                        </p:tgtEl>
                                        <p:attrNameLst>
                                          <p:attrName>ppt_x</p:attrName>
                                        </p:attrNameLst>
                                      </p:cBhvr>
                                      <p:tavLst>
                                        <p:tav tm="0">
                                          <p:val>
                                            <p:strVal val="0-#ppt_w/2"/>
                                          </p:val>
                                        </p:tav>
                                        <p:tav tm="100000">
                                          <p:val>
                                            <p:strVal val="#ppt_x"/>
                                          </p:val>
                                        </p:tav>
                                      </p:tavLst>
                                    </p:anim>
                                    <p:anim calcmode="lin" valueType="num">
                                      <p:cBhvr additive="base">
                                        <p:cTn id="18" dur="4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2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400" fill="hold"/>
                                        <p:tgtEl>
                                          <p:spTgt spid="22"/>
                                        </p:tgtEl>
                                        <p:attrNameLst>
                                          <p:attrName>ppt_x</p:attrName>
                                        </p:attrNameLst>
                                      </p:cBhvr>
                                      <p:tavLst>
                                        <p:tav tm="0">
                                          <p:val>
                                            <p:strVal val="0-#ppt_w/2"/>
                                          </p:val>
                                        </p:tav>
                                        <p:tav tm="100000">
                                          <p:val>
                                            <p:strVal val="#ppt_x"/>
                                          </p:val>
                                        </p:tav>
                                      </p:tavLst>
                                    </p:anim>
                                    <p:anim calcmode="lin" valueType="num">
                                      <p:cBhvr additive="base">
                                        <p:cTn id="23" dur="4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400" fill="hold"/>
                                        <p:tgtEl>
                                          <p:spTgt spid="27"/>
                                        </p:tgtEl>
                                        <p:attrNameLst>
                                          <p:attrName>ppt_x</p:attrName>
                                        </p:attrNameLst>
                                      </p:cBhvr>
                                      <p:tavLst>
                                        <p:tav tm="0">
                                          <p:val>
                                            <p:strVal val="1+#ppt_w/2"/>
                                          </p:val>
                                        </p:tav>
                                        <p:tav tm="100000">
                                          <p:val>
                                            <p:strVal val="#ppt_x"/>
                                          </p:val>
                                        </p:tav>
                                      </p:tavLst>
                                    </p:anim>
                                    <p:anim calcmode="lin" valueType="num">
                                      <p:cBhvr additive="base">
                                        <p:cTn id="29" dur="4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400" fill="hold"/>
                                        <p:tgtEl>
                                          <p:spTgt spid="28"/>
                                        </p:tgtEl>
                                        <p:attrNameLst>
                                          <p:attrName>ppt_x</p:attrName>
                                        </p:attrNameLst>
                                      </p:cBhvr>
                                      <p:tavLst>
                                        <p:tav tm="0">
                                          <p:val>
                                            <p:strVal val="0-#ppt_w/2"/>
                                          </p:val>
                                        </p:tav>
                                        <p:tav tm="100000">
                                          <p:val>
                                            <p:strVal val="#ppt_x"/>
                                          </p:val>
                                        </p:tav>
                                      </p:tavLst>
                                    </p:anim>
                                    <p:anim calcmode="lin" valueType="num">
                                      <p:cBhvr additive="base">
                                        <p:cTn id="35" dur="400" fill="hold"/>
                                        <p:tgtEl>
                                          <p:spTgt spid="28"/>
                                        </p:tgtEl>
                                        <p:attrNameLst>
                                          <p:attrName>ppt_y</p:attrName>
                                        </p:attrNameLst>
                                      </p:cBhvr>
                                      <p:tavLst>
                                        <p:tav tm="0">
                                          <p:val>
                                            <p:strVal val="#ppt_y"/>
                                          </p:val>
                                        </p:tav>
                                        <p:tav tm="100000">
                                          <p:val>
                                            <p:strVal val="#ppt_y"/>
                                          </p:val>
                                        </p:tav>
                                      </p:tavLst>
                                    </p:anim>
                                  </p:childTnLst>
                                </p:cTn>
                              </p:par>
                            </p:childTnLst>
                          </p:cTn>
                        </p:par>
                        <p:par>
                          <p:cTn id="36" fill="hold">
                            <p:stCondLst>
                              <p:cond delay="400"/>
                            </p:stCondLst>
                            <p:childTnLst>
                              <p:par>
                                <p:cTn id="37" presetID="2" presetClass="entr" presetSubtype="8"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400" fill="hold"/>
                                        <p:tgtEl>
                                          <p:spTgt spid="29"/>
                                        </p:tgtEl>
                                        <p:attrNameLst>
                                          <p:attrName>ppt_x</p:attrName>
                                        </p:attrNameLst>
                                      </p:cBhvr>
                                      <p:tavLst>
                                        <p:tav tm="0">
                                          <p:val>
                                            <p:strVal val="0-#ppt_w/2"/>
                                          </p:val>
                                        </p:tav>
                                        <p:tav tm="100000">
                                          <p:val>
                                            <p:strVal val="#ppt_x"/>
                                          </p:val>
                                        </p:tav>
                                      </p:tavLst>
                                    </p:anim>
                                    <p:anim calcmode="lin" valueType="num">
                                      <p:cBhvr additive="base">
                                        <p:cTn id="40" dur="400" fill="hold"/>
                                        <p:tgtEl>
                                          <p:spTgt spid="29"/>
                                        </p:tgtEl>
                                        <p:attrNameLst>
                                          <p:attrName>ppt_y</p:attrName>
                                        </p:attrNameLst>
                                      </p:cBhvr>
                                      <p:tavLst>
                                        <p:tav tm="0">
                                          <p:val>
                                            <p:strVal val="#ppt_y"/>
                                          </p:val>
                                        </p:tav>
                                        <p:tav tm="100000">
                                          <p:val>
                                            <p:strVal val="#ppt_y"/>
                                          </p:val>
                                        </p:tav>
                                      </p:tavLst>
                                    </p:anim>
                                  </p:childTnLst>
                                </p:cTn>
                              </p:par>
                            </p:childTnLst>
                          </p:cTn>
                        </p:par>
                        <p:par>
                          <p:cTn id="41" fill="hold">
                            <p:stCondLst>
                              <p:cond delay="800"/>
                            </p:stCondLst>
                            <p:childTnLst>
                              <p:par>
                                <p:cTn id="42" presetID="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400" fill="hold"/>
                                        <p:tgtEl>
                                          <p:spTgt spid="30"/>
                                        </p:tgtEl>
                                        <p:attrNameLst>
                                          <p:attrName>ppt_x</p:attrName>
                                        </p:attrNameLst>
                                      </p:cBhvr>
                                      <p:tavLst>
                                        <p:tav tm="0">
                                          <p:val>
                                            <p:strVal val="0-#ppt_w/2"/>
                                          </p:val>
                                        </p:tav>
                                        <p:tav tm="100000">
                                          <p:val>
                                            <p:strVal val="#ppt_x"/>
                                          </p:val>
                                        </p:tav>
                                      </p:tavLst>
                                    </p:anim>
                                    <p:anim calcmode="lin" valueType="num">
                                      <p:cBhvr additive="base">
                                        <p:cTn id="45" dur="400" fill="hold"/>
                                        <p:tgtEl>
                                          <p:spTgt spid="30"/>
                                        </p:tgtEl>
                                        <p:attrNameLst>
                                          <p:attrName>ppt_y</p:attrName>
                                        </p:attrNameLst>
                                      </p:cBhvr>
                                      <p:tavLst>
                                        <p:tav tm="0">
                                          <p:val>
                                            <p:strVal val="#ppt_y"/>
                                          </p:val>
                                        </p:tav>
                                        <p:tav tm="100000">
                                          <p:val>
                                            <p:strVal val="#ppt_y"/>
                                          </p:val>
                                        </p:tav>
                                      </p:tavLst>
                                    </p:anim>
                                  </p:childTnLst>
                                </p:cTn>
                              </p:par>
                            </p:childTnLst>
                          </p:cTn>
                        </p:par>
                        <p:par>
                          <p:cTn id="46" fill="hold">
                            <p:stCondLst>
                              <p:cond delay="1200"/>
                            </p:stCondLst>
                            <p:childTnLst>
                              <p:par>
                                <p:cTn id="47" presetID="2" presetClass="entr" presetSubtype="8"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400" fill="hold"/>
                                        <p:tgtEl>
                                          <p:spTgt spid="31"/>
                                        </p:tgtEl>
                                        <p:attrNameLst>
                                          <p:attrName>ppt_x</p:attrName>
                                        </p:attrNameLst>
                                      </p:cBhvr>
                                      <p:tavLst>
                                        <p:tav tm="0">
                                          <p:val>
                                            <p:strVal val="0-#ppt_w/2"/>
                                          </p:val>
                                        </p:tav>
                                        <p:tav tm="100000">
                                          <p:val>
                                            <p:strVal val="#ppt_x"/>
                                          </p:val>
                                        </p:tav>
                                      </p:tavLst>
                                    </p:anim>
                                    <p:anim calcmode="lin" valueType="num">
                                      <p:cBhvr additive="base">
                                        <p:cTn id="50" dur="4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1" grpId="0" animBg="1"/>
      <p:bldP spid="22" grpId="0" animBg="1"/>
      <p:bldP spid="27" grpId="0" animBg="1"/>
      <p:bldP spid="28" grpId="0" animBg="1"/>
      <p:bldP spid="29" grpId="0" animBg="1"/>
      <p:bldP spid="30" grpId="0" animBg="1"/>
      <p:bldP spid="3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Props1.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69B2F97D-0457-4986-9734-D03EB073C5EA}">
  <ds:schemaRefs>
    <ds:schemaRef ds:uri="http://schemas.microsoft.com/office/infopath/2007/PartnerControls"/>
    <ds:schemaRef ds:uri="http://purl.org/dc/terms/"/>
    <ds:schemaRef ds:uri="http://schemas.microsoft.com/office/2006/documentManagement/types"/>
    <ds:schemaRef ds:uri="http://purl.org/dc/elements/1.1/"/>
    <ds:schemaRef ds:uri="http://schemas.openxmlformats.org/package/2006/metadata/core-properties"/>
    <ds:schemaRef ds:uri="230e9df3-be65-4c73-a93b-d1236ebd677e"/>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3428</TotalTime>
  <Words>1621</Words>
  <Application>Microsoft Office PowerPoint</Application>
  <PresentationFormat>Custom</PresentationFormat>
  <Paragraphs>237</Paragraphs>
  <Slides>15</Slides>
  <Notes>13</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15</vt:i4>
      </vt:variant>
    </vt:vector>
  </HeadingPairs>
  <TitlesOfParts>
    <vt:vector size="23" baseType="lpstr">
      <vt:lpstr>Arial</vt:lpstr>
      <vt:lpstr>Consolas</vt:lpstr>
      <vt:lpstr>Segoe Light</vt:lpstr>
      <vt:lpstr>Segoe UI</vt:lpstr>
      <vt:lpstr>Segoe UI Light</vt:lpstr>
      <vt:lpstr>MS1444_Windows Azure Template 16x9_r08b</vt:lpstr>
      <vt:lpstr>White with Consolas font for code slides</vt:lpstr>
      <vt:lpstr>think-cell Slide</vt:lpstr>
      <vt:lpstr>WebCamps Online</vt:lpstr>
      <vt:lpstr>Real-time Communications With SignalR</vt:lpstr>
      <vt:lpstr>Agenda </vt:lpstr>
      <vt:lpstr>Demo</vt:lpstr>
      <vt:lpstr>SignalR Components</vt:lpstr>
      <vt:lpstr>What is SignalR?</vt:lpstr>
      <vt:lpstr>Arthur C. Clarke </vt:lpstr>
      <vt:lpstr>Demo</vt:lpstr>
      <vt:lpstr>SignalR on Old Servers or Clients</vt:lpstr>
      <vt:lpstr>SignalR on New Servers and Clients</vt:lpstr>
      <vt:lpstr>Basically…</vt:lpstr>
      <vt:lpstr>Online Gaming</vt:lpstr>
      <vt:lpstr>Demo</vt:lpstr>
      <vt:lpstr>SignalR Backplanes</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Leveraging your ASP.NET development skills to build apps for Office</dc:title>
  <dc:subject>Windows Azure</dc:subject>
  <dc:creator>Brady Gaster</dc:creator>
  <dc:description>
    Like to provide real-time client-server communications in a way that works cross-browser and doesn't require an advanced degree in JavaScript? Time for SignalR! SignalR handles the tricky client-server communications with automatic protocol fallback, so you can focus on the fun. We'll look at some applications, from business sites to games, and you'll see how recent updates make it even easier to bring SignalR into your applications.
by Brady Gasterbradyg@microsoft.com
http://bradygaster.com
</dc:description>
  <cp:lastModifiedBy>Jon Galloway</cp:lastModifiedBy>
  <cp:revision>377</cp:revision>
  <cp:lastPrinted>2011-10-11T14:25:22Z</cp:lastPrinted>
  <dcterms:created xsi:type="dcterms:W3CDTF">2011-03-29T16:07:22Z</dcterms:created>
  <dcterms:modified xsi:type="dcterms:W3CDTF">2012-12-21T07:20:11Z</dcterms:modified>
  <cp:version>1.0.0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