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438" r:id="rId3"/>
    <p:sldId id="380" r:id="rId4"/>
    <p:sldId id="437" r:id="rId5"/>
    <p:sldId id="503" r:id="rId6"/>
    <p:sldId id="504" r:id="rId7"/>
    <p:sldId id="505" r:id="rId8"/>
    <p:sldId id="500" r:id="rId9"/>
    <p:sldId id="506" r:id="rId10"/>
    <p:sldId id="507" r:id="rId11"/>
    <p:sldId id="508"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9461FA5F-CE9A-4EA9-9E06-380081A05BE6}">
          <p14:sldIdLst>
            <p14:sldId id="256"/>
            <p14:sldId id="438"/>
            <p14:sldId id="380"/>
            <p14:sldId id="437"/>
            <p14:sldId id="503"/>
            <p14:sldId id="504"/>
            <p14:sldId id="505"/>
            <p14:sldId id="500"/>
            <p14:sldId id="506"/>
          </p14:sldIdLst>
        </p14:section>
        <p14:section name="Untitled Section" id="{73743D8B-C814-4BBF-9F1F-0730FB07157F}">
          <p14:sldIdLst>
            <p14:sldId id="507"/>
            <p14:sldId id="508"/>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2555" autoAdjust="0"/>
  </p:normalViewPr>
  <p:slideViewPr>
    <p:cSldViewPr>
      <p:cViewPr varScale="1">
        <p:scale>
          <a:sx n="77" d="100"/>
          <a:sy n="77" d="100"/>
        </p:scale>
        <p:origin x="1716" y="7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7502128-8666-4E23-9A89-A14ABB269E7C}" type="datetimeFigureOut">
              <a:rPr lang="en-US" smtClean="0"/>
              <a:pPr/>
              <a:t>7/15/2015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5C944A4-9E9B-4EEA-BA4C-0E9F4AD74B87}" type="slidenum">
              <a:rPr lang="en-US" smtClean="0"/>
              <a:pPr/>
              <a:t>‹#›</a:t>
            </a:fld>
            <a:endParaRPr lang="en-US"/>
          </a:p>
        </p:txBody>
      </p:sp>
    </p:spTree>
    <p:extLst>
      <p:ext uri="{BB962C8B-B14F-4D97-AF65-F5344CB8AC3E}">
        <p14:creationId xmlns:p14="http://schemas.microsoft.com/office/powerpoint/2010/main" val="13135678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A </a:t>
            </a:r>
            <a:r>
              <a:rPr lang="en-US" sz="1200" b="0" i="1" u="none" strike="noStrike" kern="1200" baseline="0" dirty="0" smtClean="0">
                <a:solidFill>
                  <a:schemeClr val="tx1"/>
                </a:solidFill>
                <a:latin typeface="+mn-lt"/>
                <a:ea typeface="+mn-ea"/>
                <a:cs typeface="+mn-cs"/>
              </a:rPr>
              <a:t>software design pattern </a:t>
            </a:r>
            <a:r>
              <a:rPr lang="en-US" sz="1200" b="0" i="0" u="none" strike="noStrike" kern="1200" baseline="0" dirty="0" smtClean="0">
                <a:solidFill>
                  <a:schemeClr val="tx1"/>
                </a:solidFill>
                <a:latin typeface="+mn-lt"/>
                <a:ea typeface="+mn-ea"/>
                <a:cs typeface="+mn-cs"/>
              </a:rPr>
              <a:t>is used to formalize the description of a problem and a solution to that problem, so that developers can use the</a:t>
            </a:r>
          </a:p>
          <a:p>
            <a:r>
              <a:rPr lang="en-US" sz="1200" b="0" i="0" u="none" strike="noStrike" kern="1200" baseline="0" dirty="0" smtClean="0">
                <a:solidFill>
                  <a:schemeClr val="tx1"/>
                </a:solidFill>
                <a:latin typeface="+mn-lt"/>
                <a:ea typeface="+mn-ea"/>
                <a:cs typeface="+mn-cs"/>
              </a:rPr>
              <a:t>pattern to simplify the identification and communication of common problems and solutions.</a:t>
            </a:r>
            <a:endParaRPr lang="es-419" dirty="0"/>
          </a:p>
        </p:txBody>
      </p:sp>
      <p:sp>
        <p:nvSpPr>
          <p:cNvPr id="4" name="Slide Number Placeholder 3"/>
          <p:cNvSpPr>
            <a:spLocks noGrp="1"/>
          </p:cNvSpPr>
          <p:nvPr>
            <p:ph type="sldNum" sz="quarter" idx="10"/>
          </p:nvPr>
        </p:nvSpPr>
        <p:spPr/>
        <p:txBody>
          <a:bodyPr/>
          <a:lstStyle/>
          <a:p>
            <a:fld id="{55C944A4-9E9B-4EEA-BA4C-0E9F4AD74B87}" type="slidenum">
              <a:rPr lang="en-US" smtClean="0"/>
              <a:pPr/>
              <a:t>4</a:t>
            </a:fld>
            <a:endParaRPr lang="en-US"/>
          </a:p>
        </p:txBody>
      </p:sp>
    </p:spTree>
    <p:extLst>
      <p:ext uri="{BB962C8B-B14F-4D97-AF65-F5344CB8AC3E}">
        <p14:creationId xmlns:p14="http://schemas.microsoft.com/office/powerpoint/2010/main" val="9757327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Dependency Injection pattern is a particular implementation of Inversion of Control.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t>Inversion of Control (</a:t>
            </a:r>
            <a:r>
              <a:rPr lang="en-US" sz="1200" b="1" dirty="0" err="1" smtClean="0"/>
              <a:t>IoC</a:t>
            </a:r>
            <a:r>
              <a:rPr lang="en-US" sz="1200" b="1" dirty="0" smtClean="0"/>
              <a:t>) </a:t>
            </a:r>
            <a:r>
              <a:rPr lang="en-US" sz="1200" dirty="0" smtClean="0"/>
              <a:t>means that objects do not create other objects on which they rely to do their work. Instead, they get the objects that they need from an outside source (for example, an xml configuration file).</a:t>
            </a:r>
          </a:p>
          <a:p>
            <a:endParaRPr lang="es-419" dirty="0"/>
          </a:p>
        </p:txBody>
      </p:sp>
      <p:sp>
        <p:nvSpPr>
          <p:cNvPr id="4" name="Slide Number Placeholder 3"/>
          <p:cNvSpPr>
            <a:spLocks noGrp="1"/>
          </p:cNvSpPr>
          <p:nvPr>
            <p:ph type="sldNum" sz="quarter" idx="10"/>
          </p:nvPr>
        </p:nvSpPr>
        <p:spPr/>
        <p:txBody>
          <a:bodyPr/>
          <a:lstStyle/>
          <a:p>
            <a:fld id="{55C944A4-9E9B-4EEA-BA4C-0E9F4AD74B87}" type="slidenum">
              <a:rPr lang="en-US" smtClean="0"/>
              <a:pPr/>
              <a:t>5</a:t>
            </a:fld>
            <a:endParaRPr lang="en-US"/>
          </a:p>
        </p:txBody>
      </p:sp>
    </p:spTree>
    <p:extLst>
      <p:ext uri="{BB962C8B-B14F-4D97-AF65-F5344CB8AC3E}">
        <p14:creationId xmlns:p14="http://schemas.microsoft.com/office/powerpoint/2010/main" val="34145370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419" dirty="0"/>
          </a:p>
        </p:txBody>
      </p:sp>
      <p:sp>
        <p:nvSpPr>
          <p:cNvPr id="4" name="Slide Number Placeholder 3"/>
          <p:cNvSpPr>
            <a:spLocks noGrp="1"/>
          </p:cNvSpPr>
          <p:nvPr>
            <p:ph type="sldNum" sz="quarter" idx="10"/>
          </p:nvPr>
        </p:nvSpPr>
        <p:spPr/>
        <p:txBody>
          <a:bodyPr/>
          <a:lstStyle/>
          <a:p>
            <a:fld id="{55C944A4-9E9B-4EEA-BA4C-0E9F4AD74B87}" type="slidenum">
              <a:rPr lang="en-US" smtClean="0"/>
              <a:pPr/>
              <a:t>6</a:t>
            </a:fld>
            <a:endParaRPr lang="en-US"/>
          </a:p>
        </p:txBody>
      </p:sp>
    </p:spTree>
    <p:extLst>
      <p:ext uri="{BB962C8B-B14F-4D97-AF65-F5344CB8AC3E}">
        <p14:creationId xmlns:p14="http://schemas.microsoft.com/office/powerpoint/2010/main" val="4457859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service locator pattern says that inversion of control is achieved by having components get their dependencies through an external component known as the service locator. Sometimes a service</a:t>
            </a:r>
          </a:p>
          <a:p>
            <a:r>
              <a:rPr lang="en-US" sz="1200" b="0" i="0" u="none" strike="noStrike" kern="1200" baseline="0" dirty="0" smtClean="0">
                <a:solidFill>
                  <a:schemeClr val="tx1"/>
                </a:solidFill>
                <a:latin typeface="+mn-lt"/>
                <a:ea typeface="+mn-ea"/>
                <a:cs typeface="+mn-cs"/>
              </a:rPr>
              <a:t>locator is a very specific interface, with strongly typed requests for specific services, and sometimes it may show up as a very generic way to request services of any arbitrary type.</a:t>
            </a:r>
            <a:endParaRPr lang="es-419" dirty="0"/>
          </a:p>
        </p:txBody>
      </p:sp>
      <p:sp>
        <p:nvSpPr>
          <p:cNvPr id="4" name="Slide Number Placeholder 3"/>
          <p:cNvSpPr>
            <a:spLocks noGrp="1"/>
          </p:cNvSpPr>
          <p:nvPr>
            <p:ph type="sldNum" sz="quarter" idx="10"/>
          </p:nvPr>
        </p:nvSpPr>
        <p:spPr/>
        <p:txBody>
          <a:bodyPr/>
          <a:lstStyle/>
          <a:p>
            <a:fld id="{55C944A4-9E9B-4EEA-BA4C-0E9F4AD74B87}" type="slidenum">
              <a:rPr lang="en-US" smtClean="0"/>
              <a:pPr/>
              <a:t>7</a:t>
            </a:fld>
            <a:endParaRPr lang="en-US"/>
          </a:p>
        </p:txBody>
      </p:sp>
    </p:spTree>
    <p:extLst>
      <p:ext uri="{BB962C8B-B14F-4D97-AF65-F5344CB8AC3E}">
        <p14:creationId xmlns:p14="http://schemas.microsoft.com/office/powerpoint/2010/main" val="22639802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419" dirty="0"/>
          </a:p>
        </p:txBody>
      </p:sp>
      <p:sp>
        <p:nvSpPr>
          <p:cNvPr id="4" name="Slide Number Placeholder 3"/>
          <p:cNvSpPr>
            <a:spLocks noGrp="1"/>
          </p:cNvSpPr>
          <p:nvPr>
            <p:ph type="sldNum" sz="quarter" idx="10"/>
          </p:nvPr>
        </p:nvSpPr>
        <p:spPr/>
        <p:txBody>
          <a:bodyPr/>
          <a:lstStyle/>
          <a:p>
            <a:fld id="{55C944A4-9E9B-4EEA-BA4C-0E9F4AD74B87}" type="slidenum">
              <a:rPr lang="en-US" smtClean="0"/>
              <a:pPr/>
              <a:t>9</a:t>
            </a:fld>
            <a:endParaRPr lang="en-US"/>
          </a:p>
        </p:txBody>
      </p:sp>
    </p:spTree>
    <p:extLst>
      <p:ext uri="{BB962C8B-B14F-4D97-AF65-F5344CB8AC3E}">
        <p14:creationId xmlns:p14="http://schemas.microsoft.com/office/powerpoint/2010/main" val="4680473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419" dirty="0"/>
          </a:p>
        </p:txBody>
      </p:sp>
      <p:sp>
        <p:nvSpPr>
          <p:cNvPr id="4" name="Slide Number Placeholder 3"/>
          <p:cNvSpPr>
            <a:spLocks noGrp="1"/>
          </p:cNvSpPr>
          <p:nvPr>
            <p:ph type="sldNum" sz="quarter" idx="10"/>
          </p:nvPr>
        </p:nvSpPr>
        <p:spPr/>
        <p:txBody>
          <a:bodyPr/>
          <a:lstStyle/>
          <a:p>
            <a:fld id="{55C944A4-9E9B-4EEA-BA4C-0E9F4AD74B87}" type="slidenum">
              <a:rPr lang="en-US" smtClean="0"/>
              <a:pPr/>
              <a:t>10</a:t>
            </a:fld>
            <a:endParaRPr lang="en-US"/>
          </a:p>
        </p:txBody>
      </p:sp>
    </p:spTree>
    <p:extLst>
      <p:ext uri="{BB962C8B-B14F-4D97-AF65-F5344CB8AC3E}">
        <p14:creationId xmlns:p14="http://schemas.microsoft.com/office/powerpoint/2010/main" val="22284585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dirty="0" smtClean="0"/>
              <a:t>When you want to provide services to the MVC framework, you can choose which registration mode suits you best. MVC generally consults the dependency resolver first when it needs services, and falls back to the traditional registration points when it can’t find the service in the dependency</a:t>
            </a:r>
          </a:p>
          <a:p>
            <a:pPr marL="0" indent="0">
              <a:buNone/>
            </a:pPr>
            <a:r>
              <a:rPr lang="es-419" sz="1200" dirty="0" smtClean="0"/>
              <a:t>resolver.</a:t>
            </a:r>
            <a:endParaRPr lang="en-US" sz="1200" dirty="0" smtClean="0"/>
          </a:p>
          <a:p>
            <a:endParaRPr lang="es-419" dirty="0"/>
          </a:p>
        </p:txBody>
      </p:sp>
      <p:sp>
        <p:nvSpPr>
          <p:cNvPr id="4" name="Slide Number Placeholder 3"/>
          <p:cNvSpPr>
            <a:spLocks noGrp="1"/>
          </p:cNvSpPr>
          <p:nvPr>
            <p:ph type="sldNum" sz="quarter" idx="10"/>
          </p:nvPr>
        </p:nvSpPr>
        <p:spPr/>
        <p:txBody>
          <a:bodyPr/>
          <a:lstStyle/>
          <a:p>
            <a:fld id="{55C944A4-9E9B-4EEA-BA4C-0E9F4AD74B87}" type="slidenum">
              <a:rPr lang="en-US" smtClean="0"/>
              <a:pPr/>
              <a:t>11</a:t>
            </a:fld>
            <a:endParaRPr lang="en-US"/>
          </a:p>
        </p:txBody>
      </p:sp>
    </p:spTree>
    <p:extLst>
      <p:ext uri="{BB962C8B-B14F-4D97-AF65-F5344CB8AC3E}">
        <p14:creationId xmlns:p14="http://schemas.microsoft.com/office/powerpoint/2010/main" val="3496826681"/>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 Id="rId9" Type="http://schemas.openxmlformats.org/officeDocument/2006/relationships/image" Target="../media/image8.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jpe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jpe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jpe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7" name="Group 6"/>
          <p:cNvGrpSpPr/>
          <p:nvPr userDrawn="1"/>
        </p:nvGrpSpPr>
        <p:grpSpPr>
          <a:xfrm>
            <a:off x="-1" y="6537960"/>
            <a:ext cx="9144001" cy="320040"/>
            <a:chOff x="-1" y="6537960"/>
            <a:chExt cx="9144001" cy="320040"/>
          </a:xfrm>
        </p:grpSpPr>
        <p:pic>
          <p:nvPicPr>
            <p:cNvPr id="8" name="Picture 2" descr="http://www.geekpedia.com/gallery/fullsize/windows-visual-studio-net-colorful-wallpaper.jpg"/>
            <p:cNvPicPr>
              <a:picLocks noChangeAspect="1" noChangeArrowheads="1"/>
            </p:cNvPicPr>
            <p:nvPr/>
          </p:nvPicPr>
          <p:blipFill>
            <a:blip r:embed="rId2" cstate="print"/>
            <a:srcRect r="94666"/>
            <a:stretch>
              <a:fillRect/>
            </a:stretch>
          </p:blipFill>
          <p:spPr bwMode="auto">
            <a:xfrm rot="16200000">
              <a:off x="5638802" y="4794250"/>
              <a:ext cx="304800" cy="3810002"/>
            </a:xfrm>
            <a:prstGeom prst="rect">
              <a:avLst/>
            </a:prstGeom>
            <a:noFill/>
          </p:spPr>
        </p:pic>
        <p:pic>
          <p:nvPicPr>
            <p:cNvPr id="9" name="Picture 2" descr="http://www.geekpedia.com/gallery/fullsize/windows-visual-studio-net-colorful-wallpaper.jpg"/>
            <p:cNvPicPr>
              <a:picLocks noChangeAspect="1" noChangeArrowheads="1"/>
            </p:cNvPicPr>
            <p:nvPr/>
          </p:nvPicPr>
          <p:blipFill>
            <a:blip r:embed="rId3" cstate="print"/>
            <a:srcRect t="53314" b="33347"/>
            <a:stretch>
              <a:fillRect/>
            </a:stretch>
          </p:blipFill>
          <p:spPr bwMode="auto">
            <a:xfrm>
              <a:off x="5943600" y="6537960"/>
              <a:ext cx="3200400" cy="320040"/>
            </a:xfrm>
            <a:prstGeom prst="rect">
              <a:avLst/>
            </a:prstGeom>
            <a:noFill/>
          </p:spPr>
        </p:pic>
        <p:pic>
          <p:nvPicPr>
            <p:cNvPr id="10" name="Picture 2" descr="http://www.geekpedia.com/gallery/fullsize/windows-visual-studio-net-colorful-wallpaper.jpg"/>
            <p:cNvPicPr>
              <a:picLocks noChangeAspect="1" noChangeArrowheads="1"/>
            </p:cNvPicPr>
            <p:nvPr/>
          </p:nvPicPr>
          <p:blipFill>
            <a:blip r:embed="rId2" cstate="print"/>
            <a:srcRect r="19878" b="93371"/>
            <a:stretch>
              <a:fillRect/>
            </a:stretch>
          </p:blipFill>
          <p:spPr bwMode="auto">
            <a:xfrm rot="10800000">
              <a:off x="-1" y="6553199"/>
              <a:ext cx="4914230" cy="304799"/>
            </a:xfrm>
            <a:prstGeom prst="rect">
              <a:avLst/>
            </a:prstGeom>
            <a:noFill/>
          </p:spPr>
        </p:pic>
      </p:grpSp>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B15D948-DEBD-43F2-B784-0599A4386F42}" type="datetimeFigureOut">
              <a:rPr lang="en-US" smtClean="0"/>
              <a:pPr/>
              <a:t>7/15/2015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D93677-3EDC-47F8-9E4D-F97139E12C13}" type="slidenum">
              <a:rPr lang="en-US" smtClean="0"/>
              <a:pPr/>
              <a:t>‹#›</a:t>
            </a:fld>
            <a:endParaRPr lang="en-US"/>
          </a:p>
        </p:txBody>
      </p:sp>
      <p:pic>
        <p:nvPicPr>
          <p:cNvPr id="11" name="Picture 16" descr="logonegativo.jpg"/>
          <p:cNvPicPr>
            <a:picLocks noChangeAspect="1"/>
          </p:cNvPicPr>
          <p:nvPr userDrawn="1"/>
        </p:nvPicPr>
        <p:blipFill>
          <a:blip r:embed="rId4" cstate="print"/>
          <a:srcRect/>
          <a:stretch>
            <a:fillRect/>
          </a:stretch>
        </p:blipFill>
        <p:spPr bwMode="auto">
          <a:xfrm>
            <a:off x="6928715" y="0"/>
            <a:ext cx="2215285" cy="1752599"/>
          </a:xfrm>
          <a:prstGeom prst="rect">
            <a:avLst/>
          </a:prstGeom>
          <a:ln>
            <a:noFill/>
          </a:ln>
          <a:effectLst>
            <a:softEdge rad="112500"/>
          </a:effectLst>
        </p:spPr>
      </p:pic>
      <p:pic>
        <p:nvPicPr>
          <p:cNvPr id="12" name="Picture 2"/>
          <p:cNvPicPr>
            <a:picLocks noChangeAspect="1" noChangeArrowheads="1"/>
          </p:cNvPicPr>
          <p:nvPr userDrawn="1"/>
        </p:nvPicPr>
        <p:blipFill>
          <a:blip r:embed="rId5" cstate="print">
            <a:clrChange>
              <a:clrFrom>
                <a:srgbClr val="FFFFFF"/>
              </a:clrFrom>
              <a:clrTo>
                <a:srgbClr val="FFFFFF">
                  <a:alpha val="0"/>
                </a:srgbClr>
              </a:clrTo>
            </a:clrChange>
          </a:blip>
          <a:srcRect/>
          <a:stretch>
            <a:fillRect/>
          </a:stretch>
        </p:blipFill>
        <p:spPr bwMode="auto">
          <a:xfrm>
            <a:off x="685800" y="3184328"/>
            <a:ext cx="304800" cy="183355"/>
          </a:xfrm>
          <a:prstGeom prst="rect">
            <a:avLst/>
          </a:prstGeom>
          <a:noFill/>
          <a:ln w="9525">
            <a:noFill/>
            <a:miter lim="800000"/>
            <a:headEnd/>
            <a:tailEnd/>
          </a:ln>
        </p:spPr>
      </p:pic>
      <p:pic>
        <p:nvPicPr>
          <p:cNvPr id="13" name="Picture 4"/>
          <p:cNvPicPr>
            <a:picLocks noChangeAspect="1" noChangeArrowheads="1"/>
          </p:cNvPicPr>
          <p:nvPr userDrawn="1"/>
        </p:nvPicPr>
        <p:blipFill>
          <a:blip r:embed="rId6" cstate="print">
            <a:clrChange>
              <a:clrFrom>
                <a:srgbClr val="FFFFFF"/>
              </a:clrFrom>
              <a:clrTo>
                <a:srgbClr val="FFFFFF">
                  <a:alpha val="0"/>
                </a:srgbClr>
              </a:clrTo>
            </a:clrChange>
          </a:blip>
          <a:srcRect/>
          <a:stretch>
            <a:fillRect/>
          </a:stretch>
        </p:blipFill>
        <p:spPr bwMode="auto">
          <a:xfrm>
            <a:off x="381000" y="3276600"/>
            <a:ext cx="295566" cy="177800"/>
          </a:xfrm>
          <a:prstGeom prst="rect">
            <a:avLst/>
          </a:prstGeom>
          <a:noFill/>
          <a:ln w="9525">
            <a:noFill/>
            <a:miter lim="800000"/>
            <a:headEnd/>
            <a:tailEnd/>
          </a:ln>
        </p:spPr>
      </p:pic>
      <p:pic>
        <p:nvPicPr>
          <p:cNvPr id="14" name="Picture 6"/>
          <p:cNvPicPr>
            <a:picLocks noChangeAspect="1" noChangeArrowheads="1"/>
          </p:cNvPicPr>
          <p:nvPr userDrawn="1"/>
        </p:nvPicPr>
        <p:blipFill>
          <a:blip r:embed="rId7" cstate="print">
            <a:clrChange>
              <a:clrFrom>
                <a:srgbClr val="FFFFFF"/>
              </a:clrFrom>
              <a:clrTo>
                <a:srgbClr val="FFFFFF">
                  <a:alpha val="0"/>
                </a:srgbClr>
              </a:clrTo>
            </a:clrChange>
          </a:blip>
          <a:srcRect/>
          <a:stretch>
            <a:fillRect/>
          </a:stretch>
        </p:blipFill>
        <p:spPr bwMode="auto">
          <a:xfrm>
            <a:off x="381000" y="3610575"/>
            <a:ext cx="331515" cy="199425"/>
          </a:xfrm>
          <a:prstGeom prst="rect">
            <a:avLst/>
          </a:prstGeom>
          <a:noFill/>
          <a:ln w="9525">
            <a:noFill/>
            <a:miter lim="800000"/>
            <a:headEnd/>
            <a:tailEnd/>
          </a:ln>
        </p:spPr>
      </p:pic>
      <p:pic>
        <p:nvPicPr>
          <p:cNvPr id="15" name="Picture 5"/>
          <p:cNvPicPr>
            <a:picLocks noChangeAspect="1" noChangeArrowheads="1"/>
          </p:cNvPicPr>
          <p:nvPr userDrawn="1"/>
        </p:nvPicPr>
        <p:blipFill>
          <a:blip r:embed="rId8" cstate="print">
            <a:clrChange>
              <a:clrFrom>
                <a:srgbClr val="FFFFFF"/>
              </a:clrFrom>
              <a:clrTo>
                <a:srgbClr val="FFFFFF">
                  <a:alpha val="0"/>
                </a:srgbClr>
              </a:clrTo>
            </a:clrChange>
          </a:blip>
          <a:srcRect/>
          <a:stretch>
            <a:fillRect/>
          </a:stretch>
        </p:blipFill>
        <p:spPr bwMode="auto">
          <a:xfrm>
            <a:off x="8153400" y="2057400"/>
            <a:ext cx="534335" cy="228600"/>
          </a:xfrm>
          <a:prstGeom prst="rect">
            <a:avLst/>
          </a:prstGeom>
          <a:noFill/>
          <a:ln w="9525">
            <a:noFill/>
            <a:miter lim="800000"/>
            <a:headEnd/>
            <a:tailEnd/>
          </a:ln>
        </p:spPr>
      </p:pic>
      <p:pic>
        <p:nvPicPr>
          <p:cNvPr id="16" name="Picture 6"/>
          <p:cNvPicPr>
            <a:picLocks noChangeAspect="1" noChangeArrowheads="1"/>
          </p:cNvPicPr>
          <p:nvPr userDrawn="1"/>
        </p:nvPicPr>
        <p:blipFill>
          <a:blip r:embed="rId9" cstate="print">
            <a:clrChange>
              <a:clrFrom>
                <a:srgbClr val="FFFFFF"/>
              </a:clrFrom>
              <a:clrTo>
                <a:srgbClr val="FFFFFF">
                  <a:alpha val="0"/>
                </a:srgbClr>
              </a:clrTo>
            </a:clrChange>
          </a:blip>
          <a:srcRect l="3125" t="22917" r="59375" b="53125"/>
          <a:stretch>
            <a:fillRect/>
          </a:stretch>
        </p:blipFill>
        <p:spPr bwMode="auto">
          <a:xfrm>
            <a:off x="609600" y="3429000"/>
            <a:ext cx="533400" cy="2555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B15D948-DEBD-43F2-B784-0599A4386F42}" type="datetimeFigureOut">
              <a:rPr lang="en-US" smtClean="0"/>
              <a:pPr/>
              <a:t>7/15/2015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D93677-3EDC-47F8-9E4D-F97139E12C13}" type="slidenum">
              <a:rPr lang="en-US" smtClean="0"/>
              <a:pPr/>
              <a:t>‹#›</a:t>
            </a:fld>
            <a:endParaRPr lang="en-US"/>
          </a:p>
        </p:txBody>
      </p:sp>
      <p:grpSp>
        <p:nvGrpSpPr>
          <p:cNvPr id="7" name="Group 6"/>
          <p:cNvGrpSpPr/>
          <p:nvPr userDrawn="1"/>
        </p:nvGrpSpPr>
        <p:grpSpPr>
          <a:xfrm>
            <a:off x="-1" y="6537960"/>
            <a:ext cx="9144001" cy="320040"/>
            <a:chOff x="-1" y="6537960"/>
            <a:chExt cx="9144001" cy="320040"/>
          </a:xfrm>
        </p:grpSpPr>
        <p:pic>
          <p:nvPicPr>
            <p:cNvPr id="8" name="Picture 2" descr="http://www.geekpedia.com/gallery/fullsize/windows-visual-studio-net-colorful-wallpaper.jpg"/>
            <p:cNvPicPr>
              <a:picLocks noChangeAspect="1" noChangeArrowheads="1"/>
            </p:cNvPicPr>
            <p:nvPr/>
          </p:nvPicPr>
          <p:blipFill>
            <a:blip r:embed="rId2" cstate="print"/>
            <a:srcRect r="94666"/>
            <a:stretch>
              <a:fillRect/>
            </a:stretch>
          </p:blipFill>
          <p:spPr bwMode="auto">
            <a:xfrm rot="16200000">
              <a:off x="5638802" y="4794250"/>
              <a:ext cx="304800" cy="3810002"/>
            </a:xfrm>
            <a:prstGeom prst="rect">
              <a:avLst/>
            </a:prstGeom>
            <a:noFill/>
          </p:spPr>
        </p:pic>
        <p:pic>
          <p:nvPicPr>
            <p:cNvPr id="9" name="Picture 2" descr="http://www.geekpedia.com/gallery/fullsize/windows-visual-studio-net-colorful-wallpaper.jpg"/>
            <p:cNvPicPr>
              <a:picLocks noChangeAspect="1" noChangeArrowheads="1"/>
            </p:cNvPicPr>
            <p:nvPr/>
          </p:nvPicPr>
          <p:blipFill>
            <a:blip r:embed="rId3" cstate="print"/>
            <a:srcRect t="53314" b="33347"/>
            <a:stretch>
              <a:fillRect/>
            </a:stretch>
          </p:blipFill>
          <p:spPr bwMode="auto">
            <a:xfrm>
              <a:off x="5943600" y="6537960"/>
              <a:ext cx="3200400" cy="320040"/>
            </a:xfrm>
            <a:prstGeom prst="rect">
              <a:avLst/>
            </a:prstGeom>
            <a:noFill/>
          </p:spPr>
        </p:pic>
        <p:pic>
          <p:nvPicPr>
            <p:cNvPr id="10" name="Picture 2" descr="http://www.geekpedia.com/gallery/fullsize/windows-visual-studio-net-colorful-wallpaper.jpg"/>
            <p:cNvPicPr>
              <a:picLocks noChangeAspect="1" noChangeArrowheads="1"/>
            </p:cNvPicPr>
            <p:nvPr/>
          </p:nvPicPr>
          <p:blipFill>
            <a:blip r:embed="rId2" cstate="print"/>
            <a:srcRect r="19878" b="93371"/>
            <a:stretch>
              <a:fillRect/>
            </a:stretch>
          </p:blipFill>
          <p:spPr bwMode="auto">
            <a:xfrm rot="10800000">
              <a:off x="-1" y="6553199"/>
              <a:ext cx="4914230" cy="304799"/>
            </a:xfrm>
            <a:prstGeom prst="rect">
              <a:avLst/>
            </a:prstGeom>
            <a:noFill/>
          </p:spPr>
        </p:pic>
      </p:grpSp>
      <p:pic>
        <p:nvPicPr>
          <p:cNvPr id="11" name="Picture 16" descr="logonegativo.jpg"/>
          <p:cNvPicPr>
            <a:picLocks noChangeAspect="1"/>
          </p:cNvPicPr>
          <p:nvPr userDrawn="1"/>
        </p:nvPicPr>
        <p:blipFill>
          <a:blip r:embed="rId4" cstate="print"/>
          <a:srcRect/>
          <a:stretch>
            <a:fillRect/>
          </a:stretch>
        </p:blipFill>
        <p:spPr bwMode="auto">
          <a:xfrm>
            <a:off x="8180832" y="1"/>
            <a:ext cx="963168" cy="762000"/>
          </a:xfrm>
          <a:prstGeom prst="rect">
            <a:avLst/>
          </a:prstGeom>
          <a:ln>
            <a:noFill/>
          </a:ln>
          <a:effectLst>
            <a:softEdge rad="112500"/>
          </a:effectLst>
        </p:spPr>
      </p:pic>
      <p:pic>
        <p:nvPicPr>
          <p:cNvPr id="13" name="Picture 3"/>
          <p:cNvPicPr>
            <a:picLocks noChangeAspect="1" noChangeArrowheads="1"/>
          </p:cNvPicPr>
          <p:nvPr userDrawn="1"/>
        </p:nvPicPr>
        <p:blipFill>
          <a:blip r:embed="rId5" cstate="print">
            <a:clrChange>
              <a:clrFrom>
                <a:srgbClr val="FFFFFF"/>
              </a:clrFrom>
              <a:clrTo>
                <a:srgbClr val="FFFFFF">
                  <a:alpha val="0"/>
                </a:srgbClr>
              </a:clrTo>
            </a:clrChange>
          </a:blip>
          <a:srcRect l="34096" t="64694" r="25987"/>
          <a:stretch>
            <a:fillRect/>
          </a:stretch>
        </p:blipFill>
        <p:spPr bwMode="auto">
          <a:xfrm>
            <a:off x="0" y="1059259"/>
            <a:ext cx="990600" cy="446286"/>
          </a:xfrm>
          <a:prstGeom prst="rect">
            <a:avLst/>
          </a:prstGeom>
          <a:noFill/>
          <a:ln w="9525">
            <a:noFill/>
            <a:miter lim="800000"/>
            <a:headEnd/>
            <a:tailEnd/>
          </a:ln>
        </p:spPr>
      </p:pic>
      <p:pic>
        <p:nvPicPr>
          <p:cNvPr id="14" name="Picture 3"/>
          <p:cNvPicPr>
            <a:picLocks noChangeAspect="1" noChangeArrowheads="1"/>
          </p:cNvPicPr>
          <p:nvPr userDrawn="1"/>
        </p:nvPicPr>
        <p:blipFill>
          <a:blip r:embed="rId6" cstate="print">
            <a:clrChange>
              <a:clrFrom>
                <a:srgbClr val="FFFFFF"/>
              </a:clrFrom>
              <a:clrTo>
                <a:srgbClr val="FFFFFF">
                  <a:alpha val="0"/>
                </a:srgbClr>
              </a:clrTo>
            </a:clrChange>
          </a:blip>
          <a:srcRect r="84199" b="80408"/>
          <a:stretch>
            <a:fillRect/>
          </a:stretch>
        </p:blipFill>
        <p:spPr bwMode="auto">
          <a:xfrm>
            <a:off x="8458200" y="1524001"/>
            <a:ext cx="533400" cy="336884"/>
          </a:xfrm>
          <a:prstGeom prst="rect">
            <a:avLst/>
          </a:prstGeom>
          <a:noFill/>
          <a:ln w="9525">
            <a:noFill/>
            <a:miter lim="800000"/>
            <a:headEnd/>
            <a:tailEnd/>
          </a:ln>
        </p:spPr>
      </p:pic>
      <p:pic>
        <p:nvPicPr>
          <p:cNvPr id="15" name="Picture 3"/>
          <p:cNvPicPr>
            <a:picLocks noChangeAspect="1" noChangeArrowheads="1"/>
          </p:cNvPicPr>
          <p:nvPr userDrawn="1"/>
        </p:nvPicPr>
        <p:blipFill>
          <a:blip r:embed="rId7" cstate="print">
            <a:clrChange>
              <a:clrFrom>
                <a:srgbClr val="FFFFFF"/>
              </a:clrFrom>
              <a:clrTo>
                <a:srgbClr val="FFFFFF">
                  <a:alpha val="0"/>
                </a:srgbClr>
              </a:clrTo>
            </a:clrChange>
          </a:blip>
          <a:srcRect l="59044" t="15714" r="30977" b="74490"/>
          <a:stretch>
            <a:fillRect/>
          </a:stretch>
        </p:blipFill>
        <p:spPr bwMode="auto">
          <a:xfrm>
            <a:off x="8205355" y="1676400"/>
            <a:ext cx="762000" cy="381000"/>
          </a:xfrm>
          <a:prstGeom prst="rect">
            <a:avLst/>
          </a:prstGeom>
          <a:noFill/>
          <a:ln w="9525">
            <a:noFill/>
            <a:miter lim="800000"/>
            <a:headEnd/>
            <a:tailEnd/>
          </a:ln>
        </p:spPr>
      </p:pic>
      <p:pic>
        <p:nvPicPr>
          <p:cNvPr id="16" name="Picture 3"/>
          <p:cNvPicPr>
            <a:picLocks noChangeAspect="1" noChangeArrowheads="1"/>
          </p:cNvPicPr>
          <p:nvPr userDrawn="1"/>
        </p:nvPicPr>
        <p:blipFill>
          <a:blip r:embed="rId7" cstate="print">
            <a:clrChange>
              <a:clrFrom>
                <a:srgbClr val="FFFFFF"/>
              </a:clrFrom>
              <a:clrTo>
                <a:srgbClr val="FFFFFF">
                  <a:alpha val="0"/>
                </a:srgbClr>
              </a:clrTo>
            </a:clrChange>
          </a:blip>
          <a:srcRect l="81497" t="33673" r="7692" b="53265"/>
          <a:stretch>
            <a:fillRect/>
          </a:stretch>
        </p:blipFill>
        <p:spPr bwMode="auto">
          <a:xfrm>
            <a:off x="304800" y="1312719"/>
            <a:ext cx="685800" cy="422031"/>
          </a:xfrm>
          <a:prstGeom prst="rect">
            <a:avLst/>
          </a:prstGeom>
          <a:noFill/>
          <a:ln w="9525">
            <a:noFill/>
            <a:miter lim="800000"/>
            <a:headEnd/>
            <a:tailEnd/>
          </a:ln>
        </p:spPr>
      </p:pic>
      <p:pic>
        <p:nvPicPr>
          <p:cNvPr id="17" name="Picture 3"/>
          <p:cNvPicPr>
            <a:picLocks noChangeAspect="1" noChangeArrowheads="1"/>
          </p:cNvPicPr>
          <p:nvPr userDrawn="1"/>
        </p:nvPicPr>
        <p:blipFill>
          <a:blip r:embed="rId7" cstate="print">
            <a:clrChange>
              <a:clrFrom>
                <a:srgbClr val="FFFFFF"/>
              </a:clrFrom>
              <a:clrTo>
                <a:srgbClr val="FFFFFF">
                  <a:alpha val="0"/>
                </a:srgbClr>
              </a:clrTo>
            </a:clrChange>
          </a:blip>
          <a:srcRect l="90644" b="87551"/>
          <a:stretch>
            <a:fillRect/>
          </a:stretch>
        </p:blipFill>
        <p:spPr bwMode="auto">
          <a:xfrm>
            <a:off x="228600" y="5867400"/>
            <a:ext cx="449705"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B15D948-DEBD-43F2-B784-0599A4386F42}" type="datetimeFigureOut">
              <a:rPr lang="en-US" smtClean="0"/>
              <a:pPr/>
              <a:t>7/15/2015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D93677-3EDC-47F8-9E4D-F97139E12C13}" type="slidenum">
              <a:rPr lang="en-US" smtClean="0"/>
              <a:pPr/>
              <a:t>‹#›</a:t>
            </a:fld>
            <a:endParaRPr lang="en-US"/>
          </a:p>
        </p:txBody>
      </p:sp>
      <p:grpSp>
        <p:nvGrpSpPr>
          <p:cNvPr id="7" name="Group 6"/>
          <p:cNvGrpSpPr/>
          <p:nvPr userDrawn="1"/>
        </p:nvGrpSpPr>
        <p:grpSpPr>
          <a:xfrm>
            <a:off x="-1" y="6537960"/>
            <a:ext cx="9144001" cy="320040"/>
            <a:chOff x="-1" y="6537960"/>
            <a:chExt cx="9144001" cy="320040"/>
          </a:xfrm>
        </p:grpSpPr>
        <p:pic>
          <p:nvPicPr>
            <p:cNvPr id="8" name="Picture 2" descr="http://www.geekpedia.com/gallery/fullsize/windows-visual-studio-net-colorful-wallpaper.jpg"/>
            <p:cNvPicPr>
              <a:picLocks noChangeAspect="1" noChangeArrowheads="1"/>
            </p:cNvPicPr>
            <p:nvPr/>
          </p:nvPicPr>
          <p:blipFill>
            <a:blip r:embed="rId2" cstate="print"/>
            <a:srcRect r="94666"/>
            <a:stretch>
              <a:fillRect/>
            </a:stretch>
          </p:blipFill>
          <p:spPr bwMode="auto">
            <a:xfrm rot="16200000">
              <a:off x="5638802" y="4794250"/>
              <a:ext cx="304800" cy="3810002"/>
            </a:xfrm>
            <a:prstGeom prst="rect">
              <a:avLst/>
            </a:prstGeom>
            <a:noFill/>
          </p:spPr>
        </p:pic>
        <p:pic>
          <p:nvPicPr>
            <p:cNvPr id="9" name="Picture 2" descr="http://www.geekpedia.com/gallery/fullsize/windows-visual-studio-net-colorful-wallpaper.jpg"/>
            <p:cNvPicPr>
              <a:picLocks noChangeAspect="1" noChangeArrowheads="1"/>
            </p:cNvPicPr>
            <p:nvPr/>
          </p:nvPicPr>
          <p:blipFill>
            <a:blip r:embed="rId3" cstate="print"/>
            <a:srcRect t="53314" b="33347"/>
            <a:stretch>
              <a:fillRect/>
            </a:stretch>
          </p:blipFill>
          <p:spPr bwMode="auto">
            <a:xfrm>
              <a:off x="5943600" y="6537960"/>
              <a:ext cx="3200400" cy="320040"/>
            </a:xfrm>
            <a:prstGeom prst="rect">
              <a:avLst/>
            </a:prstGeom>
            <a:noFill/>
          </p:spPr>
        </p:pic>
        <p:pic>
          <p:nvPicPr>
            <p:cNvPr id="10" name="Picture 2" descr="http://www.geekpedia.com/gallery/fullsize/windows-visual-studio-net-colorful-wallpaper.jpg"/>
            <p:cNvPicPr>
              <a:picLocks noChangeAspect="1" noChangeArrowheads="1"/>
            </p:cNvPicPr>
            <p:nvPr/>
          </p:nvPicPr>
          <p:blipFill>
            <a:blip r:embed="rId2" cstate="print"/>
            <a:srcRect r="19878" b="93371"/>
            <a:stretch>
              <a:fillRect/>
            </a:stretch>
          </p:blipFill>
          <p:spPr bwMode="auto">
            <a:xfrm rot="10800000">
              <a:off x="-1" y="6553199"/>
              <a:ext cx="4914230" cy="304799"/>
            </a:xfrm>
            <a:prstGeom prst="rect">
              <a:avLst/>
            </a:prstGeom>
            <a:noFill/>
          </p:spPr>
        </p:pic>
      </p:grpSp>
      <p:pic>
        <p:nvPicPr>
          <p:cNvPr id="11" name="Picture 16" descr="logonegativo.jpg"/>
          <p:cNvPicPr>
            <a:picLocks noChangeAspect="1"/>
          </p:cNvPicPr>
          <p:nvPr userDrawn="1"/>
        </p:nvPicPr>
        <p:blipFill>
          <a:blip r:embed="rId4" cstate="print"/>
          <a:srcRect/>
          <a:stretch>
            <a:fillRect/>
          </a:stretch>
        </p:blipFill>
        <p:spPr bwMode="auto">
          <a:xfrm>
            <a:off x="8180832" y="1"/>
            <a:ext cx="963168" cy="762000"/>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B15D948-DEBD-43F2-B784-0599A4386F42}" type="datetimeFigureOut">
              <a:rPr lang="en-US" smtClean="0"/>
              <a:pPr/>
              <a:t>7/15/2015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D93677-3EDC-47F8-9E4D-F97139E12C13}" type="slidenum">
              <a:rPr lang="en-US" smtClean="0"/>
              <a:pPr/>
              <a:t>‹#›</a:t>
            </a:fld>
            <a:endParaRPr lang="en-US"/>
          </a:p>
        </p:txBody>
      </p:sp>
      <p:grpSp>
        <p:nvGrpSpPr>
          <p:cNvPr id="7" name="Group 6"/>
          <p:cNvGrpSpPr/>
          <p:nvPr userDrawn="1"/>
        </p:nvGrpSpPr>
        <p:grpSpPr>
          <a:xfrm>
            <a:off x="-1" y="6537960"/>
            <a:ext cx="9144001" cy="320040"/>
            <a:chOff x="-1" y="6537960"/>
            <a:chExt cx="9144001" cy="320040"/>
          </a:xfrm>
        </p:grpSpPr>
        <p:pic>
          <p:nvPicPr>
            <p:cNvPr id="8" name="Picture 2" descr="http://www.geekpedia.com/gallery/fullsize/windows-visual-studio-net-colorful-wallpaper.jpg"/>
            <p:cNvPicPr>
              <a:picLocks noChangeAspect="1" noChangeArrowheads="1"/>
            </p:cNvPicPr>
            <p:nvPr/>
          </p:nvPicPr>
          <p:blipFill>
            <a:blip r:embed="rId2" cstate="print"/>
            <a:srcRect r="94666"/>
            <a:stretch>
              <a:fillRect/>
            </a:stretch>
          </p:blipFill>
          <p:spPr bwMode="auto">
            <a:xfrm rot="16200000">
              <a:off x="5638802" y="4794250"/>
              <a:ext cx="304800" cy="3810002"/>
            </a:xfrm>
            <a:prstGeom prst="rect">
              <a:avLst/>
            </a:prstGeom>
            <a:noFill/>
          </p:spPr>
        </p:pic>
        <p:pic>
          <p:nvPicPr>
            <p:cNvPr id="9" name="Picture 2" descr="http://www.geekpedia.com/gallery/fullsize/windows-visual-studio-net-colorful-wallpaper.jpg"/>
            <p:cNvPicPr>
              <a:picLocks noChangeAspect="1" noChangeArrowheads="1"/>
            </p:cNvPicPr>
            <p:nvPr/>
          </p:nvPicPr>
          <p:blipFill>
            <a:blip r:embed="rId3" cstate="print"/>
            <a:srcRect t="53314" b="33347"/>
            <a:stretch>
              <a:fillRect/>
            </a:stretch>
          </p:blipFill>
          <p:spPr bwMode="auto">
            <a:xfrm>
              <a:off x="5943600" y="6537960"/>
              <a:ext cx="3200400" cy="320040"/>
            </a:xfrm>
            <a:prstGeom prst="rect">
              <a:avLst/>
            </a:prstGeom>
            <a:noFill/>
          </p:spPr>
        </p:pic>
        <p:pic>
          <p:nvPicPr>
            <p:cNvPr id="10" name="Picture 2" descr="http://www.geekpedia.com/gallery/fullsize/windows-visual-studio-net-colorful-wallpaper.jpg"/>
            <p:cNvPicPr>
              <a:picLocks noChangeAspect="1" noChangeArrowheads="1"/>
            </p:cNvPicPr>
            <p:nvPr/>
          </p:nvPicPr>
          <p:blipFill>
            <a:blip r:embed="rId2" cstate="print"/>
            <a:srcRect r="19878" b="93371"/>
            <a:stretch>
              <a:fillRect/>
            </a:stretch>
          </p:blipFill>
          <p:spPr bwMode="auto">
            <a:xfrm rot="10800000">
              <a:off x="-1" y="6553199"/>
              <a:ext cx="4914230" cy="304799"/>
            </a:xfrm>
            <a:prstGeom prst="rect">
              <a:avLst/>
            </a:prstGeom>
            <a:noFill/>
          </p:spPr>
        </p:pic>
      </p:grpSp>
      <p:pic>
        <p:nvPicPr>
          <p:cNvPr id="11" name="Picture 16" descr="logonegativo.jpg"/>
          <p:cNvPicPr>
            <a:picLocks noChangeAspect="1"/>
          </p:cNvPicPr>
          <p:nvPr userDrawn="1"/>
        </p:nvPicPr>
        <p:blipFill>
          <a:blip r:embed="rId4" cstate="print"/>
          <a:srcRect/>
          <a:stretch>
            <a:fillRect/>
          </a:stretch>
        </p:blipFill>
        <p:spPr bwMode="auto">
          <a:xfrm>
            <a:off x="8180832" y="1"/>
            <a:ext cx="963168" cy="762000"/>
          </a:xfrm>
          <a:prstGeom prst="rect">
            <a:avLst/>
          </a:prstGeom>
          <a:ln>
            <a:noFill/>
          </a:ln>
          <a:effectLst>
            <a:softEdge rad="112500"/>
          </a:effectLst>
        </p:spPr>
      </p:pic>
      <p:pic>
        <p:nvPicPr>
          <p:cNvPr id="1027" name="Picture 3"/>
          <p:cNvPicPr>
            <a:picLocks noChangeAspect="1" noChangeArrowheads="1"/>
          </p:cNvPicPr>
          <p:nvPr userDrawn="1"/>
        </p:nvPicPr>
        <p:blipFill>
          <a:blip r:embed="rId5" cstate="print">
            <a:clrChange>
              <a:clrFrom>
                <a:srgbClr val="FFFFFF"/>
              </a:clrFrom>
              <a:clrTo>
                <a:srgbClr val="FFFFFF">
                  <a:alpha val="0"/>
                </a:srgbClr>
              </a:clrTo>
            </a:clrChange>
          </a:blip>
          <a:srcRect l="34096" t="64694" r="25987"/>
          <a:stretch>
            <a:fillRect/>
          </a:stretch>
        </p:blipFill>
        <p:spPr bwMode="auto">
          <a:xfrm>
            <a:off x="0" y="1059259"/>
            <a:ext cx="990600" cy="446286"/>
          </a:xfrm>
          <a:prstGeom prst="rect">
            <a:avLst/>
          </a:prstGeom>
          <a:noFill/>
          <a:ln w="9525">
            <a:noFill/>
            <a:miter lim="800000"/>
            <a:headEnd/>
            <a:tailEnd/>
          </a:ln>
        </p:spPr>
      </p:pic>
      <p:pic>
        <p:nvPicPr>
          <p:cNvPr id="20" name="Picture 3"/>
          <p:cNvPicPr>
            <a:picLocks noChangeAspect="1" noChangeArrowheads="1"/>
          </p:cNvPicPr>
          <p:nvPr userDrawn="1"/>
        </p:nvPicPr>
        <p:blipFill>
          <a:blip r:embed="rId6" cstate="print">
            <a:clrChange>
              <a:clrFrom>
                <a:srgbClr val="FFFFFF"/>
              </a:clrFrom>
              <a:clrTo>
                <a:srgbClr val="FFFFFF">
                  <a:alpha val="0"/>
                </a:srgbClr>
              </a:clrTo>
            </a:clrChange>
          </a:blip>
          <a:srcRect r="84199" b="80408"/>
          <a:stretch>
            <a:fillRect/>
          </a:stretch>
        </p:blipFill>
        <p:spPr bwMode="auto">
          <a:xfrm>
            <a:off x="8458200" y="1524001"/>
            <a:ext cx="533400" cy="336884"/>
          </a:xfrm>
          <a:prstGeom prst="rect">
            <a:avLst/>
          </a:prstGeom>
          <a:noFill/>
          <a:ln w="9525">
            <a:noFill/>
            <a:miter lim="800000"/>
            <a:headEnd/>
            <a:tailEnd/>
          </a:ln>
        </p:spPr>
      </p:pic>
      <p:pic>
        <p:nvPicPr>
          <p:cNvPr id="21" name="Picture 3"/>
          <p:cNvPicPr>
            <a:picLocks noChangeAspect="1" noChangeArrowheads="1"/>
          </p:cNvPicPr>
          <p:nvPr userDrawn="1"/>
        </p:nvPicPr>
        <p:blipFill>
          <a:blip r:embed="rId7" cstate="print">
            <a:clrChange>
              <a:clrFrom>
                <a:srgbClr val="FFFFFF"/>
              </a:clrFrom>
              <a:clrTo>
                <a:srgbClr val="FFFFFF">
                  <a:alpha val="0"/>
                </a:srgbClr>
              </a:clrTo>
            </a:clrChange>
          </a:blip>
          <a:srcRect l="59044" t="15714" r="30977" b="74490"/>
          <a:stretch>
            <a:fillRect/>
          </a:stretch>
        </p:blipFill>
        <p:spPr bwMode="auto">
          <a:xfrm>
            <a:off x="8205355" y="1676400"/>
            <a:ext cx="762000" cy="381000"/>
          </a:xfrm>
          <a:prstGeom prst="rect">
            <a:avLst/>
          </a:prstGeom>
          <a:noFill/>
          <a:ln w="9525">
            <a:noFill/>
            <a:miter lim="800000"/>
            <a:headEnd/>
            <a:tailEnd/>
          </a:ln>
        </p:spPr>
      </p:pic>
      <p:pic>
        <p:nvPicPr>
          <p:cNvPr id="22" name="Picture 3"/>
          <p:cNvPicPr>
            <a:picLocks noChangeAspect="1" noChangeArrowheads="1"/>
          </p:cNvPicPr>
          <p:nvPr userDrawn="1"/>
        </p:nvPicPr>
        <p:blipFill>
          <a:blip r:embed="rId7" cstate="print">
            <a:clrChange>
              <a:clrFrom>
                <a:srgbClr val="FFFFFF"/>
              </a:clrFrom>
              <a:clrTo>
                <a:srgbClr val="FFFFFF">
                  <a:alpha val="0"/>
                </a:srgbClr>
              </a:clrTo>
            </a:clrChange>
          </a:blip>
          <a:srcRect l="81497" t="33673" r="7692" b="53265"/>
          <a:stretch>
            <a:fillRect/>
          </a:stretch>
        </p:blipFill>
        <p:spPr bwMode="auto">
          <a:xfrm>
            <a:off x="304800" y="1312719"/>
            <a:ext cx="685800" cy="422031"/>
          </a:xfrm>
          <a:prstGeom prst="rect">
            <a:avLst/>
          </a:prstGeom>
          <a:noFill/>
          <a:ln w="9525">
            <a:noFill/>
            <a:miter lim="800000"/>
            <a:headEnd/>
            <a:tailEnd/>
          </a:ln>
        </p:spPr>
      </p:pic>
      <p:pic>
        <p:nvPicPr>
          <p:cNvPr id="23" name="Picture 3"/>
          <p:cNvPicPr>
            <a:picLocks noChangeAspect="1" noChangeArrowheads="1"/>
          </p:cNvPicPr>
          <p:nvPr userDrawn="1"/>
        </p:nvPicPr>
        <p:blipFill>
          <a:blip r:embed="rId7" cstate="print">
            <a:clrChange>
              <a:clrFrom>
                <a:srgbClr val="FFFFFF"/>
              </a:clrFrom>
              <a:clrTo>
                <a:srgbClr val="FFFFFF">
                  <a:alpha val="0"/>
                </a:srgbClr>
              </a:clrTo>
            </a:clrChange>
          </a:blip>
          <a:srcRect l="90644" b="87551"/>
          <a:stretch>
            <a:fillRect/>
          </a:stretch>
        </p:blipFill>
        <p:spPr bwMode="auto">
          <a:xfrm>
            <a:off x="228600" y="5867400"/>
            <a:ext cx="449705"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B15D948-DEBD-43F2-B784-0599A4386F42}" type="datetimeFigureOut">
              <a:rPr lang="en-US" smtClean="0"/>
              <a:pPr/>
              <a:t>7/15/2015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D93677-3EDC-47F8-9E4D-F97139E12C13}" type="slidenum">
              <a:rPr lang="en-US" smtClean="0"/>
              <a:pPr/>
              <a:t>‹#›</a:t>
            </a:fld>
            <a:endParaRPr lang="en-US"/>
          </a:p>
        </p:txBody>
      </p:sp>
      <p:grpSp>
        <p:nvGrpSpPr>
          <p:cNvPr id="7" name="Group 6"/>
          <p:cNvGrpSpPr/>
          <p:nvPr userDrawn="1"/>
        </p:nvGrpSpPr>
        <p:grpSpPr>
          <a:xfrm>
            <a:off x="-1" y="6537960"/>
            <a:ext cx="9144001" cy="320040"/>
            <a:chOff x="-1" y="6537960"/>
            <a:chExt cx="9144001" cy="320040"/>
          </a:xfrm>
        </p:grpSpPr>
        <p:pic>
          <p:nvPicPr>
            <p:cNvPr id="8" name="Picture 2" descr="http://www.geekpedia.com/gallery/fullsize/windows-visual-studio-net-colorful-wallpaper.jpg"/>
            <p:cNvPicPr>
              <a:picLocks noChangeAspect="1" noChangeArrowheads="1"/>
            </p:cNvPicPr>
            <p:nvPr/>
          </p:nvPicPr>
          <p:blipFill>
            <a:blip r:embed="rId2" cstate="print"/>
            <a:srcRect r="94666"/>
            <a:stretch>
              <a:fillRect/>
            </a:stretch>
          </p:blipFill>
          <p:spPr bwMode="auto">
            <a:xfrm rot="16200000">
              <a:off x="5638802" y="4794250"/>
              <a:ext cx="304800" cy="3810002"/>
            </a:xfrm>
            <a:prstGeom prst="rect">
              <a:avLst/>
            </a:prstGeom>
            <a:noFill/>
          </p:spPr>
        </p:pic>
        <p:pic>
          <p:nvPicPr>
            <p:cNvPr id="9" name="Picture 2" descr="http://www.geekpedia.com/gallery/fullsize/windows-visual-studio-net-colorful-wallpaper.jpg"/>
            <p:cNvPicPr>
              <a:picLocks noChangeAspect="1" noChangeArrowheads="1"/>
            </p:cNvPicPr>
            <p:nvPr/>
          </p:nvPicPr>
          <p:blipFill>
            <a:blip r:embed="rId3" cstate="print"/>
            <a:srcRect t="53314" b="33347"/>
            <a:stretch>
              <a:fillRect/>
            </a:stretch>
          </p:blipFill>
          <p:spPr bwMode="auto">
            <a:xfrm>
              <a:off x="5943600" y="6537960"/>
              <a:ext cx="3200400" cy="320040"/>
            </a:xfrm>
            <a:prstGeom prst="rect">
              <a:avLst/>
            </a:prstGeom>
            <a:noFill/>
          </p:spPr>
        </p:pic>
        <p:pic>
          <p:nvPicPr>
            <p:cNvPr id="10" name="Picture 2" descr="http://www.geekpedia.com/gallery/fullsize/windows-visual-studio-net-colorful-wallpaper.jpg"/>
            <p:cNvPicPr>
              <a:picLocks noChangeAspect="1" noChangeArrowheads="1"/>
            </p:cNvPicPr>
            <p:nvPr/>
          </p:nvPicPr>
          <p:blipFill>
            <a:blip r:embed="rId2" cstate="print"/>
            <a:srcRect r="19878" b="93371"/>
            <a:stretch>
              <a:fillRect/>
            </a:stretch>
          </p:blipFill>
          <p:spPr bwMode="auto">
            <a:xfrm rot="10800000">
              <a:off x="-1" y="6553199"/>
              <a:ext cx="4914230" cy="304799"/>
            </a:xfrm>
            <a:prstGeom prst="rect">
              <a:avLst/>
            </a:prstGeom>
            <a:noFill/>
          </p:spPr>
        </p:pic>
      </p:grpSp>
      <p:pic>
        <p:nvPicPr>
          <p:cNvPr id="11" name="Picture 16" descr="logonegativo.jpg"/>
          <p:cNvPicPr>
            <a:picLocks noChangeAspect="1"/>
          </p:cNvPicPr>
          <p:nvPr userDrawn="1"/>
        </p:nvPicPr>
        <p:blipFill>
          <a:blip r:embed="rId4" cstate="print"/>
          <a:srcRect/>
          <a:stretch>
            <a:fillRect/>
          </a:stretch>
        </p:blipFill>
        <p:spPr bwMode="auto">
          <a:xfrm>
            <a:off x="8180832" y="1"/>
            <a:ext cx="963168" cy="762000"/>
          </a:xfrm>
          <a:prstGeom prst="rect">
            <a:avLst/>
          </a:prstGeom>
          <a:ln>
            <a:noFill/>
          </a:ln>
          <a:effectLst>
            <a:softEdge rad="112500"/>
          </a:effectLst>
        </p:spPr>
      </p:pic>
      <p:pic>
        <p:nvPicPr>
          <p:cNvPr id="13" name="Picture 3"/>
          <p:cNvPicPr>
            <a:picLocks noChangeAspect="1" noChangeArrowheads="1"/>
          </p:cNvPicPr>
          <p:nvPr userDrawn="1"/>
        </p:nvPicPr>
        <p:blipFill>
          <a:blip r:embed="rId5" cstate="print">
            <a:clrChange>
              <a:clrFrom>
                <a:srgbClr val="FFFFFF"/>
              </a:clrFrom>
              <a:clrTo>
                <a:srgbClr val="FFFFFF">
                  <a:alpha val="0"/>
                </a:srgbClr>
              </a:clrTo>
            </a:clrChange>
          </a:blip>
          <a:srcRect l="34096" t="64694" r="25987"/>
          <a:stretch>
            <a:fillRect/>
          </a:stretch>
        </p:blipFill>
        <p:spPr bwMode="auto">
          <a:xfrm>
            <a:off x="0" y="1059259"/>
            <a:ext cx="990600" cy="446286"/>
          </a:xfrm>
          <a:prstGeom prst="rect">
            <a:avLst/>
          </a:prstGeom>
          <a:noFill/>
          <a:ln w="9525">
            <a:noFill/>
            <a:miter lim="800000"/>
            <a:headEnd/>
            <a:tailEnd/>
          </a:ln>
        </p:spPr>
      </p:pic>
      <p:pic>
        <p:nvPicPr>
          <p:cNvPr id="14" name="Picture 3"/>
          <p:cNvPicPr>
            <a:picLocks noChangeAspect="1" noChangeArrowheads="1"/>
          </p:cNvPicPr>
          <p:nvPr userDrawn="1"/>
        </p:nvPicPr>
        <p:blipFill>
          <a:blip r:embed="rId6" cstate="print">
            <a:clrChange>
              <a:clrFrom>
                <a:srgbClr val="FFFFFF"/>
              </a:clrFrom>
              <a:clrTo>
                <a:srgbClr val="FFFFFF">
                  <a:alpha val="0"/>
                </a:srgbClr>
              </a:clrTo>
            </a:clrChange>
          </a:blip>
          <a:srcRect r="84199" b="80408"/>
          <a:stretch>
            <a:fillRect/>
          </a:stretch>
        </p:blipFill>
        <p:spPr bwMode="auto">
          <a:xfrm>
            <a:off x="8458200" y="1524001"/>
            <a:ext cx="533400" cy="336884"/>
          </a:xfrm>
          <a:prstGeom prst="rect">
            <a:avLst/>
          </a:prstGeom>
          <a:noFill/>
          <a:ln w="9525">
            <a:noFill/>
            <a:miter lim="800000"/>
            <a:headEnd/>
            <a:tailEnd/>
          </a:ln>
        </p:spPr>
      </p:pic>
      <p:pic>
        <p:nvPicPr>
          <p:cNvPr id="15" name="Picture 3"/>
          <p:cNvPicPr>
            <a:picLocks noChangeAspect="1" noChangeArrowheads="1"/>
          </p:cNvPicPr>
          <p:nvPr userDrawn="1"/>
        </p:nvPicPr>
        <p:blipFill>
          <a:blip r:embed="rId7" cstate="print">
            <a:clrChange>
              <a:clrFrom>
                <a:srgbClr val="FFFFFF"/>
              </a:clrFrom>
              <a:clrTo>
                <a:srgbClr val="FFFFFF">
                  <a:alpha val="0"/>
                </a:srgbClr>
              </a:clrTo>
            </a:clrChange>
          </a:blip>
          <a:srcRect l="59044" t="15714" r="30977" b="74490"/>
          <a:stretch>
            <a:fillRect/>
          </a:stretch>
        </p:blipFill>
        <p:spPr bwMode="auto">
          <a:xfrm>
            <a:off x="8205355" y="1676400"/>
            <a:ext cx="762000" cy="381000"/>
          </a:xfrm>
          <a:prstGeom prst="rect">
            <a:avLst/>
          </a:prstGeom>
          <a:noFill/>
          <a:ln w="9525">
            <a:noFill/>
            <a:miter lim="800000"/>
            <a:headEnd/>
            <a:tailEnd/>
          </a:ln>
        </p:spPr>
      </p:pic>
      <p:pic>
        <p:nvPicPr>
          <p:cNvPr id="16" name="Picture 3"/>
          <p:cNvPicPr>
            <a:picLocks noChangeAspect="1" noChangeArrowheads="1"/>
          </p:cNvPicPr>
          <p:nvPr userDrawn="1"/>
        </p:nvPicPr>
        <p:blipFill>
          <a:blip r:embed="rId7" cstate="print">
            <a:clrChange>
              <a:clrFrom>
                <a:srgbClr val="FFFFFF"/>
              </a:clrFrom>
              <a:clrTo>
                <a:srgbClr val="FFFFFF">
                  <a:alpha val="0"/>
                </a:srgbClr>
              </a:clrTo>
            </a:clrChange>
          </a:blip>
          <a:srcRect l="81497" t="33673" r="7692" b="53265"/>
          <a:stretch>
            <a:fillRect/>
          </a:stretch>
        </p:blipFill>
        <p:spPr bwMode="auto">
          <a:xfrm>
            <a:off x="304800" y="1312719"/>
            <a:ext cx="685800" cy="422031"/>
          </a:xfrm>
          <a:prstGeom prst="rect">
            <a:avLst/>
          </a:prstGeom>
          <a:noFill/>
          <a:ln w="9525">
            <a:noFill/>
            <a:miter lim="800000"/>
            <a:headEnd/>
            <a:tailEnd/>
          </a:ln>
        </p:spPr>
      </p:pic>
      <p:pic>
        <p:nvPicPr>
          <p:cNvPr id="17" name="Picture 3"/>
          <p:cNvPicPr>
            <a:picLocks noChangeAspect="1" noChangeArrowheads="1"/>
          </p:cNvPicPr>
          <p:nvPr userDrawn="1"/>
        </p:nvPicPr>
        <p:blipFill>
          <a:blip r:embed="rId7" cstate="print">
            <a:clrChange>
              <a:clrFrom>
                <a:srgbClr val="FFFFFF"/>
              </a:clrFrom>
              <a:clrTo>
                <a:srgbClr val="FFFFFF">
                  <a:alpha val="0"/>
                </a:srgbClr>
              </a:clrTo>
            </a:clrChange>
          </a:blip>
          <a:srcRect l="90644" b="87551"/>
          <a:stretch>
            <a:fillRect/>
          </a:stretch>
        </p:blipFill>
        <p:spPr bwMode="auto">
          <a:xfrm>
            <a:off x="228600" y="5867400"/>
            <a:ext cx="449705"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B15D948-DEBD-43F2-B784-0599A4386F42}" type="datetimeFigureOut">
              <a:rPr lang="en-US" smtClean="0"/>
              <a:pPr/>
              <a:t>7/15/2015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1D93677-3EDC-47F8-9E4D-F97139E12C13}" type="slidenum">
              <a:rPr lang="en-US" smtClean="0"/>
              <a:pPr/>
              <a:t>‹#›</a:t>
            </a:fld>
            <a:endParaRPr lang="en-US"/>
          </a:p>
        </p:txBody>
      </p:sp>
      <p:grpSp>
        <p:nvGrpSpPr>
          <p:cNvPr id="8" name="Group 7"/>
          <p:cNvGrpSpPr/>
          <p:nvPr userDrawn="1"/>
        </p:nvGrpSpPr>
        <p:grpSpPr>
          <a:xfrm>
            <a:off x="-1" y="6537960"/>
            <a:ext cx="9144001" cy="320040"/>
            <a:chOff x="-1" y="6537960"/>
            <a:chExt cx="9144001" cy="320040"/>
          </a:xfrm>
        </p:grpSpPr>
        <p:pic>
          <p:nvPicPr>
            <p:cNvPr id="9" name="Picture 2" descr="http://www.geekpedia.com/gallery/fullsize/windows-visual-studio-net-colorful-wallpaper.jpg"/>
            <p:cNvPicPr>
              <a:picLocks noChangeAspect="1" noChangeArrowheads="1"/>
            </p:cNvPicPr>
            <p:nvPr/>
          </p:nvPicPr>
          <p:blipFill>
            <a:blip r:embed="rId2" cstate="print"/>
            <a:srcRect r="94666"/>
            <a:stretch>
              <a:fillRect/>
            </a:stretch>
          </p:blipFill>
          <p:spPr bwMode="auto">
            <a:xfrm rot="16200000">
              <a:off x="5638802" y="4794250"/>
              <a:ext cx="304800" cy="3810002"/>
            </a:xfrm>
            <a:prstGeom prst="rect">
              <a:avLst/>
            </a:prstGeom>
            <a:noFill/>
          </p:spPr>
        </p:pic>
        <p:pic>
          <p:nvPicPr>
            <p:cNvPr id="10" name="Picture 2" descr="http://www.geekpedia.com/gallery/fullsize/windows-visual-studio-net-colorful-wallpaper.jpg"/>
            <p:cNvPicPr>
              <a:picLocks noChangeAspect="1" noChangeArrowheads="1"/>
            </p:cNvPicPr>
            <p:nvPr/>
          </p:nvPicPr>
          <p:blipFill>
            <a:blip r:embed="rId3" cstate="print"/>
            <a:srcRect t="53314" b="33347"/>
            <a:stretch>
              <a:fillRect/>
            </a:stretch>
          </p:blipFill>
          <p:spPr bwMode="auto">
            <a:xfrm>
              <a:off x="5943600" y="6537960"/>
              <a:ext cx="3200400" cy="320040"/>
            </a:xfrm>
            <a:prstGeom prst="rect">
              <a:avLst/>
            </a:prstGeom>
            <a:noFill/>
          </p:spPr>
        </p:pic>
        <p:pic>
          <p:nvPicPr>
            <p:cNvPr id="11" name="Picture 2" descr="http://www.geekpedia.com/gallery/fullsize/windows-visual-studio-net-colorful-wallpaper.jpg"/>
            <p:cNvPicPr>
              <a:picLocks noChangeAspect="1" noChangeArrowheads="1"/>
            </p:cNvPicPr>
            <p:nvPr/>
          </p:nvPicPr>
          <p:blipFill>
            <a:blip r:embed="rId2" cstate="print"/>
            <a:srcRect r="19878" b="93371"/>
            <a:stretch>
              <a:fillRect/>
            </a:stretch>
          </p:blipFill>
          <p:spPr bwMode="auto">
            <a:xfrm rot="10800000">
              <a:off x="-1" y="6553199"/>
              <a:ext cx="4914230" cy="304799"/>
            </a:xfrm>
            <a:prstGeom prst="rect">
              <a:avLst/>
            </a:prstGeom>
            <a:noFill/>
          </p:spPr>
        </p:pic>
      </p:grpSp>
      <p:pic>
        <p:nvPicPr>
          <p:cNvPr id="12" name="Picture 16" descr="logonegativo.jpg"/>
          <p:cNvPicPr>
            <a:picLocks noChangeAspect="1"/>
          </p:cNvPicPr>
          <p:nvPr userDrawn="1"/>
        </p:nvPicPr>
        <p:blipFill>
          <a:blip r:embed="rId4" cstate="print"/>
          <a:srcRect/>
          <a:stretch>
            <a:fillRect/>
          </a:stretch>
        </p:blipFill>
        <p:spPr bwMode="auto">
          <a:xfrm>
            <a:off x="8180832" y="1"/>
            <a:ext cx="963168" cy="762000"/>
          </a:xfrm>
          <a:prstGeom prst="rect">
            <a:avLst/>
          </a:prstGeom>
          <a:ln>
            <a:noFill/>
          </a:ln>
          <a:effectLst>
            <a:softEdge rad="112500"/>
          </a:effectLst>
        </p:spPr>
      </p:pic>
      <p:pic>
        <p:nvPicPr>
          <p:cNvPr id="14" name="Picture 3"/>
          <p:cNvPicPr>
            <a:picLocks noChangeAspect="1" noChangeArrowheads="1"/>
          </p:cNvPicPr>
          <p:nvPr userDrawn="1"/>
        </p:nvPicPr>
        <p:blipFill>
          <a:blip r:embed="rId5" cstate="print">
            <a:clrChange>
              <a:clrFrom>
                <a:srgbClr val="FFFFFF"/>
              </a:clrFrom>
              <a:clrTo>
                <a:srgbClr val="FFFFFF">
                  <a:alpha val="0"/>
                </a:srgbClr>
              </a:clrTo>
            </a:clrChange>
          </a:blip>
          <a:srcRect l="34096" t="64694" r="25987"/>
          <a:stretch>
            <a:fillRect/>
          </a:stretch>
        </p:blipFill>
        <p:spPr bwMode="auto">
          <a:xfrm>
            <a:off x="0" y="1059259"/>
            <a:ext cx="990600" cy="446286"/>
          </a:xfrm>
          <a:prstGeom prst="rect">
            <a:avLst/>
          </a:prstGeom>
          <a:noFill/>
          <a:ln w="9525">
            <a:noFill/>
            <a:miter lim="800000"/>
            <a:headEnd/>
            <a:tailEnd/>
          </a:ln>
        </p:spPr>
      </p:pic>
      <p:pic>
        <p:nvPicPr>
          <p:cNvPr id="15" name="Picture 3"/>
          <p:cNvPicPr>
            <a:picLocks noChangeAspect="1" noChangeArrowheads="1"/>
          </p:cNvPicPr>
          <p:nvPr userDrawn="1"/>
        </p:nvPicPr>
        <p:blipFill>
          <a:blip r:embed="rId6" cstate="print">
            <a:clrChange>
              <a:clrFrom>
                <a:srgbClr val="FFFFFF"/>
              </a:clrFrom>
              <a:clrTo>
                <a:srgbClr val="FFFFFF">
                  <a:alpha val="0"/>
                </a:srgbClr>
              </a:clrTo>
            </a:clrChange>
          </a:blip>
          <a:srcRect r="84199" b="80408"/>
          <a:stretch>
            <a:fillRect/>
          </a:stretch>
        </p:blipFill>
        <p:spPr bwMode="auto">
          <a:xfrm>
            <a:off x="8458200" y="1524001"/>
            <a:ext cx="533400" cy="336884"/>
          </a:xfrm>
          <a:prstGeom prst="rect">
            <a:avLst/>
          </a:prstGeom>
          <a:noFill/>
          <a:ln w="9525">
            <a:noFill/>
            <a:miter lim="800000"/>
            <a:headEnd/>
            <a:tailEnd/>
          </a:ln>
        </p:spPr>
      </p:pic>
      <p:pic>
        <p:nvPicPr>
          <p:cNvPr id="16" name="Picture 3"/>
          <p:cNvPicPr>
            <a:picLocks noChangeAspect="1" noChangeArrowheads="1"/>
          </p:cNvPicPr>
          <p:nvPr userDrawn="1"/>
        </p:nvPicPr>
        <p:blipFill>
          <a:blip r:embed="rId7" cstate="print">
            <a:clrChange>
              <a:clrFrom>
                <a:srgbClr val="FFFFFF"/>
              </a:clrFrom>
              <a:clrTo>
                <a:srgbClr val="FFFFFF">
                  <a:alpha val="0"/>
                </a:srgbClr>
              </a:clrTo>
            </a:clrChange>
          </a:blip>
          <a:srcRect l="59044" t="15714" r="30977" b="74490"/>
          <a:stretch>
            <a:fillRect/>
          </a:stretch>
        </p:blipFill>
        <p:spPr bwMode="auto">
          <a:xfrm>
            <a:off x="8205355" y="1676400"/>
            <a:ext cx="762000" cy="381000"/>
          </a:xfrm>
          <a:prstGeom prst="rect">
            <a:avLst/>
          </a:prstGeom>
          <a:noFill/>
          <a:ln w="9525">
            <a:noFill/>
            <a:miter lim="800000"/>
            <a:headEnd/>
            <a:tailEnd/>
          </a:ln>
        </p:spPr>
      </p:pic>
      <p:pic>
        <p:nvPicPr>
          <p:cNvPr id="17" name="Picture 3"/>
          <p:cNvPicPr>
            <a:picLocks noChangeAspect="1" noChangeArrowheads="1"/>
          </p:cNvPicPr>
          <p:nvPr userDrawn="1"/>
        </p:nvPicPr>
        <p:blipFill>
          <a:blip r:embed="rId7" cstate="print">
            <a:clrChange>
              <a:clrFrom>
                <a:srgbClr val="FFFFFF"/>
              </a:clrFrom>
              <a:clrTo>
                <a:srgbClr val="FFFFFF">
                  <a:alpha val="0"/>
                </a:srgbClr>
              </a:clrTo>
            </a:clrChange>
          </a:blip>
          <a:srcRect l="81497" t="33673" r="7692" b="53265"/>
          <a:stretch>
            <a:fillRect/>
          </a:stretch>
        </p:blipFill>
        <p:spPr bwMode="auto">
          <a:xfrm>
            <a:off x="304800" y="1312719"/>
            <a:ext cx="685800" cy="422031"/>
          </a:xfrm>
          <a:prstGeom prst="rect">
            <a:avLst/>
          </a:prstGeom>
          <a:noFill/>
          <a:ln w="9525">
            <a:noFill/>
            <a:miter lim="800000"/>
            <a:headEnd/>
            <a:tailEnd/>
          </a:ln>
        </p:spPr>
      </p:pic>
      <p:pic>
        <p:nvPicPr>
          <p:cNvPr id="18" name="Picture 3"/>
          <p:cNvPicPr>
            <a:picLocks noChangeAspect="1" noChangeArrowheads="1"/>
          </p:cNvPicPr>
          <p:nvPr userDrawn="1"/>
        </p:nvPicPr>
        <p:blipFill>
          <a:blip r:embed="rId7" cstate="print">
            <a:clrChange>
              <a:clrFrom>
                <a:srgbClr val="FFFFFF"/>
              </a:clrFrom>
              <a:clrTo>
                <a:srgbClr val="FFFFFF">
                  <a:alpha val="0"/>
                </a:srgbClr>
              </a:clrTo>
            </a:clrChange>
          </a:blip>
          <a:srcRect l="90644" b="87551"/>
          <a:stretch>
            <a:fillRect/>
          </a:stretch>
        </p:blipFill>
        <p:spPr bwMode="auto">
          <a:xfrm>
            <a:off x="228600" y="5867400"/>
            <a:ext cx="449705"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B15D948-DEBD-43F2-B784-0599A4386F42}" type="datetimeFigureOut">
              <a:rPr lang="en-US" smtClean="0"/>
              <a:pPr/>
              <a:t>7/15/2015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1D93677-3EDC-47F8-9E4D-F97139E12C13}" type="slidenum">
              <a:rPr lang="en-US" smtClean="0"/>
              <a:pPr/>
              <a:t>‹#›</a:t>
            </a:fld>
            <a:endParaRPr lang="en-US"/>
          </a:p>
        </p:txBody>
      </p:sp>
      <p:grpSp>
        <p:nvGrpSpPr>
          <p:cNvPr id="10" name="Group 9"/>
          <p:cNvGrpSpPr/>
          <p:nvPr userDrawn="1"/>
        </p:nvGrpSpPr>
        <p:grpSpPr>
          <a:xfrm>
            <a:off x="-1" y="6537960"/>
            <a:ext cx="9144001" cy="320040"/>
            <a:chOff x="-1" y="6537960"/>
            <a:chExt cx="9144001" cy="320040"/>
          </a:xfrm>
        </p:grpSpPr>
        <p:pic>
          <p:nvPicPr>
            <p:cNvPr id="11" name="Picture 2" descr="http://www.geekpedia.com/gallery/fullsize/windows-visual-studio-net-colorful-wallpaper.jpg"/>
            <p:cNvPicPr>
              <a:picLocks noChangeAspect="1" noChangeArrowheads="1"/>
            </p:cNvPicPr>
            <p:nvPr/>
          </p:nvPicPr>
          <p:blipFill>
            <a:blip r:embed="rId2" cstate="print"/>
            <a:srcRect r="94666"/>
            <a:stretch>
              <a:fillRect/>
            </a:stretch>
          </p:blipFill>
          <p:spPr bwMode="auto">
            <a:xfrm rot="16200000">
              <a:off x="5638802" y="4794250"/>
              <a:ext cx="304800" cy="3810002"/>
            </a:xfrm>
            <a:prstGeom prst="rect">
              <a:avLst/>
            </a:prstGeom>
            <a:noFill/>
          </p:spPr>
        </p:pic>
        <p:pic>
          <p:nvPicPr>
            <p:cNvPr id="12" name="Picture 2" descr="http://www.geekpedia.com/gallery/fullsize/windows-visual-studio-net-colorful-wallpaper.jpg"/>
            <p:cNvPicPr>
              <a:picLocks noChangeAspect="1" noChangeArrowheads="1"/>
            </p:cNvPicPr>
            <p:nvPr/>
          </p:nvPicPr>
          <p:blipFill>
            <a:blip r:embed="rId3" cstate="print"/>
            <a:srcRect t="53314" b="33347"/>
            <a:stretch>
              <a:fillRect/>
            </a:stretch>
          </p:blipFill>
          <p:spPr bwMode="auto">
            <a:xfrm>
              <a:off x="5943600" y="6537960"/>
              <a:ext cx="3200400" cy="320040"/>
            </a:xfrm>
            <a:prstGeom prst="rect">
              <a:avLst/>
            </a:prstGeom>
            <a:noFill/>
          </p:spPr>
        </p:pic>
        <p:pic>
          <p:nvPicPr>
            <p:cNvPr id="13" name="Picture 2" descr="http://www.geekpedia.com/gallery/fullsize/windows-visual-studio-net-colorful-wallpaper.jpg"/>
            <p:cNvPicPr>
              <a:picLocks noChangeAspect="1" noChangeArrowheads="1"/>
            </p:cNvPicPr>
            <p:nvPr/>
          </p:nvPicPr>
          <p:blipFill>
            <a:blip r:embed="rId2" cstate="print"/>
            <a:srcRect r="19878" b="93371"/>
            <a:stretch>
              <a:fillRect/>
            </a:stretch>
          </p:blipFill>
          <p:spPr bwMode="auto">
            <a:xfrm rot="10800000">
              <a:off x="-1" y="6553199"/>
              <a:ext cx="4914230" cy="304799"/>
            </a:xfrm>
            <a:prstGeom prst="rect">
              <a:avLst/>
            </a:prstGeom>
            <a:noFill/>
          </p:spPr>
        </p:pic>
      </p:grpSp>
      <p:pic>
        <p:nvPicPr>
          <p:cNvPr id="14" name="Picture 16" descr="logonegativo.jpg"/>
          <p:cNvPicPr>
            <a:picLocks noChangeAspect="1"/>
          </p:cNvPicPr>
          <p:nvPr userDrawn="1"/>
        </p:nvPicPr>
        <p:blipFill>
          <a:blip r:embed="rId4" cstate="print"/>
          <a:srcRect/>
          <a:stretch>
            <a:fillRect/>
          </a:stretch>
        </p:blipFill>
        <p:spPr bwMode="auto">
          <a:xfrm>
            <a:off x="8180832" y="1"/>
            <a:ext cx="963168" cy="762000"/>
          </a:xfrm>
          <a:prstGeom prst="rect">
            <a:avLst/>
          </a:prstGeom>
          <a:ln>
            <a:noFill/>
          </a:ln>
          <a:effectLst>
            <a:softEdge rad="112500"/>
          </a:effectLst>
        </p:spPr>
      </p:pic>
      <p:pic>
        <p:nvPicPr>
          <p:cNvPr id="16" name="Picture 3"/>
          <p:cNvPicPr>
            <a:picLocks noChangeAspect="1" noChangeArrowheads="1"/>
          </p:cNvPicPr>
          <p:nvPr userDrawn="1"/>
        </p:nvPicPr>
        <p:blipFill>
          <a:blip r:embed="rId5" cstate="print">
            <a:clrChange>
              <a:clrFrom>
                <a:srgbClr val="FFFFFF"/>
              </a:clrFrom>
              <a:clrTo>
                <a:srgbClr val="FFFFFF">
                  <a:alpha val="0"/>
                </a:srgbClr>
              </a:clrTo>
            </a:clrChange>
          </a:blip>
          <a:srcRect l="34096" t="64694" r="25987"/>
          <a:stretch>
            <a:fillRect/>
          </a:stretch>
        </p:blipFill>
        <p:spPr bwMode="auto">
          <a:xfrm>
            <a:off x="0" y="1059259"/>
            <a:ext cx="990600" cy="446286"/>
          </a:xfrm>
          <a:prstGeom prst="rect">
            <a:avLst/>
          </a:prstGeom>
          <a:noFill/>
          <a:ln w="9525">
            <a:noFill/>
            <a:miter lim="800000"/>
            <a:headEnd/>
            <a:tailEnd/>
          </a:ln>
        </p:spPr>
      </p:pic>
      <p:pic>
        <p:nvPicPr>
          <p:cNvPr id="17" name="Picture 3"/>
          <p:cNvPicPr>
            <a:picLocks noChangeAspect="1" noChangeArrowheads="1"/>
          </p:cNvPicPr>
          <p:nvPr userDrawn="1"/>
        </p:nvPicPr>
        <p:blipFill>
          <a:blip r:embed="rId6" cstate="print">
            <a:clrChange>
              <a:clrFrom>
                <a:srgbClr val="FFFFFF"/>
              </a:clrFrom>
              <a:clrTo>
                <a:srgbClr val="FFFFFF">
                  <a:alpha val="0"/>
                </a:srgbClr>
              </a:clrTo>
            </a:clrChange>
          </a:blip>
          <a:srcRect r="84199" b="80408"/>
          <a:stretch>
            <a:fillRect/>
          </a:stretch>
        </p:blipFill>
        <p:spPr bwMode="auto">
          <a:xfrm>
            <a:off x="8458200" y="1524001"/>
            <a:ext cx="533400" cy="336884"/>
          </a:xfrm>
          <a:prstGeom prst="rect">
            <a:avLst/>
          </a:prstGeom>
          <a:noFill/>
          <a:ln w="9525">
            <a:noFill/>
            <a:miter lim="800000"/>
            <a:headEnd/>
            <a:tailEnd/>
          </a:ln>
        </p:spPr>
      </p:pic>
      <p:pic>
        <p:nvPicPr>
          <p:cNvPr id="18" name="Picture 3"/>
          <p:cNvPicPr>
            <a:picLocks noChangeAspect="1" noChangeArrowheads="1"/>
          </p:cNvPicPr>
          <p:nvPr userDrawn="1"/>
        </p:nvPicPr>
        <p:blipFill>
          <a:blip r:embed="rId7" cstate="print">
            <a:clrChange>
              <a:clrFrom>
                <a:srgbClr val="FFFFFF"/>
              </a:clrFrom>
              <a:clrTo>
                <a:srgbClr val="FFFFFF">
                  <a:alpha val="0"/>
                </a:srgbClr>
              </a:clrTo>
            </a:clrChange>
          </a:blip>
          <a:srcRect l="59044" t="15714" r="30977" b="74490"/>
          <a:stretch>
            <a:fillRect/>
          </a:stretch>
        </p:blipFill>
        <p:spPr bwMode="auto">
          <a:xfrm>
            <a:off x="8205355" y="1676400"/>
            <a:ext cx="762000" cy="381000"/>
          </a:xfrm>
          <a:prstGeom prst="rect">
            <a:avLst/>
          </a:prstGeom>
          <a:noFill/>
          <a:ln w="9525">
            <a:noFill/>
            <a:miter lim="800000"/>
            <a:headEnd/>
            <a:tailEnd/>
          </a:ln>
        </p:spPr>
      </p:pic>
      <p:pic>
        <p:nvPicPr>
          <p:cNvPr id="19" name="Picture 3"/>
          <p:cNvPicPr>
            <a:picLocks noChangeAspect="1" noChangeArrowheads="1"/>
          </p:cNvPicPr>
          <p:nvPr userDrawn="1"/>
        </p:nvPicPr>
        <p:blipFill>
          <a:blip r:embed="rId7" cstate="print">
            <a:clrChange>
              <a:clrFrom>
                <a:srgbClr val="FFFFFF"/>
              </a:clrFrom>
              <a:clrTo>
                <a:srgbClr val="FFFFFF">
                  <a:alpha val="0"/>
                </a:srgbClr>
              </a:clrTo>
            </a:clrChange>
          </a:blip>
          <a:srcRect l="81497" t="33673" r="7692" b="53265"/>
          <a:stretch>
            <a:fillRect/>
          </a:stretch>
        </p:blipFill>
        <p:spPr bwMode="auto">
          <a:xfrm>
            <a:off x="304800" y="1312719"/>
            <a:ext cx="685800" cy="422031"/>
          </a:xfrm>
          <a:prstGeom prst="rect">
            <a:avLst/>
          </a:prstGeom>
          <a:noFill/>
          <a:ln w="9525">
            <a:noFill/>
            <a:miter lim="800000"/>
            <a:headEnd/>
            <a:tailEnd/>
          </a:ln>
        </p:spPr>
      </p:pic>
      <p:pic>
        <p:nvPicPr>
          <p:cNvPr id="20" name="Picture 3"/>
          <p:cNvPicPr>
            <a:picLocks noChangeAspect="1" noChangeArrowheads="1"/>
          </p:cNvPicPr>
          <p:nvPr userDrawn="1"/>
        </p:nvPicPr>
        <p:blipFill>
          <a:blip r:embed="rId7" cstate="print">
            <a:clrChange>
              <a:clrFrom>
                <a:srgbClr val="FFFFFF"/>
              </a:clrFrom>
              <a:clrTo>
                <a:srgbClr val="FFFFFF">
                  <a:alpha val="0"/>
                </a:srgbClr>
              </a:clrTo>
            </a:clrChange>
          </a:blip>
          <a:srcRect l="90644" b="87551"/>
          <a:stretch>
            <a:fillRect/>
          </a:stretch>
        </p:blipFill>
        <p:spPr bwMode="auto">
          <a:xfrm>
            <a:off x="228600" y="5867400"/>
            <a:ext cx="449705"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B15D948-DEBD-43F2-B784-0599A4386F42}" type="datetimeFigureOut">
              <a:rPr lang="en-US" smtClean="0"/>
              <a:pPr/>
              <a:t>7/15/2015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1D93677-3EDC-47F8-9E4D-F97139E12C13}" type="slidenum">
              <a:rPr lang="en-US" smtClean="0"/>
              <a:pPr/>
              <a:t>‹#›</a:t>
            </a:fld>
            <a:endParaRPr lang="en-US"/>
          </a:p>
        </p:txBody>
      </p:sp>
      <p:grpSp>
        <p:nvGrpSpPr>
          <p:cNvPr id="6" name="Group 5"/>
          <p:cNvGrpSpPr/>
          <p:nvPr userDrawn="1"/>
        </p:nvGrpSpPr>
        <p:grpSpPr>
          <a:xfrm>
            <a:off x="-1" y="6537960"/>
            <a:ext cx="9144001" cy="320040"/>
            <a:chOff x="-1" y="6537960"/>
            <a:chExt cx="9144001" cy="320040"/>
          </a:xfrm>
        </p:grpSpPr>
        <p:pic>
          <p:nvPicPr>
            <p:cNvPr id="7" name="Picture 2" descr="http://www.geekpedia.com/gallery/fullsize/windows-visual-studio-net-colorful-wallpaper.jpg"/>
            <p:cNvPicPr>
              <a:picLocks noChangeAspect="1" noChangeArrowheads="1"/>
            </p:cNvPicPr>
            <p:nvPr/>
          </p:nvPicPr>
          <p:blipFill>
            <a:blip r:embed="rId2" cstate="print"/>
            <a:srcRect r="94666"/>
            <a:stretch>
              <a:fillRect/>
            </a:stretch>
          </p:blipFill>
          <p:spPr bwMode="auto">
            <a:xfrm rot="16200000">
              <a:off x="5638802" y="4794250"/>
              <a:ext cx="304800" cy="3810002"/>
            </a:xfrm>
            <a:prstGeom prst="rect">
              <a:avLst/>
            </a:prstGeom>
            <a:noFill/>
          </p:spPr>
        </p:pic>
        <p:pic>
          <p:nvPicPr>
            <p:cNvPr id="8" name="Picture 2" descr="http://www.geekpedia.com/gallery/fullsize/windows-visual-studio-net-colorful-wallpaper.jpg"/>
            <p:cNvPicPr>
              <a:picLocks noChangeAspect="1" noChangeArrowheads="1"/>
            </p:cNvPicPr>
            <p:nvPr/>
          </p:nvPicPr>
          <p:blipFill>
            <a:blip r:embed="rId3" cstate="print"/>
            <a:srcRect t="53314" b="33347"/>
            <a:stretch>
              <a:fillRect/>
            </a:stretch>
          </p:blipFill>
          <p:spPr bwMode="auto">
            <a:xfrm>
              <a:off x="5943600" y="6537960"/>
              <a:ext cx="3200400" cy="320040"/>
            </a:xfrm>
            <a:prstGeom prst="rect">
              <a:avLst/>
            </a:prstGeom>
            <a:noFill/>
          </p:spPr>
        </p:pic>
        <p:pic>
          <p:nvPicPr>
            <p:cNvPr id="9" name="Picture 2" descr="http://www.geekpedia.com/gallery/fullsize/windows-visual-studio-net-colorful-wallpaper.jpg"/>
            <p:cNvPicPr>
              <a:picLocks noChangeAspect="1" noChangeArrowheads="1"/>
            </p:cNvPicPr>
            <p:nvPr/>
          </p:nvPicPr>
          <p:blipFill>
            <a:blip r:embed="rId2" cstate="print"/>
            <a:srcRect r="19878" b="93371"/>
            <a:stretch>
              <a:fillRect/>
            </a:stretch>
          </p:blipFill>
          <p:spPr bwMode="auto">
            <a:xfrm rot="10800000">
              <a:off x="-1" y="6553199"/>
              <a:ext cx="4914230" cy="304799"/>
            </a:xfrm>
            <a:prstGeom prst="rect">
              <a:avLst/>
            </a:prstGeom>
            <a:noFill/>
          </p:spPr>
        </p:pic>
      </p:grpSp>
      <p:pic>
        <p:nvPicPr>
          <p:cNvPr id="10" name="Picture 16" descr="logonegativo.jpg"/>
          <p:cNvPicPr>
            <a:picLocks noChangeAspect="1"/>
          </p:cNvPicPr>
          <p:nvPr userDrawn="1"/>
        </p:nvPicPr>
        <p:blipFill>
          <a:blip r:embed="rId4" cstate="print"/>
          <a:srcRect/>
          <a:stretch>
            <a:fillRect/>
          </a:stretch>
        </p:blipFill>
        <p:spPr bwMode="auto">
          <a:xfrm>
            <a:off x="8180832" y="1"/>
            <a:ext cx="963168" cy="762000"/>
          </a:xfrm>
          <a:prstGeom prst="rect">
            <a:avLst/>
          </a:prstGeom>
          <a:ln>
            <a:noFill/>
          </a:ln>
          <a:effectLst>
            <a:softEdge rad="112500"/>
          </a:effectLst>
        </p:spPr>
      </p:pic>
      <p:pic>
        <p:nvPicPr>
          <p:cNvPr id="12" name="Picture 3"/>
          <p:cNvPicPr>
            <a:picLocks noChangeAspect="1" noChangeArrowheads="1"/>
          </p:cNvPicPr>
          <p:nvPr userDrawn="1"/>
        </p:nvPicPr>
        <p:blipFill>
          <a:blip r:embed="rId5" cstate="print">
            <a:clrChange>
              <a:clrFrom>
                <a:srgbClr val="FFFFFF"/>
              </a:clrFrom>
              <a:clrTo>
                <a:srgbClr val="FFFFFF">
                  <a:alpha val="0"/>
                </a:srgbClr>
              </a:clrTo>
            </a:clrChange>
          </a:blip>
          <a:srcRect l="34096" t="64694" r="25987"/>
          <a:stretch>
            <a:fillRect/>
          </a:stretch>
        </p:blipFill>
        <p:spPr bwMode="auto">
          <a:xfrm>
            <a:off x="0" y="1059259"/>
            <a:ext cx="990600" cy="446286"/>
          </a:xfrm>
          <a:prstGeom prst="rect">
            <a:avLst/>
          </a:prstGeom>
          <a:noFill/>
          <a:ln w="9525">
            <a:noFill/>
            <a:miter lim="800000"/>
            <a:headEnd/>
            <a:tailEnd/>
          </a:ln>
        </p:spPr>
      </p:pic>
      <p:pic>
        <p:nvPicPr>
          <p:cNvPr id="13" name="Picture 3"/>
          <p:cNvPicPr>
            <a:picLocks noChangeAspect="1" noChangeArrowheads="1"/>
          </p:cNvPicPr>
          <p:nvPr userDrawn="1"/>
        </p:nvPicPr>
        <p:blipFill>
          <a:blip r:embed="rId6" cstate="print">
            <a:clrChange>
              <a:clrFrom>
                <a:srgbClr val="FFFFFF"/>
              </a:clrFrom>
              <a:clrTo>
                <a:srgbClr val="FFFFFF">
                  <a:alpha val="0"/>
                </a:srgbClr>
              </a:clrTo>
            </a:clrChange>
          </a:blip>
          <a:srcRect r="84199" b="80408"/>
          <a:stretch>
            <a:fillRect/>
          </a:stretch>
        </p:blipFill>
        <p:spPr bwMode="auto">
          <a:xfrm>
            <a:off x="8458200" y="1524001"/>
            <a:ext cx="533400" cy="336884"/>
          </a:xfrm>
          <a:prstGeom prst="rect">
            <a:avLst/>
          </a:prstGeom>
          <a:noFill/>
          <a:ln w="9525">
            <a:noFill/>
            <a:miter lim="800000"/>
            <a:headEnd/>
            <a:tailEnd/>
          </a:ln>
        </p:spPr>
      </p:pic>
      <p:pic>
        <p:nvPicPr>
          <p:cNvPr id="14" name="Picture 3"/>
          <p:cNvPicPr>
            <a:picLocks noChangeAspect="1" noChangeArrowheads="1"/>
          </p:cNvPicPr>
          <p:nvPr userDrawn="1"/>
        </p:nvPicPr>
        <p:blipFill>
          <a:blip r:embed="rId7" cstate="print">
            <a:clrChange>
              <a:clrFrom>
                <a:srgbClr val="FFFFFF"/>
              </a:clrFrom>
              <a:clrTo>
                <a:srgbClr val="FFFFFF">
                  <a:alpha val="0"/>
                </a:srgbClr>
              </a:clrTo>
            </a:clrChange>
          </a:blip>
          <a:srcRect l="59044" t="15714" r="30977" b="74490"/>
          <a:stretch>
            <a:fillRect/>
          </a:stretch>
        </p:blipFill>
        <p:spPr bwMode="auto">
          <a:xfrm>
            <a:off x="8205355" y="1676400"/>
            <a:ext cx="762000" cy="381000"/>
          </a:xfrm>
          <a:prstGeom prst="rect">
            <a:avLst/>
          </a:prstGeom>
          <a:noFill/>
          <a:ln w="9525">
            <a:noFill/>
            <a:miter lim="800000"/>
            <a:headEnd/>
            <a:tailEnd/>
          </a:ln>
        </p:spPr>
      </p:pic>
      <p:pic>
        <p:nvPicPr>
          <p:cNvPr id="15" name="Picture 3"/>
          <p:cNvPicPr>
            <a:picLocks noChangeAspect="1" noChangeArrowheads="1"/>
          </p:cNvPicPr>
          <p:nvPr userDrawn="1"/>
        </p:nvPicPr>
        <p:blipFill>
          <a:blip r:embed="rId7" cstate="print">
            <a:clrChange>
              <a:clrFrom>
                <a:srgbClr val="FFFFFF"/>
              </a:clrFrom>
              <a:clrTo>
                <a:srgbClr val="FFFFFF">
                  <a:alpha val="0"/>
                </a:srgbClr>
              </a:clrTo>
            </a:clrChange>
          </a:blip>
          <a:srcRect l="81497" t="33673" r="7692" b="53265"/>
          <a:stretch>
            <a:fillRect/>
          </a:stretch>
        </p:blipFill>
        <p:spPr bwMode="auto">
          <a:xfrm>
            <a:off x="304800" y="1312719"/>
            <a:ext cx="685800" cy="422031"/>
          </a:xfrm>
          <a:prstGeom prst="rect">
            <a:avLst/>
          </a:prstGeom>
          <a:noFill/>
          <a:ln w="9525">
            <a:noFill/>
            <a:miter lim="800000"/>
            <a:headEnd/>
            <a:tailEnd/>
          </a:ln>
        </p:spPr>
      </p:pic>
      <p:pic>
        <p:nvPicPr>
          <p:cNvPr id="16" name="Picture 3"/>
          <p:cNvPicPr>
            <a:picLocks noChangeAspect="1" noChangeArrowheads="1"/>
          </p:cNvPicPr>
          <p:nvPr userDrawn="1"/>
        </p:nvPicPr>
        <p:blipFill>
          <a:blip r:embed="rId7" cstate="print">
            <a:clrChange>
              <a:clrFrom>
                <a:srgbClr val="FFFFFF"/>
              </a:clrFrom>
              <a:clrTo>
                <a:srgbClr val="FFFFFF">
                  <a:alpha val="0"/>
                </a:srgbClr>
              </a:clrTo>
            </a:clrChange>
          </a:blip>
          <a:srcRect l="90644" b="87551"/>
          <a:stretch>
            <a:fillRect/>
          </a:stretch>
        </p:blipFill>
        <p:spPr bwMode="auto">
          <a:xfrm>
            <a:off x="228600" y="5867400"/>
            <a:ext cx="449705"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B15D948-DEBD-43F2-B784-0599A4386F42}" type="datetimeFigureOut">
              <a:rPr lang="en-US" smtClean="0"/>
              <a:pPr/>
              <a:t>7/15/2015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1D93677-3EDC-47F8-9E4D-F97139E12C13}" type="slidenum">
              <a:rPr lang="en-US" smtClean="0"/>
              <a:pPr/>
              <a:t>‹#›</a:t>
            </a:fld>
            <a:endParaRPr lang="en-US"/>
          </a:p>
        </p:txBody>
      </p:sp>
      <p:grpSp>
        <p:nvGrpSpPr>
          <p:cNvPr id="5" name="Group 4"/>
          <p:cNvGrpSpPr/>
          <p:nvPr userDrawn="1"/>
        </p:nvGrpSpPr>
        <p:grpSpPr>
          <a:xfrm>
            <a:off x="-1" y="6537960"/>
            <a:ext cx="9144001" cy="320040"/>
            <a:chOff x="-1" y="6537960"/>
            <a:chExt cx="9144001" cy="320040"/>
          </a:xfrm>
        </p:grpSpPr>
        <p:pic>
          <p:nvPicPr>
            <p:cNvPr id="6" name="Picture 2" descr="http://www.geekpedia.com/gallery/fullsize/windows-visual-studio-net-colorful-wallpaper.jpg"/>
            <p:cNvPicPr>
              <a:picLocks noChangeAspect="1" noChangeArrowheads="1"/>
            </p:cNvPicPr>
            <p:nvPr/>
          </p:nvPicPr>
          <p:blipFill>
            <a:blip r:embed="rId2" cstate="print"/>
            <a:srcRect r="94666"/>
            <a:stretch>
              <a:fillRect/>
            </a:stretch>
          </p:blipFill>
          <p:spPr bwMode="auto">
            <a:xfrm rot="16200000">
              <a:off x="5638802" y="4794250"/>
              <a:ext cx="304800" cy="3810002"/>
            </a:xfrm>
            <a:prstGeom prst="rect">
              <a:avLst/>
            </a:prstGeom>
            <a:noFill/>
          </p:spPr>
        </p:pic>
        <p:pic>
          <p:nvPicPr>
            <p:cNvPr id="7" name="Picture 2" descr="http://www.geekpedia.com/gallery/fullsize/windows-visual-studio-net-colorful-wallpaper.jpg"/>
            <p:cNvPicPr>
              <a:picLocks noChangeAspect="1" noChangeArrowheads="1"/>
            </p:cNvPicPr>
            <p:nvPr/>
          </p:nvPicPr>
          <p:blipFill>
            <a:blip r:embed="rId3" cstate="print"/>
            <a:srcRect t="53314" b="33347"/>
            <a:stretch>
              <a:fillRect/>
            </a:stretch>
          </p:blipFill>
          <p:spPr bwMode="auto">
            <a:xfrm>
              <a:off x="5943600" y="6537960"/>
              <a:ext cx="3200400" cy="320040"/>
            </a:xfrm>
            <a:prstGeom prst="rect">
              <a:avLst/>
            </a:prstGeom>
            <a:noFill/>
          </p:spPr>
        </p:pic>
        <p:pic>
          <p:nvPicPr>
            <p:cNvPr id="8" name="Picture 2" descr="http://www.geekpedia.com/gallery/fullsize/windows-visual-studio-net-colorful-wallpaper.jpg"/>
            <p:cNvPicPr>
              <a:picLocks noChangeAspect="1" noChangeArrowheads="1"/>
            </p:cNvPicPr>
            <p:nvPr/>
          </p:nvPicPr>
          <p:blipFill>
            <a:blip r:embed="rId2" cstate="print"/>
            <a:srcRect r="19878" b="93371"/>
            <a:stretch>
              <a:fillRect/>
            </a:stretch>
          </p:blipFill>
          <p:spPr bwMode="auto">
            <a:xfrm rot="10800000">
              <a:off x="-1" y="6553199"/>
              <a:ext cx="4914230" cy="304799"/>
            </a:xfrm>
            <a:prstGeom prst="rect">
              <a:avLst/>
            </a:prstGeom>
            <a:noFill/>
          </p:spPr>
        </p:pic>
      </p:grpSp>
      <p:pic>
        <p:nvPicPr>
          <p:cNvPr id="9" name="Picture 16" descr="logonegativo.jpg"/>
          <p:cNvPicPr>
            <a:picLocks noChangeAspect="1"/>
          </p:cNvPicPr>
          <p:nvPr userDrawn="1"/>
        </p:nvPicPr>
        <p:blipFill>
          <a:blip r:embed="rId4" cstate="print"/>
          <a:srcRect/>
          <a:stretch>
            <a:fillRect/>
          </a:stretch>
        </p:blipFill>
        <p:spPr bwMode="auto">
          <a:xfrm>
            <a:off x="8180832" y="1"/>
            <a:ext cx="963168" cy="762000"/>
          </a:xfrm>
          <a:prstGeom prst="rect">
            <a:avLst/>
          </a:prstGeom>
          <a:ln>
            <a:noFill/>
          </a:ln>
          <a:effectLst>
            <a:softEdge rad="112500"/>
          </a:effectLst>
        </p:spPr>
      </p:pic>
      <p:pic>
        <p:nvPicPr>
          <p:cNvPr id="11" name="Picture 3"/>
          <p:cNvPicPr>
            <a:picLocks noChangeAspect="1" noChangeArrowheads="1"/>
          </p:cNvPicPr>
          <p:nvPr userDrawn="1"/>
        </p:nvPicPr>
        <p:blipFill>
          <a:blip r:embed="rId5" cstate="print">
            <a:clrChange>
              <a:clrFrom>
                <a:srgbClr val="FFFFFF"/>
              </a:clrFrom>
              <a:clrTo>
                <a:srgbClr val="FFFFFF">
                  <a:alpha val="0"/>
                </a:srgbClr>
              </a:clrTo>
            </a:clrChange>
          </a:blip>
          <a:srcRect l="34096" t="64694" r="25987"/>
          <a:stretch>
            <a:fillRect/>
          </a:stretch>
        </p:blipFill>
        <p:spPr bwMode="auto">
          <a:xfrm>
            <a:off x="0" y="1059259"/>
            <a:ext cx="990600" cy="446286"/>
          </a:xfrm>
          <a:prstGeom prst="rect">
            <a:avLst/>
          </a:prstGeom>
          <a:noFill/>
          <a:ln w="9525">
            <a:noFill/>
            <a:miter lim="800000"/>
            <a:headEnd/>
            <a:tailEnd/>
          </a:ln>
        </p:spPr>
      </p:pic>
      <p:pic>
        <p:nvPicPr>
          <p:cNvPr id="12" name="Picture 3"/>
          <p:cNvPicPr>
            <a:picLocks noChangeAspect="1" noChangeArrowheads="1"/>
          </p:cNvPicPr>
          <p:nvPr userDrawn="1"/>
        </p:nvPicPr>
        <p:blipFill>
          <a:blip r:embed="rId6" cstate="print">
            <a:clrChange>
              <a:clrFrom>
                <a:srgbClr val="FFFFFF"/>
              </a:clrFrom>
              <a:clrTo>
                <a:srgbClr val="FFFFFF">
                  <a:alpha val="0"/>
                </a:srgbClr>
              </a:clrTo>
            </a:clrChange>
          </a:blip>
          <a:srcRect r="84199" b="80408"/>
          <a:stretch>
            <a:fillRect/>
          </a:stretch>
        </p:blipFill>
        <p:spPr bwMode="auto">
          <a:xfrm>
            <a:off x="8458200" y="1524001"/>
            <a:ext cx="533400" cy="336884"/>
          </a:xfrm>
          <a:prstGeom prst="rect">
            <a:avLst/>
          </a:prstGeom>
          <a:noFill/>
          <a:ln w="9525">
            <a:noFill/>
            <a:miter lim="800000"/>
            <a:headEnd/>
            <a:tailEnd/>
          </a:ln>
        </p:spPr>
      </p:pic>
      <p:pic>
        <p:nvPicPr>
          <p:cNvPr id="13" name="Picture 3"/>
          <p:cNvPicPr>
            <a:picLocks noChangeAspect="1" noChangeArrowheads="1"/>
          </p:cNvPicPr>
          <p:nvPr userDrawn="1"/>
        </p:nvPicPr>
        <p:blipFill>
          <a:blip r:embed="rId7" cstate="print">
            <a:clrChange>
              <a:clrFrom>
                <a:srgbClr val="FFFFFF"/>
              </a:clrFrom>
              <a:clrTo>
                <a:srgbClr val="FFFFFF">
                  <a:alpha val="0"/>
                </a:srgbClr>
              </a:clrTo>
            </a:clrChange>
          </a:blip>
          <a:srcRect l="59044" t="15714" r="30977" b="74490"/>
          <a:stretch>
            <a:fillRect/>
          </a:stretch>
        </p:blipFill>
        <p:spPr bwMode="auto">
          <a:xfrm>
            <a:off x="8205355" y="1676400"/>
            <a:ext cx="762000" cy="381000"/>
          </a:xfrm>
          <a:prstGeom prst="rect">
            <a:avLst/>
          </a:prstGeom>
          <a:noFill/>
          <a:ln w="9525">
            <a:noFill/>
            <a:miter lim="800000"/>
            <a:headEnd/>
            <a:tailEnd/>
          </a:ln>
        </p:spPr>
      </p:pic>
      <p:pic>
        <p:nvPicPr>
          <p:cNvPr id="14" name="Picture 3"/>
          <p:cNvPicPr>
            <a:picLocks noChangeAspect="1" noChangeArrowheads="1"/>
          </p:cNvPicPr>
          <p:nvPr userDrawn="1"/>
        </p:nvPicPr>
        <p:blipFill>
          <a:blip r:embed="rId7" cstate="print">
            <a:clrChange>
              <a:clrFrom>
                <a:srgbClr val="FFFFFF"/>
              </a:clrFrom>
              <a:clrTo>
                <a:srgbClr val="FFFFFF">
                  <a:alpha val="0"/>
                </a:srgbClr>
              </a:clrTo>
            </a:clrChange>
          </a:blip>
          <a:srcRect l="81497" t="33673" r="7692" b="53265"/>
          <a:stretch>
            <a:fillRect/>
          </a:stretch>
        </p:blipFill>
        <p:spPr bwMode="auto">
          <a:xfrm>
            <a:off x="304800" y="1312719"/>
            <a:ext cx="685800" cy="422031"/>
          </a:xfrm>
          <a:prstGeom prst="rect">
            <a:avLst/>
          </a:prstGeom>
          <a:noFill/>
          <a:ln w="9525">
            <a:noFill/>
            <a:miter lim="800000"/>
            <a:headEnd/>
            <a:tailEnd/>
          </a:ln>
        </p:spPr>
      </p:pic>
      <p:pic>
        <p:nvPicPr>
          <p:cNvPr id="15" name="Picture 3"/>
          <p:cNvPicPr>
            <a:picLocks noChangeAspect="1" noChangeArrowheads="1"/>
          </p:cNvPicPr>
          <p:nvPr userDrawn="1"/>
        </p:nvPicPr>
        <p:blipFill>
          <a:blip r:embed="rId7" cstate="print">
            <a:clrChange>
              <a:clrFrom>
                <a:srgbClr val="FFFFFF"/>
              </a:clrFrom>
              <a:clrTo>
                <a:srgbClr val="FFFFFF">
                  <a:alpha val="0"/>
                </a:srgbClr>
              </a:clrTo>
            </a:clrChange>
          </a:blip>
          <a:srcRect l="90644" b="87551"/>
          <a:stretch>
            <a:fillRect/>
          </a:stretch>
        </p:blipFill>
        <p:spPr bwMode="auto">
          <a:xfrm>
            <a:off x="228600" y="5867400"/>
            <a:ext cx="449705"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B15D948-DEBD-43F2-B784-0599A4386F42}" type="datetimeFigureOut">
              <a:rPr lang="en-US" smtClean="0"/>
              <a:pPr/>
              <a:t>7/15/2015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1D93677-3EDC-47F8-9E4D-F97139E12C13}" type="slidenum">
              <a:rPr lang="en-US" smtClean="0"/>
              <a:pPr/>
              <a:t>‹#›</a:t>
            </a:fld>
            <a:endParaRPr lang="en-US"/>
          </a:p>
        </p:txBody>
      </p:sp>
      <p:grpSp>
        <p:nvGrpSpPr>
          <p:cNvPr id="8" name="Group 7"/>
          <p:cNvGrpSpPr/>
          <p:nvPr userDrawn="1"/>
        </p:nvGrpSpPr>
        <p:grpSpPr>
          <a:xfrm>
            <a:off x="-1" y="6537960"/>
            <a:ext cx="9144001" cy="320040"/>
            <a:chOff x="-1" y="6537960"/>
            <a:chExt cx="9144001" cy="320040"/>
          </a:xfrm>
        </p:grpSpPr>
        <p:pic>
          <p:nvPicPr>
            <p:cNvPr id="9" name="Picture 2" descr="http://www.geekpedia.com/gallery/fullsize/windows-visual-studio-net-colorful-wallpaper.jpg"/>
            <p:cNvPicPr>
              <a:picLocks noChangeAspect="1" noChangeArrowheads="1"/>
            </p:cNvPicPr>
            <p:nvPr/>
          </p:nvPicPr>
          <p:blipFill>
            <a:blip r:embed="rId2" cstate="print"/>
            <a:srcRect r="94666"/>
            <a:stretch>
              <a:fillRect/>
            </a:stretch>
          </p:blipFill>
          <p:spPr bwMode="auto">
            <a:xfrm rot="16200000">
              <a:off x="5638802" y="4794250"/>
              <a:ext cx="304800" cy="3810002"/>
            </a:xfrm>
            <a:prstGeom prst="rect">
              <a:avLst/>
            </a:prstGeom>
            <a:noFill/>
          </p:spPr>
        </p:pic>
        <p:pic>
          <p:nvPicPr>
            <p:cNvPr id="10" name="Picture 2" descr="http://www.geekpedia.com/gallery/fullsize/windows-visual-studio-net-colorful-wallpaper.jpg"/>
            <p:cNvPicPr>
              <a:picLocks noChangeAspect="1" noChangeArrowheads="1"/>
            </p:cNvPicPr>
            <p:nvPr/>
          </p:nvPicPr>
          <p:blipFill>
            <a:blip r:embed="rId3" cstate="print"/>
            <a:srcRect t="53314" b="33347"/>
            <a:stretch>
              <a:fillRect/>
            </a:stretch>
          </p:blipFill>
          <p:spPr bwMode="auto">
            <a:xfrm>
              <a:off x="5943600" y="6537960"/>
              <a:ext cx="3200400" cy="320040"/>
            </a:xfrm>
            <a:prstGeom prst="rect">
              <a:avLst/>
            </a:prstGeom>
            <a:noFill/>
          </p:spPr>
        </p:pic>
        <p:pic>
          <p:nvPicPr>
            <p:cNvPr id="11" name="Picture 2" descr="http://www.geekpedia.com/gallery/fullsize/windows-visual-studio-net-colorful-wallpaper.jpg"/>
            <p:cNvPicPr>
              <a:picLocks noChangeAspect="1" noChangeArrowheads="1"/>
            </p:cNvPicPr>
            <p:nvPr/>
          </p:nvPicPr>
          <p:blipFill>
            <a:blip r:embed="rId2" cstate="print"/>
            <a:srcRect r="19878" b="93371"/>
            <a:stretch>
              <a:fillRect/>
            </a:stretch>
          </p:blipFill>
          <p:spPr bwMode="auto">
            <a:xfrm rot="10800000">
              <a:off x="-1" y="6553199"/>
              <a:ext cx="4914230" cy="304799"/>
            </a:xfrm>
            <a:prstGeom prst="rect">
              <a:avLst/>
            </a:prstGeom>
            <a:noFill/>
          </p:spPr>
        </p:pic>
      </p:grpSp>
      <p:pic>
        <p:nvPicPr>
          <p:cNvPr id="12" name="Picture 16" descr="logonegativo.jpg"/>
          <p:cNvPicPr>
            <a:picLocks noChangeAspect="1"/>
          </p:cNvPicPr>
          <p:nvPr userDrawn="1"/>
        </p:nvPicPr>
        <p:blipFill>
          <a:blip r:embed="rId4" cstate="print"/>
          <a:srcRect/>
          <a:stretch>
            <a:fillRect/>
          </a:stretch>
        </p:blipFill>
        <p:spPr bwMode="auto">
          <a:xfrm>
            <a:off x="8180832" y="1"/>
            <a:ext cx="963168" cy="762000"/>
          </a:xfrm>
          <a:prstGeom prst="rect">
            <a:avLst/>
          </a:prstGeom>
          <a:ln>
            <a:noFill/>
          </a:ln>
          <a:effectLst>
            <a:softEdge rad="112500"/>
          </a:effectLst>
        </p:spPr>
      </p:pic>
      <p:pic>
        <p:nvPicPr>
          <p:cNvPr id="14" name="Picture 3"/>
          <p:cNvPicPr>
            <a:picLocks noChangeAspect="1" noChangeArrowheads="1"/>
          </p:cNvPicPr>
          <p:nvPr userDrawn="1"/>
        </p:nvPicPr>
        <p:blipFill>
          <a:blip r:embed="rId5" cstate="print">
            <a:clrChange>
              <a:clrFrom>
                <a:srgbClr val="FFFFFF"/>
              </a:clrFrom>
              <a:clrTo>
                <a:srgbClr val="FFFFFF">
                  <a:alpha val="0"/>
                </a:srgbClr>
              </a:clrTo>
            </a:clrChange>
          </a:blip>
          <a:srcRect l="34096" t="64694" r="25987"/>
          <a:stretch>
            <a:fillRect/>
          </a:stretch>
        </p:blipFill>
        <p:spPr bwMode="auto">
          <a:xfrm>
            <a:off x="0" y="1059259"/>
            <a:ext cx="990600" cy="446286"/>
          </a:xfrm>
          <a:prstGeom prst="rect">
            <a:avLst/>
          </a:prstGeom>
          <a:noFill/>
          <a:ln w="9525">
            <a:noFill/>
            <a:miter lim="800000"/>
            <a:headEnd/>
            <a:tailEnd/>
          </a:ln>
        </p:spPr>
      </p:pic>
      <p:pic>
        <p:nvPicPr>
          <p:cNvPr id="15" name="Picture 3"/>
          <p:cNvPicPr>
            <a:picLocks noChangeAspect="1" noChangeArrowheads="1"/>
          </p:cNvPicPr>
          <p:nvPr userDrawn="1"/>
        </p:nvPicPr>
        <p:blipFill>
          <a:blip r:embed="rId6" cstate="print">
            <a:clrChange>
              <a:clrFrom>
                <a:srgbClr val="FFFFFF"/>
              </a:clrFrom>
              <a:clrTo>
                <a:srgbClr val="FFFFFF">
                  <a:alpha val="0"/>
                </a:srgbClr>
              </a:clrTo>
            </a:clrChange>
          </a:blip>
          <a:srcRect r="84199" b="80408"/>
          <a:stretch>
            <a:fillRect/>
          </a:stretch>
        </p:blipFill>
        <p:spPr bwMode="auto">
          <a:xfrm>
            <a:off x="8458200" y="1524001"/>
            <a:ext cx="533400" cy="336884"/>
          </a:xfrm>
          <a:prstGeom prst="rect">
            <a:avLst/>
          </a:prstGeom>
          <a:noFill/>
          <a:ln w="9525">
            <a:noFill/>
            <a:miter lim="800000"/>
            <a:headEnd/>
            <a:tailEnd/>
          </a:ln>
        </p:spPr>
      </p:pic>
      <p:pic>
        <p:nvPicPr>
          <p:cNvPr id="16" name="Picture 3"/>
          <p:cNvPicPr>
            <a:picLocks noChangeAspect="1" noChangeArrowheads="1"/>
          </p:cNvPicPr>
          <p:nvPr userDrawn="1"/>
        </p:nvPicPr>
        <p:blipFill>
          <a:blip r:embed="rId7" cstate="print">
            <a:clrChange>
              <a:clrFrom>
                <a:srgbClr val="FFFFFF"/>
              </a:clrFrom>
              <a:clrTo>
                <a:srgbClr val="FFFFFF">
                  <a:alpha val="0"/>
                </a:srgbClr>
              </a:clrTo>
            </a:clrChange>
          </a:blip>
          <a:srcRect l="59044" t="15714" r="30977" b="74490"/>
          <a:stretch>
            <a:fillRect/>
          </a:stretch>
        </p:blipFill>
        <p:spPr bwMode="auto">
          <a:xfrm>
            <a:off x="8205355" y="1676400"/>
            <a:ext cx="762000" cy="381000"/>
          </a:xfrm>
          <a:prstGeom prst="rect">
            <a:avLst/>
          </a:prstGeom>
          <a:noFill/>
          <a:ln w="9525">
            <a:noFill/>
            <a:miter lim="800000"/>
            <a:headEnd/>
            <a:tailEnd/>
          </a:ln>
        </p:spPr>
      </p:pic>
      <p:pic>
        <p:nvPicPr>
          <p:cNvPr id="17" name="Picture 3"/>
          <p:cNvPicPr>
            <a:picLocks noChangeAspect="1" noChangeArrowheads="1"/>
          </p:cNvPicPr>
          <p:nvPr userDrawn="1"/>
        </p:nvPicPr>
        <p:blipFill>
          <a:blip r:embed="rId7" cstate="print">
            <a:clrChange>
              <a:clrFrom>
                <a:srgbClr val="FFFFFF"/>
              </a:clrFrom>
              <a:clrTo>
                <a:srgbClr val="FFFFFF">
                  <a:alpha val="0"/>
                </a:srgbClr>
              </a:clrTo>
            </a:clrChange>
          </a:blip>
          <a:srcRect l="81497" t="33673" r="7692" b="53265"/>
          <a:stretch>
            <a:fillRect/>
          </a:stretch>
        </p:blipFill>
        <p:spPr bwMode="auto">
          <a:xfrm>
            <a:off x="304800" y="1312719"/>
            <a:ext cx="685800" cy="422031"/>
          </a:xfrm>
          <a:prstGeom prst="rect">
            <a:avLst/>
          </a:prstGeom>
          <a:noFill/>
          <a:ln w="9525">
            <a:noFill/>
            <a:miter lim="800000"/>
            <a:headEnd/>
            <a:tailEnd/>
          </a:ln>
        </p:spPr>
      </p:pic>
      <p:pic>
        <p:nvPicPr>
          <p:cNvPr id="18" name="Picture 3"/>
          <p:cNvPicPr>
            <a:picLocks noChangeAspect="1" noChangeArrowheads="1"/>
          </p:cNvPicPr>
          <p:nvPr userDrawn="1"/>
        </p:nvPicPr>
        <p:blipFill>
          <a:blip r:embed="rId7" cstate="print">
            <a:clrChange>
              <a:clrFrom>
                <a:srgbClr val="FFFFFF"/>
              </a:clrFrom>
              <a:clrTo>
                <a:srgbClr val="FFFFFF">
                  <a:alpha val="0"/>
                </a:srgbClr>
              </a:clrTo>
            </a:clrChange>
          </a:blip>
          <a:srcRect l="90644" b="87551"/>
          <a:stretch>
            <a:fillRect/>
          </a:stretch>
        </p:blipFill>
        <p:spPr bwMode="auto">
          <a:xfrm>
            <a:off x="228600" y="5867400"/>
            <a:ext cx="449705"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B15D948-DEBD-43F2-B784-0599A4386F42}" type="datetimeFigureOut">
              <a:rPr lang="en-US" smtClean="0"/>
              <a:pPr/>
              <a:t>7/15/2015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1D93677-3EDC-47F8-9E4D-F97139E12C13}" type="slidenum">
              <a:rPr lang="en-US" smtClean="0"/>
              <a:pPr/>
              <a:t>‹#›</a:t>
            </a:fld>
            <a:endParaRPr lang="en-US"/>
          </a:p>
        </p:txBody>
      </p:sp>
      <p:grpSp>
        <p:nvGrpSpPr>
          <p:cNvPr id="8" name="Group 7"/>
          <p:cNvGrpSpPr/>
          <p:nvPr userDrawn="1"/>
        </p:nvGrpSpPr>
        <p:grpSpPr>
          <a:xfrm>
            <a:off x="-1" y="6537960"/>
            <a:ext cx="9144001" cy="320040"/>
            <a:chOff x="-1" y="6537960"/>
            <a:chExt cx="9144001" cy="320040"/>
          </a:xfrm>
        </p:grpSpPr>
        <p:pic>
          <p:nvPicPr>
            <p:cNvPr id="9" name="Picture 2" descr="http://www.geekpedia.com/gallery/fullsize/windows-visual-studio-net-colorful-wallpaper.jpg"/>
            <p:cNvPicPr>
              <a:picLocks noChangeAspect="1" noChangeArrowheads="1"/>
            </p:cNvPicPr>
            <p:nvPr/>
          </p:nvPicPr>
          <p:blipFill>
            <a:blip r:embed="rId2" cstate="print"/>
            <a:srcRect r="94666"/>
            <a:stretch>
              <a:fillRect/>
            </a:stretch>
          </p:blipFill>
          <p:spPr bwMode="auto">
            <a:xfrm rot="16200000">
              <a:off x="5638802" y="4794250"/>
              <a:ext cx="304800" cy="3810002"/>
            </a:xfrm>
            <a:prstGeom prst="rect">
              <a:avLst/>
            </a:prstGeom>
            <a:noFill/>
          </p:spPr>
        </p:pic>
        <p:pic>
          <p:nvPicPr>
            <p:cNvPr id="10" name="Picture 2" descr="http://www.geekpedia.com/gallery/fullsize/windows-visual-studio-net-colorful-wallpaper.jpg"/>
            <p:cNvPicPr>
              <a:picLocks noChangeAspect="1" noChangeArrowheads="1"/>
            </p:cNvPicPr>
            <p:nvPr/>
          </p:nvPicPr>
          <p:blipFill>
            <a:blip r:embed="rId3" cstate="print"/>
            <a:srcRect t="53314" b="33347"/>
            <a:stretch>
              <a:fillRect/>
            </a:stretch>
          </p:blipFill>
          <p:spPr bwMode="auto">
            <a:xfrm>
              <a:off x="5943600" y="6537960"/>
              <a:ext cx="3200400" cy="320040"/>
            </a:xfrm>
            <a:prstGeom prst="rect">
              <a:avLst/>
            </a:prstGeom>
            <a:noFill/>
          </p:spPr>
        </p:pic>
        <p:pic>
          <p:nvPicPr>
            <p:cNvPr id="11" name="Picture 2" descr="http://www.geekpedia.com/gallery/fullsize/windows-visual-studio-net-colorful-wallpaper.jpg"/>
            <p:cNvPicPr>
              <a:picLocks noChangeAspect="1" noChangeArrowheads="1"/>
            </p:cNvPicPr>
            <p:nvPr/>
          </p:nvPicPr>
          <p:blipFill>
            <a:blip r:embed="rId2" cstate="print"/>
            <a:srcRect r="19878" b="93371"/>
            <a:stretch>
              <a:fillRect/>
            </a:stretch>
          </p:blipFill>
          <p:spPr bwMode="auto">
            <a:xfrm rot="10800000">
              <a:off x="-1" y="6553199"/>
              <a:ext cx="4914230" cy="304799"/>
            </a:xfrm>
            <a:prstGeom prst="rect">
              <a:avLst/>
            </a:prstGeom>
            <a:noFill/>
          </p:spPr>
        </p:pic>
      </p:grpSp>
      <p:pic>
        <p:nvPicPr>
          <p:cNvPr id="12" name="Picture 16" descr="logonegativo.jpg"/>
          <p:cNvPicPr>
            <a:picLocks noChangeAspect="1"/>
          </p:cNvPicPr>
          <p:nvPr userDrawn="1"/>
        </p:nvPicPr>
        <p:blipFill>
          <a:blip r:embed="rId4" cstate="print"/>
          <a:srcRect/>
          <a:stretch>
            <a:fillRect/>
          </a:stretch>
        </p:blipFill>
        <p:spPr bwMode="auto">
          <a:xfrm>
            <a:off x="8180832" y="1"/>
            <a:ext cx="963168" cy="762000"/>
          </a:xfrm>
          <a:prstGeom prst="rect">
            <a:avLst/>
          </a:prstGeom>
          <a:ln>
            <a:noFill/>
          </a:ln>
          <a:effectLst>
            <a:softEdge rad="112500"/>
          </a:effectLst>
        </p:spPr>
      </p:pic>
      <p:pic>
        <p:nvPicPr>
          <p:cNvPr id="14" name="Picture 3"/>
          <p:cNvPicPr>
            <a:picLocks noChangeAspect="1" noChangeArrowheads="1"/>
          </p:cNvPicPr>
          <p:nvPr userDrawn="1"/>
        </p:nvPicPr>
        <p:blipFill>
          <a:blip r:embed="rId5" cstate="print">
            <a:clrChange>
              <a:clrFrom>
                <a:srgbClr val="FFFFFF"/>
              </a:clrFrom>
              <a:clrTo>
                <a:srgbClr val="FFFFFF">
                  <a:alpha val="0"/>
                </a:srgbClr>
              </a:clrTo>
            </a:clrChange>
          </a:blip>
          <a:srcRect l="34096" t="64694" r="25987"/>
          <a:stretch>
            <a:fillRect/>
          </a:stretch>
        </p:blipFill>
        <p:spPr bwMode="auto">
          <a:xfrm>
            <a:off x="0" y="1059259"/>
            <a:ext cx="990600" cy="446286"/>
          </a:xfrm>
          <a:prstGeom prst="rect">
            <a:avLst/>
          </a:prstGeom>
          <a:noFill/>
          <a:ln w="9525">
            <a:noFill/>
            <a:miter lim="800000"/>
            <a:headEnd/>
            <a:tailEnd/>
          </a:ln>
        </p:spPr>
      </p:pic>
      <p:pic>
        <p:nvPicPr>
          <p:cNvPr id="15" name="Picture 3"/>
          <p:cNvPicPr>
            <a:picLocks noChangeAspect="1" noChangeArrowheads="1"/>
          </p:cNvPicPr>
          <p:nvPr userDrawn="1"/>
        </p:nvPicPr>
        <p:blipFill>
          <a:blip r:embed="rId6" cstate="print">
            <a:clrChange>
              <a:clrFrom>
                <a:srgbClr val="FFFFFF"/>
              </a:clrFrom>
              <a:clrTo>
                <a:srgbClr val="FFFFFF">
                  <a:alpha val="0"/>
                </a:srgbClr>
              </a:clrTo>
            </a:clrChange>
          </a:blip>
          <a:srcRect r="84199" b="80408"/>
          <a:stretch>
            <a:fillRect/>
          </a:stretch>
        </p:blipFill>
        <p:spPr bwMode="auto">
          <a:xfrm>
            <a:off x="8458200" y="1524001"/>
            <a:ext cx="533400" cy="336884"/>
          </a:xfrm>
          <a:prstGeom prst="rect">
            <a:avLst/>
          </a:prstGeom>
          <a:noFill/>
          <a:ln w="9525">
            <a:noFill/>
            <a:miter lim="800000"/>
            <a:headEnd/>
            <a:tailEnd/>
          </a:ln>
        </p:spPr>
      </p:pic>
      <p:pic>
        <p:nvPicPr>
          <p:cNvPr id="16" name="Picture 3"/>
          <p:cNvPicPr>
            <a:picLocks noChangeAspect="1" noChangeArrowheads="1"/>
          </p:cNvPicPr>
          <p:nvPr userDrawn="1"/>
        </p:nvPicPr>
        <p:blipFill>
          <a:blip r:embed="rId7" cstate="print">
            <a:clrChange>
              <a:clrFrom>
                <a:srgbClr val="FFFFFF"/>
              </a:clrFrom>
              <a:clrTo>
                <a:srgbClr val="FFFFFF">
                  <a:alpha val="0"/>
                </a:srgbClr>
              </a:clrTo>
            </a:clrChange>
          </a:blip>
          <a:srcRect l="59044" t="15714" r="30977" b="74490"/>
          <a:stretch>
            <a:fillRect/>
          </a:stretch>
        </p:blipFill>
        <p:spPr bwMode="auto">
          <a:xfrm>
            <a:off x="8205355" y="1676400"/>
            <a:ext cx="762000" cy="381000"/>
          </a:xfrm>
          <a:prstGeom prst="rect">
            <a:avLst/>
          </a:prstGeom>
          <a:noFill/>
          <a:ln w="9525">
            <a:noFill/>
            <a:miter lim="800000"/>
            <a:headEnd/>
            <a:tailEnd/>
          </a:ln>
        </p:spPr>
      </p:pic>
      <p:pic>
        <p:nvPicPr>
          <p:cNvPr id="17" name="Picture 3"/>
          <p:cNvPicPr>
            <a:picLocks noChangeAspect="1" noChangeArrowheads="1"/>
          </p:cNvPicPr>
          <p:nvPr userDrawn="1"/>
        </p:nvPicPr>
        <p:blipFill>
          <a:blip r:embed="rId7" cstate="print">
            <a:clrChange>
              <a:clrFrom>
                <a:srgbClr val="FFFFFF"/>
              </a:clrFrom>
              <a:clrTo>
                <a:srgbClr val="FFFFFF">
                  <a:alpha val="0"/>
                </a:srgbClr>
              </a:clrTo>
            </a:clrChange>
          </a:blip>
          <a:srcRect l="81497" t="33673" r="7692" b="53265"/>
          <a:stretch>
            <a:fillRect/>
          </a:stretch>
        </p:blipFill>
        <p:spPr bwMode="auto">
          <a:xfrm>
            <a:off x="304800" y="1312719"/>
            <a:ext cx="685800" cy="422031"/>
          </a:xfrm>
          <a:prstGeom prst="rect">
            <a:avLst/>
          </a:prstGeom>
          <a:noFill/>
          <a:ln w="9525">
            <a:noFill/>
            <a:miter lim="800000"/>
            <a:headEnd/>
            <a:tailEnd/>
          </a:ln>
        </p:spPr>
      </p:pic>
      <p:pic>
        <p:nvPicPr>
          <p:cNvPr id="18" name="Picture 3"/>
          <p:cNvPicPr>
            <a:picLocks noChangeAspect="1" noChangeArrowheads="1"/>
          </p:cNvPicPr>
          <p:nvPr userDrawn="1"/>
        </p:nvPicPr>
        <p:blipFill>
          <a:blip r:embed="rId7" cstate="print">
            <a:clrChange>
              <a:clrFrom>
                <a:srgbClr val="FFFFFF"/>
              </a:clrFrom>
              <a:clrTo>
                <a:srgbClr val="FFFFFF">
                  <a:alpha val="0"/>
                </a:srgbClr>
              </a:clrTo>
            </a:clrChange>
          </a:blip>
          <a:srcRect l="90644" b="87551"/>
          <a:stretch>
            <a:fillRect/>
          </a:stretch>
        </p:blipFill>
        <p:spPr bwMode="auto">
          <a:xfrm>
            <a:off x="228600" y="5867400"/>
            <a:ext cx="449705"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1"/>
            <a:ext cx="8229600" cy="4495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17220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15D948-DEBD-43F2-B784-0599A4386F42}" type="datetimeFigureOut">
              <a:rPr lang="en-US" smtClean="0"/>
              <a:pPr/>
              <a:t>7/15/2015</a:t>
            </a:fld>
            <a:endParaRPr lang="en-US"/>
          </a:p>
        </p:txBody>
      </p:sp>
      <p:sp>
        <p:nvSpPr>
          <p:cNvPr id="5" name="Footer Placeholder 4"/>
          <p:cNvSpPr>
            <a:spLocks noGrp="1"/>
          </p:cNvSpPr>
          <p:nvPr>
            <p:ph type="ftr" sz="quarter" idx="3"/>
          </p:nvPr>
        </p:nvSpPr>
        <p:spPr>
          <a:xfrm>
            <a:off x="3124200" y="617220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17220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D93677-3EDC-47F8-9E4D-F97139E12C1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s-MX" dirty="0" smtClean="0"/>
              <a:t>ASP.NET</a:t>
            </a:r>
            <a:br>
              <a:rPr lang="es-MX" dirty="0" smtClean="0"/>
            </a:br>
            <a:r>
              <a:rPr lang="es-MX" dirty="0" smtClean="0"/>
              <a:t>70-486</a:t>
            </a:r>
            <a:endParaRPr lang="en-US" dirty="0"/>
          </a:p>
        </p:txBody>
      </p:sp>
      <p:sp>
        <p:nvSpPr>
          <p:cNvPr id="3" name="Subtitle 2"/>
          <p:cNvSpPr>
            <a:spLocks noGrp="1"/>
          </p:cNvSpPr>
          <p:nvPr>
            <p:ph type="subTitle" idx="1"/>
          </p:nvPr>
        </p:nvSpPr>
        <p:spPr/>
        <p:txBody>
          <a:bodyPr/>
          <a:lstStyle/>
          <a:p>
            <a:r>
              <a:rPr lang="es-MX" dirty="0" smtClean="0"/>
              <a:t>BRENDA GONZ</a:t>
            </a:r>
            <a:r>
              <a:rPr lang="en-US" dirty="0" smtClean="0"/>
              <a:t>Á</a:t>
            </a:r>
            <a:r>
              <a:rPr lang="es-MX" dirty="0" smtClean="0"/>
              <a:t>LEZ GÓMEZ</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pPr>
              <a:buClr>
                <a:srgbClr val="FF0000"/>
              </a:buClr>
              <a:tabLst>
                <a:tab pos="3319463" algn="l"/>
              </a:tabLst>
            </a:pPr>
            <a:r>
              <a:rPr lang="en-US" sz="3600" dirty="0" smtClean="0"/>
              <a:t>LESSON </a:t>
            </a:r>
            <a:r>
              <a:rPr lang="en-US" sz="3600" dirty="0"/>
              <a:t>2: </a:t>
            </a:r>
            <a:r>
              <a:rPr lang="es-419" sz="3600" dirty="0"/>
              <a:t>DEPENDENCY RESOLUTION IN </a:t>
            </a:r>
            <a:r>
              <a:rPr lang="es-419" sz="3600" dirty="0" smtClean="0"/>
              <a:t>MVC</a:t>
            </a:r>
            <a:r>
              <a:rPr lang="en-US" sz="3600" dirty="0" smtClean="0"/>
              <a:t>.</a:t>
            </a:r>
            <a:endParaRPr lang="es-419" sz="3600" b="1" dirty="0"/>
          </a:p>
        </p:txBody>
      </p:sp>
      <p:sp>
        <p:nvSpPr>
          <p:cNvPr id="2" name="Content Placeholder 1"/>
          <p:cNvSpPr>
            <a:spLocks noGrp="1"/>
          </p:cNvSpPr>
          <p:nvPr>
            <p:ph idx="1"/>
          </p:nvPr>
        </p:nvSpPr>
        <p:spPr>
          <a:xfrm>
            <a:off x="430060" y="1600200"/>
            <a:ext cx="8229600" cy="4495800"/>
          </a:xfrm>
        </p:spPr>
        <p:txBody>
          <a:bodyPr>
            <a:noAutofit/>
          </a:bodyPr>
          <a:lstStyle/>
          <a:p>
            <a:pPr>
              <a:buClr>
                <a:srgbClr val="FF0000"/>
              </a:buClr>
              <a:buFont typeface="Wingdings" panose="05000000000000000000" pitchFamily="2" charset="2"/>
              <a:buChar char="Ø"/>
            </a:pPr>
            <a:r>
              <a:rPr lang="en-US" sz="2400" b="1" dirty="0"/>
              <a:t>USING NUGET TO GET YOUR </a:t>
            </a:r>
            <a:r>
              <a:rPr lang="en-US" sz="2400" b="1" dirty="0" smtClean="0"/>
              <a:t>CONTAINER</a:t>
            </a:r>
          </a:p>
          <a:p>
            <a:pPr lvl="1">
              <a:buClr>
                <a:srgbClr val="FF0000"/>
              </a:buClr>
              <a:buFont typeface="Wingdings" panose="05000000000000000000" pitchFamily="2" charset="2"/>
              <a:buChar char="ü"/>
            </a:pPr>
            <a:r>
              <a:rPr lang="en-US" sz="2000" i="1" dirty="0" err="1"/>
              <a:t>NuGet</a:t>
            </a:r>
            <a:r>
              <a:rPr lang="en-US" sz="2000" i="1" dirty="0"/>
              <a:t> </a:t>
            </a:r>
            <a:r>
              <a:rPr lang="en-US" sz="2000" dirty="0"/>
              <a:t>is the package manager included with ASP.NET MVC. It enables you </a:t>
            </a:r>
            <a:r>
              <a:rPr lang="en-US" sz="2000" dirty="0" smtClean="0"/>
              <a:t>to add </a:t>
            </a:r>
            <a:r>
              <a:rPr lang="en-US" sz="2000" dirty="0"/>
              <a:t>references to common open source projects on the Web with almost no effort</a:t>
            </a:r>
            <a:r>
              <a:rPr lang="en-US" sz="2000" dirty="0" smtClean="0"/>
              <a:t>.</a:t>
            </a:r>
          </a:p>
          <a:p>
            <a:pPr lvl="1">
              <a:buClr>
                <a:srgbClr val="FF0000"/>
              </a:buClr>
              <a:buFont typeface="Wingdings" panose="05000000000000000000" pitchFamily="2" charset="2"/>
              <a:buChar char="ü"/>
            </a:pPr>
            <a:r>
              <a:rPr lang="en-US" sz="2000" dirty="0"/>
              <a:t>At the time of this writing, a search on </a:t>
            </a:r>
            <a:r>
              <a:rPr lang="en-US" sz="2000" dirty="0" err="1"/>
              <a:t>NuGet</a:t>
            </a:r>
            <a:r>
              <a:rPr lang="en-US" sz="2000" dirty="0"/>
              <a:t> for phrases like “</a:t>
            </a:r>
            <a:r>
              <a:rPr lang="en-US" sz="2000" dirty="0" err="1"/>
              <a:t>IoC</a:t>
            </a:r>
            <a:r>
              <a:rPr lang="en-US" sz="2000" dirty="0"/>
              <a:t>” and “dependency</a:t>
            </a:r>
            <a:r>
              <a:rPr lang="en-US" sz="2000" dirty="0" smtClean="0"/>
              <a:t>” shows </a:t>
            </a:r>
            <a:r>
              <a:rPr lang="en-US" sz="2000" dirty="0"/>
              <a:t>several dependency injection containers available for download.</a:t>
            </a:r>
            <a:endParaRPr lang="en-US" sz="2000" dirty="0"/>
          </a:p>
        </p:txBody>
      </p:sp>
      <p:pic>
        <p:nvPicPr>
          <p:cNvPr id="5" name="Picture 4" descr="http://www.dotnet-tricks.com/Content/images/di/unity1.png"/>
          <p:cNvPicPr/>
          <p:nvPr/>
        </p:nvPicPr>
        <p:blipFill>
          <a:blip r:embed="rId3">
            <a:extLst>
              <a:ext uri="{28A0092B-C50C-407E-A947-70E740481C1C}">
                <a14:useLocalDpi xmlns:a14="http://schemas.microsoft.com/office/drawing/2010/main" val="0"/>
              </a:ext>
            </a:extLst>
          </a:blip>
          <a:srcRect/>
          <a:stretch>
            <a:fillRect/>
          </a:stretch>
        </p:blipFill>
        <p:spPr bwMode="auto">
          <a:xfrm>
            <a:off x="762000" y="4267200"/>
            <a:ext cx="6865620" cy="1295400"/>
          </a:xfrm>
          <a:prstGeom prst="rect">
            <a:avLst/>
          </a:prstGeom>
          <a:noFill/>
          <a:ln>
            <a:noFill/>
          </a:ln>
        </p:spPr>
      </p:pic>
    </p:spTree>
    <p:extLst>
      <p:ext uri="{BB962C8B-B14F-4D97-AF65-F5344CB8AC3E}">
        <p14:creationId xmlns:p14="http://schemas.microsoft.com/office/powerpoint/2010/main" val="316312363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pPr>
              <a:buClr>
                <a:srgbClr val="FF0000"/>
              </a:buClr>
              <a:tabLst>
                <a:tab pos="3319463" algn="l"/>
              </a:tabLst>
            </a:pPr>
            <a:r>
              <a:rPr lang="en-US" sz="3600" dirty="0" smtClean="0"/>
              <a:t>LESSON </a:t>
            </a:r>
            <a:r>
              <a:rPr lang="en-US" sz="3600" dirty="0"/>
              <a:t>2: </a:t>
            </a:r>
            <a:r>
              <a:rPr lang="es-419" sz="3600" dirty="0"/>
              <a:t>DEPENDENCY RESOLUTION IN </a:t>
            </a:r>
            <a:r>
              <a:rPr lang="es-419" sz="3600" dirty="0" smtClean="0"/>
              <a:t>MVC</a:t>
            </a:r>
            <a:r>
              <a:rPr lang="en-US" sz="3600" dirty="0" smtClean="0"/>
              <a:t>.</a:t>
            </a:r>
            <a:endParaRPr lang="es-419" sz="3600" b="1" dirty="0"/>
          </a:p>
        </p:txBody>
      </p:sp>
      <p:sp>
        <p:nvSpPr>
          <p:cNvPr id="2" name="Content Placeholder 1"/>
          <p:cNvSpPr>
            <a:spLocks noGrp="1"/>
          </p:cNvSpPr>
          <p:nvPr>
            <p:ph idx="1"/>
          </p:nvPr>
        </p:nvSpPr>
        <p:spPr>
          <a:xfrm>
            <a:off x="430060" y="1600200"/>
            <a:ext cx="8229600" cy="4495800"/>
          </a:xfrm>
        </p:spPr>
        <p:txBody>
          <a:bodyPr>
            <a:noAutofit/>
          </a:bodyPr>
          <a:lstStyle/>
          <a:p>
            <a:pPr>
              <a:buClr>
                <a:srgbClr val="FF0000"/>
              </a:buClr>
              <a:buFont typeface="Wingdings" panose="05000000000000000000" pitchFamily="2" charset="2"/>
              <a:buChar char="Ø"/>
            </a:pPr>
            <a:r>
              <a:rPr lang="en-US" sz="2400" dirty="0" smtClean="0"/>
              <a:t>HOW TO REGISTER SOMETHING IN THE DEPENDENCY RESOLVER.</a:t>
            </a:r>
          </a:p>
          <a:p>
            <a:pPr lvl="1" algn="just">
              <a:buClr>
                <a:srgbClr val="FF0000"/>
              </a:buClr>
              <a:buFont typeface="Wingdings" panose="05000000000000000000" pitchFamily="2" charset="2"/>
              <a:buChar char="ü"/>
            </a:pPr>
            <a:r>
              <a:rPr lang="en-US" sz="2000" dirty="0"/>
              <a:t>When you want to provide services to the MVC framework, you can choose which registration mode suits you best. MVC generally consults the dependency resolver first when it needs services, and falls back to the traditional registration points when it can’t find the service in the </a:t>
            </a:r>
            <a:r>
              <a:rPr lang="en-US" sz="2000" dirty="0" smtClean="0"/>
              <a:t>dependency </a:t>
            </a:r>
            <a:r>
              <a:rPr lang="es-419" sz="2000" dirty="0" smtClean="0"/>
              <a:t>resolver.</a:t>
            </a:r>
            <a:endParaRPr lang="en-US" sz="2000" dirty="0" smtClean="0"/>
          </a:p>
          <a:p>
            <a:pPr lvl="1">
              <a:buClr>
                <a:srgbClr val="FF0000"/>
              </a:buClr>
              <a:buFont typeface="Wingdings" panose="05000000000000000000" pitchFamily="2" charset="2"/>
              <a:buChar char="ü"/>
            </a:pPr>
            <a:r>
              <a:rPr lang="en-US" b="1" dirty="0" smtClean="0"/>
              <a:t>singly registered services -&gt; </a:t>
            </a:r>
            <a:r>
              <a:rPr lang="en-US" dirty="0" smtClean="0"/>
              <a:t>one </a:t>
            </a:r>
            <a:r>
              <a:rPr lang="en-US" dirty="0"/>
              <a:t>(and exactly one) instance </a:t>
            </a:r>
            <a:r>
              <a:rPr lang="en-US" dirty="0" smtClean="0"/>
              <a:t>of that service.</a:t>
            </a:r>
          </a:p>
          <a:p>
            <a:pPr lvl="1">
              <a:buClr>
                <a:srgbClr val="FF0000"/>
              </a:buClr>
              <a:buFont typeface="Wingdings" panose="05000000000000000000" pitchFamily="2" charset="2"/>
              <a:buChar char="ü"/>
            </a:pPr>
            <a:r>
              <a:rPr lang="es-419" b="1" i="1" dirty="0" err="1"/>
              <a:t>multiply</a:t>
            </a:r>
            <a:r>
              <a:rPr lang="es-419" b="1" i="1" dirty="0"/>
              <a:t> </a:t>
            </a:r>
            <a:r>
              <a:rPr lang="es-419" b="1" i="1" dirty="0" err="1"/>
              <a:t>registered</a:t>
            </a:r>
            <a:r>
              <a:rPr lang="es-419" b="1" i="1" dirty="0"/>
              <a:t> </a:t>
            </a:r>
            <a:r>
              <a:rPr lang="es-419" b="1" i="1" dirty="0" err="1"/>
              <a:t>services</a:t>
            </a:r>
            <a:r>
              <a:rPr lang="es-419" b="1" i="1" dirty="0"/>
              <a:t> </a:t>
            </a:r>
            <a:r>
              <a:rPr lang="en-US" b="1" i="1" dirty="0" smtClean="0"/>
              <a:t>-&gt; </a:t>
            </a:r>
            <a:r>
              <a:rPr lang="es-419" dirty="0" err="1" smtClean="0"/>
              <a:t>the</a:t>
            </a:r>
            <a:r>
              <a:rPr lang="es-419" dirty="0" smtClean="0"/>
              <a:t> </a:t>
            </a:r>
            <a:r>
              <a:rPr lang="es-419" dirty="0" err="1"/>
              <a:t>user</a:t>
            </a:r>
            <a:r>
              <a:rPr lang="es-419" dirty="0"/>
              <a:t> </a:t>
            </a:r>
            <a:r>
              <a:rPr lang="es-419" dirty="0" smtClean="0"/>
              <a:t>can</a:t>
            </a:r>
            <a:r>
              <a:rPr lang="en-US" dirty="0" smtClean="0"/>
              <a:t> register </a:t>
            </a:r>
            <a:r>
              <a:rPr lang="en-US" dirty="0"/>
              <a:t>many instances of the service</a:t>
            </a:r>
            <a:endParaRPr lang="en-US" sz="9600" dirty="0"/>
          </a:p>
        </p:txBody>
      </p:sp>
    </p:spTree>
    <p:extLst>
      <p:ext uri="{BB962C8B-B14F-4D97-AF65-F5344CB8AC3E}">
        <p14:creationId xmlns:p14="http://schemas.microsoft.com/office/powerpoint/2010/main" val="26290214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pPr>
              <a:buClr>
                <a:srgbClr val="FF0000"/>
              </a:buClr>
            </a:pPr>
            <a:r>
              <a:rPr lang="en-US" dirty="0" smtClean="0"/>
              <a:t>CHAPTER 10. DEPENDENCY INJECTION</a:t>
            </a:r>
            <a:endParaRPr lang="es-419" dirty="0"/>
          </a:p>
        </p:txBody>
      </p:sp>
      <p:sp>
        <p:nvSpPr>
          <p:cNvPr id="3" name="Subtitle 2"/>
          <p:cNvSpPr>
            <a:spLocks noGrp="1"/>
          </p:cNvSpPr>
          <p:nvPr>
            <p:ph idx="1"/>
          </p:nvPr>
        </p:nvSpPr>
        <p:spPr>
          <a:xfrm>
            <a:off x="304800" y="1600201"/>
            <a:ext cx="8382000" cy="4495800"/>
          </a:xfrm>
        </p:spPr>
        <p:txBody>
          <a:bodyPr>
            <a:normAutofit/>
          </a:bodyPr>
          <a:lstStyle/>
          <a:p>
            <a:endParaRPr lang="en-US" b="1" dirty="0" smtClean="0"/>
          </a:p>
          <a:p>
            <a:r>
              <a:rPr lang="en-US" b="1" dirty="0" smtClean="0"/>
              <a:t>LESSON </a:t>
            </a:r>
            <a:r>
              <a:rPr lang="es-419" b="1" dirty="0" smtClean="0"/>
              <a:t>1</a:t>
            </a:r>
            <a:r>
              <a:rPr lang="en-US" b="1" dirty="0" smtClean="0"/>
              <a:t>: SOFTWARE DESIGN PATTERNS.</a:t>
            </a:r>
          </a:p>
          <a:p>
            <a:r>
              <a:rPr lang="en-US" b="1" dirty="0" smtClean="0"/>
              <a:t>LESSON 2</a:t>
            </a:r>
            <a:r>
              <a:rPr lang="en-US" b="1" dirty="0" smtClean="0"/>
              <a:t>: </a:t>
            </a:r>
            <a:r>
              <a:rPr lang="es-419" b="1" dirty="0"/>
              <a:t>DEPENDENCY RESOLUTION IN MVC</a:t>
            </a:r>
            <a:r>
              <a:rPr lang="en-US" b="1" dirty="0"/>
              <a:t>.</a:t>
            </a:r>
            <a:endParaRPr lang="en-US" b="1" dirty="0" smtClean="0"/>
          </a:p>
        </p:txBody>
      </p:sp>
    </p:spTree>
    <p:extLst>
      <p:ext uri="{BB962C8B-B14F-4D97-AF65-F5344CB8AC3E}">
        <p14:creationId xmlns:p14="http://schemas.microsoft.com/office/powerpoint/2010/main" val="37545046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Lesson 1</a:t>
            </a:r>
            <a:r>
              <a:rPr lang="en-US" dirty="0"/>
              <a:t>: SOFTWARE DESIGN PATTERNS</a:t>
            </a:r>
            <a:r>
              <a:rPr lang="en-US" dirty="0" smtClean="0"/>
              <a:t>.</a:t>
            </a:r>
            <a:endParaRPr lang="en-US" dirty="0"/>
          </a:p>
        </p:txBody>
      </p:sp>
      <p:sp>
        <p:nvSpPr>
          <p:cNvPr id="3" name="Subtitle 2"/>
          <p:cNvSpPr>
            <a:spLocks noGrp="1"/>
          </p:cNvSpPr>
          <p:nvPr>
            <p:ph type="body" idx="1"/>
          </p:nvPr>
        </p:nvSpPr>
        <p:spPr/>
        <p:txBody>
          <a:bodyPr/>
          <a:lstStyle/>
          <a:p>
            <a:pPr marL="52388">
              <a:buClr>
                <a:srgbClr val="FF3209"/>
              </a:buClr>
            </a:pPr>
            <a:endParaRPr lang="es-419" dirty="0"/>
          </a:p>
        </p:txBody>
      </p:sp>
      <p:sp>
        <p:nvSpPr>
          <p:cNvPr id="5" name="Rectangle 4"/>
          <p:cNvSpPr/>
          <p:nvPr/>
        </p:nvSpPr>
        <p:spPr>
          <a:xfrm>
            <a:off x="5791200" y="2906713"/>
            <a:ext cx="1600200" cy="3698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pic>
        <p:nvPicPr>
          <p:cNvPr id="2" name="Picture 2" descr="http://i1.gallery.technet.s-msft.com/inversion-of-control-with-b7ed6976/image/file/65390/1/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6022" y="2115897"/>
            <a:ext cx="7304982" cy="22701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16258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pPr>
              <a:buClr>
                <a:srgbClr val="FF0000"/>
              </a:buClr>
              <a:tabLst>
                <a:tab pos="3319463" algn="l"/>
              </a:tabLst>
            </a:pPr>
            <a:r>
              <a:rPr lang="en-US" sz="3600" dirty="0" smtClean="0"/>
              <a:t>LESSON </a:t>
            </a:r>
            <a:r>
              <a:rPr lang="en-US" sz="3600" dirty="0"/>
              <a:t>1: SOFTWARE DESIGN PATTERNS.</a:t>
            </a:r>
            <a:endParaRPr lang="es-419" sz="3600" b="1" dirty="0"/>
          </a:p>
        </p:txBody>
      </p:sp>
      <p:sp>
        <p:nvSpPr>
          <p:cNvPr id="2" name="Content Placeholder 1"/>
          <p:cNvSpPr>
            <a:spLocks noGrp="1"/>
          </p:cNvSpPr>
          <p:nvPr>
            <p:ph idx="1"/>
          </p:nvPr>
        </p:nvSpPr>
        <p:spPr/>
        <p:txBody>
          <a:bodyPr>
            <a:noAutofit/>
          </a:bodyPr>
          <a:lstStyle/>
          <a:p>
            <a:pPr algn="just">
              <a:buClr>
                <a:srgbClr val="FF0000"/>
              </a:buClr>
              <a:buFont typeface="Wingdings" panose="05000000000000000000" pitchFamily="2" charset="2"/>
              <a:buChar char="Ø"/>
            </a:pPr>
            <a:r>
              <a:rPr lang="en-US" sz="2800" dirty="0"/>
              <a:t>A </a:t>
            </a:r>
            <a:r>
              <a:rPr lang="en-US" sz="2800" b="1" i="1" dirty="0"/>
              <a:t>software design pattern </a:t>
            </a:r>
            <a:r>
              <a:rPr lang="en-US" sz="2800" dirty="0"/>
              <a:t>is used to formalize the description of a problem and a solution to that problem</a:t>
            </a:r>
            <a:endParaRPr lang="en-US" sz="2800" dirty="0" smtClean="0"/>
          </a:p>
        </p:txBody>
      </p:sp>
      <p:pic>
        <p:nvPicPr>
          <p:cNvPr id="3" name="Picture 2" descr="http://www.kdnuggets.com/wp-content/uploads/software-design-patter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9000" y="3048000"/>
            <a:ext cx="2743200" cy="29763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05459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pPr>
              <a:buClr>
                <a:srgbClr val="FF0000"/>
              </a:buClr>
              <a:tabLst>
                <a:tab pos="3319463" algn="l"/>
              </a:tabLst>
            </a:pPr>
            <a:r>
              <a:rPr lang="en-US" sz="3600" dirty="0" smtClean="0"/>
              <a:t>LESSON </a:t>
            </a:r>
            <a:r>
              <a:rPr lang="en-US" sz="3600" dirty="0"/>
              <a:t>1: SOFTWARE DESIGN PATTERNS.</a:t>
            </a:r>
            <a:endParaRPr lang="es-419" sz="3600" b="1" dirty="0"/>
          </a:p>
        </p:txBody>
      </p:sp>
      <p:sp>
        <p:nvSpPr>
          <p:cNvPr id="2" name="Content Placeholder 1"/>
          <p:cNvSpPr>
            <a:spLocks noGrp="1"/>
          </p:cNvSpPr>
          <p:nvPr>
            <p:ph idx="1"/>
          </p:nvPr>
        </p:nvSpPr>
        <p:spPr>
          <a:xfrm>
            <a:off x="430060" y="1600200"/>
            <a:ext cx="8229600" cy="4495800"/>
          </a:xfrm>
        </p:spPr>
        <p:txBody>
          <a:bodyPr>
            <a:noAutofit/>
          </a:bodyPr>
          <a:lstStyle/>
          <a:p>
            <a:pPr algn="just">
              <a:buClr>
                <a:srgbClr val="FF0000"/>
              </a:buClr>
              <a:buFont typeface="Wingdings" panose="05000000000000000000" pitchFamily="2" charset="2"/>
              <a:buChar char="Ø"/>
            </a:pPr>
            <a:r>
              <a:rPr lang="en-US" sz="2800" b="1" dirty="0"/>
              <a:t>Dependency Injection</a:t>
            </a:r>
            <a:r>
              <a:rPr lang="en-US" sz="2800" dirty="0"/>
              <a:t> </a:t>
            </a:r>
            <a:r>
              <a:rPr lang="en-US" sz="2800" dirty="0" smtClean="0"/>
              <a:t>pattern </a:t>
            </a:r>
            <a:r>
              <a:rPr lang="en-US" sz="2800" dirty="0"/>
              <a:t>is a particular implementation of Inversion of </a:t>
            </a:r>
            <a:r>
              <a:rPr lang="en-US" sz="2800" dirty="0" smtClean="0"/>
              <a:t>Control. </a:t>
            </a:r>
          </a:p>
        </p:txBody>
      </p:sp>
      <p:pic>
        <p:nvPicPr>
          <p:cNvPr id="3080" name="Picture 8" descr="Dependency Injection diagra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9307" y="2617830"/>
            <a:ext cx="7367827" cy="3657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826141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pPr>
              <a:buClr>
                <a:srgbClr val="FF0000"/>
              </a:buClr>
              <a:tabLst>
                <a:tab pos="3319463" algn="l"/>
              </a:tabLst>
            </a:pPr>
            <a:r>
              <a:rPr lang="en-US" sz="3600" dirty="0" smtClean="0"/>
              <a:t>LESSON </a:t>
            </a:r>
            <a:r>
              <a:rPr lang="en-US" sz="3600" dirty="0"/>
              <a:t>1: SOFTWARE DESIGN PATTERNS.</a:t>
            </a:r>
            <a:endParaRPr lang="es-419" sz="3600" b="1" dirty="0"/>
          </a:p>
        </p:txBody>
      </p:sp>
      <p:sp>
        <p:nvSpPr>
          <p:cNvPr id="2" name="Content Placeholder 1"/>
          <p:cNvSpPr>
            <a:spLocks noGrp="1"/>
          </p:cNvSpPr>
          <p:nvPr>
            <p:ph idx="1"/>
          </p:nvPr>
        </p:nvSpPr>
        <p:spPr>
          <a:xfrm>
            <a:off x="430060" y="1600200"/>
            <a:ext cx="8229600" cy="4495800"/>
          </a:xfrm>
        </p:spPr>
        <p:txBody>
          <a:bodyPr>
            <a:noAutofit/>
          </a:bodyPr>
          <a:lstStyle/>
          <a:p>
            <a:pPr fontAlgn="base">
              <a:buClr>
                <a:srgbClr val="FF0000"/>
              </a:buClr>
              <a:buFont typeface="Wingdings" panose="05000000000000000000" pitchFamily="2" charset="2"/>
              <a:buChar char="Ø"/>
            </a:pPr>
            <a:r>
              <a:rPr lang="en-US" sz="2800" dirty="0" smtClean="0"/>
              <a:t>The </a:t>
            </a:r>
            <a:r>
              <a:rPr lang="en-US" sz="2800" dirty="0"/>
              <a:t>advantages of using Dependency Injection pattern and Inversion of Control are the following:</a:t>
            </a:r>
          </a:p>
          <a:p>
            <a:pPr lvl="1" fontAlgn="base">
              <a:buClr>
                <a:srgbClr val="FF0000"/>
              </a:buClr>
              <a:buFont typeface="Wingdings" panose="05000000000000000000" pitchFamily="2" charset="2"/>
              <a:buChar char="Ø"/>
            </a:pPr>
            <a:r>
              <a:rPr lang="en-US" sz="2400" dirty="0"/>
              <a:t>Reduces class coupling</a:t>
            </a:r>
          </a:p>
          <a:p>
            <a:pPr lvl="1" fontAlgn="base">
              <a:buClr>
                <a:srgbClr val="FF0000"/>
              </a:buClr>
              <a:buFont typeface="Wingdings" panose="05000000000000000000" pitchFamily="2" charset="2"/>
              <a:buChar char="Ø"/>
            </a:pPr>
            <a:r>
              <a:rPr lang="en-US" sz="2400" dirty="0"/>
              <a:t>Increases code reusing</a:t>
            </a:r>
          </a:p>
          <a:p>
            <a:pPr lvl="1" fontAlgn="base">
              <a:buClr>
                <a:srgbClr val="FF0000"/>
              </a:buClr>
              <a:buFont typeface="Wingdings" panose="05000000000000000000" pitchFamily="2" charset="2"/>
              <a:buChar char="Ø"/>
            </a:pPr>
            <a:r>
              <a:rPr lang="en-US" sz="2400" dirty="0"/>
              <a:t>Improves code maintainability</a:t>
            </a:r>
          </a:p>
          <a:p>
            <a:pPr lvl="1" fontAlgn="base">
              <a:buClr>
                <a:srgbClr val="FF0000"/>
              </a:buClr>
              <a:buFont typeface="Wingdings" panose="05000000000000000000" pitchFamily="2" charset="2"/>
              <a:buChar char="Ø"/>
            </a:pPr>
            <a:r>
              <a:rPr lang="en-US" sz="2400" dirty="0"/>
              <a:t>Improves application testing</a:t>
            </a:r>
          </a:p>
        </p:txBody>
      </p:sp>
      <p:pic>
        <p:nvPicPr>
          <p:cNvPr id="4098" name="Picture 2" descr="https://jonlennartaasenden.files.wordpress.com/2015/01/traditional-vs-di.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5400" y="4177190"/>
            <a:ext cx="3886200" cy="206692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s://encrypted-tbn0.gstatic.com/images?q=tbn:ANd9GcSLpnqWFjRB5ALPTL8wOmZ_-uJ4UtDT27U9MEy_pFvvkMv1C8R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 y="4639629"/>
            <a:ext cx="3538370" cy="16044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38149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pPr>
              <a:buClr>
                <a:srgbClr val="FF0000"/>
              </a:buClr>
              <a:tabLst>
                <a:tab pos="3319463" algn="l"/>
              </a:tabLst>
            </a:pPr>
            <a:r>
              <a:rPr lang="en-US" sz="3600" dirty="0" smtClean="0"/>
              <a:t>LESSON </a:t>
            </a:r>
            <a:r>
              <a:rPr lang="en-US" sz="3600" dirty="0"/>
              <a:t>1: SOFTWARE DESIGN PATTERNS.</a:t>
            </a:r>
            <a:endParaRPr lang="es-419" sz="3600" b="1" dirty="0"/>
          </a:p>
        </p:txBody>
      </p:sp>
      <p:sp>
        <p:nvSpPr>
          <p:cNvPr id="2" name="Content Placeholder 1"/>
          <p:cNvSpPr>
            <a:spLocks noGrp="1"/>
          </p:cNvSpPr>
          <p:nvPr>
            <p:ph idx="1"/>
          </p:nvPr>
        </p:nvSpPr>
        <p:spPr>
          <a:xfrm>
            <a:off x="430060" y="1600200"/>
            <a:ext cx="8229600" cy="4495800"/>
          </a:xfrm>
        </p:spPr>
        <p:txBody>
          <a:bodyPr>
            <a:noAutofit/>
          </a:bodyPr>
          <a:lstStyle/>
          <a:p>
            <a:pPr algn="just" fontAlgn="base">
              <a:buClr>
                <a:srgbClr val="FF0000"/>
              </a:buClr>
              <a:buFont typeface="Wingdings" panose="05000000000000000000" pitchFamily="2" charset="2"/>
              <a:buChar char="Ø"/>
            </a:pPr>
            <a:r>
              <a:rPr lang="en-US" sz="2400" b="1" dirty="0"/>
              <a:t>The service locator pattern </a:t>
            </a:r>
            <a:r>
              <a:rPr lang="en-US" sz="2400" dirty="0"/>
              <a:t>says that inversion of control is achieved by having components get their dependencies through an external component known as the service locator</a:t>
            </a:r>
          </a:p>
        </p:txBody>
      </p:sp>
      <p:pic>
        <p:nvPicPr>
          <p:cNvPr id="5122" name="Picture 2" descr="https://i-msdn.sec.s-msft.com/dynimg/IC34013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1" y="3657600"/>
            <a:ext cx="4114800" cy="22002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85788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22312" y="4406900"/>
            <a:ext cx="7888287" cy="1362075"/>
          </a:xfrm>
        </p:spPr>
        <p:txBody>
          <a:bodyPr/>
          <a:lstStyle/>
          <a:p>
            <a:r>
              <a:rPr lang="en-US" dirty="0" smtClean="0"/>
              <a:t>Lesson 2: </a:t>
            </a:r>
            <a:r>
              <a:rPr lang="es-419" dirty="0"/>
              <a:t>DEPENDENCY RESOLUTION IN </a:t>
            </a:r>
            <a:r>
              <a:rPr lang="es-419" dirty="0" smtClean="0"/>
              <a:t>MVC</a:t>
            </a:r>
            <a:r>
              <a:rPr lang="en-US" dirty="0" smtClean="0"/>
              <a:t>.</a:t>
            </a:r>
            <a:endParaRPr lang="en-US" dirty="0"/>
          </a:p>
        </p:txBody>
      </p:sp>
      <p:sp>
        <p:nvSpPr>
          <p:cNvPr id="3" name="Subtitle 2"/>
          <p:cNvSpPr>
            <a:spLocks noGrp="1"/>
          </p:cNvSpPr>
          <p:nvPr>
            <p:ph type="body" idx="1"/>
          </p:nvPr>
        </p:nvSpPr>
        <p:spPr/>
        <p:txBody>
          <a:bodyPr/>
          <a:lstStyle/>
          <a:p>
            <a:pPr marL="52388">
              <a:buClr>
                <a:srgbClr val="FF3209"/>
              </a:buClr>
            </a:pPr>
            <a:endParaRPr lang="es-419" dirty="0"/>
          </a:p>
        </p:txBody>
      </p:sp>
      <p:sp>
        <p:nvSpPr>
          <p:cNvPr id="5" name="Rectangle 4"/>
          <p:cNvSpPr/>
          <p:nvPr/>
        </p:nvSpPr>
        <p:spPr>
          <a:xfrm>
            <a:off x="5791200" y="2906713"/>
            <a:ext cx="1600200" cy="3698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pic>
        <p:nvPicPr>
          <p:cNvPr id="1026" name="Picture 2" descr="http://rarcher.azurewebsites.net/Images/azureSql0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3355" y="685800"/>
            <a:ext cx="5109445" cy="37863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018114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pPr>
              <a:buClr>
                <a:srgbClr val="FF0000"/>
              </a:buClr>
              <a:tabLst>
                <a:tab pos="3319463" algn="l"/>
              </a:tabLst>
            </a:pPr>
            <a:r>
              <a:rPr lang="en-US" sz="3600" dirty="0" smtClean="0"/>
              <a:t>LESSON </a:t>
            </a:r>
            <a:r>
              <a:rPr lang="en-US" sz="3600" dirty="0"/>
              <a:t>2: </a:t>
            </a:r>
            <a:r>
              <a:rPr lang="es-419" sz="3600" dirty="0"/>
              <a:t>DEPENDENCY RESOLUTION IN </a:t>
            </a:r>
            <a:r>
              <a:rPr lang="es-419" sz="3600" dirty="0" smtClean="0"/>
              <a:t>MVC</a:t>
            </a:r>
            <a:r>
              <a:rPr lang="en-US" sz="3600" dirty="0" smtClean="0"/>
              <a:t>.</a:t>
            </a:r>
            <a:endParaRPr lang="es-419" sz="3600" b="1" dirty="0"/>
          </a:p>
        </p:txBody>
      </p:sp>
      <p:sp>
        <p:nvSpPr>
          <p:cNvPr id="2" name="Content Placeholder 1"/>
          <p:cNvSpPr>
            <a:spLocks noGrp="1"/>
          </p:cNvSpPr>
          <p:nvPr>
            <p:ph idx="1"/>
          </p:nvPr>
        </p:nvSpPr>
        <p:spPr>
          <a:xfrm>
            <a:off x="430060" y="1600200"/>
            <a:ext cx="8229600" cy="4495800"/>
          </a:xfrm>
        </p:spPr>
        <p:txBody>
          <a:bodyPr>
            <a:noAutofit/>
          </a:bodyPr>
          <a:lstStyle/>
          <a:p>
            <a:pPr>
              <a:buClr>
                <a:srgbClr val="FF0000"/>
              </a:buClr>
              <a:buFont typeface="Wingdings" panose="05000000000000000000" pitchFamily="2" charset="2"/>
              <a:buChar char="Ø"/>
            </a:pPr>
            <a:r>
              <a:rPr lang="en-US" sz="2400" dirty="0"/>
              <a:t>The primary way that MVC talks to containers is through an interface created for MVC applications</a:t>
            </a:r>
            <a:r>
              <a:rPr lang="en-US" sz="2400" dirty="0" smtClean="0"/>
              <a:t>: </a:t>
            </a:r>
            <a:endParaRPr lang="en-US" sz="2400" dirty="0"/>
          </a:p>
          <a:p>
            <a:pPr marL="0" indent="0" algn="ctr">
              <a:buNone/>
            </a:pPr>
            <a:r>
              <a:rPr lang="en-US" sz="2400" i="1" dirty="0" err="1"/>
              <a:t>IDependencyResolver</a:t>
            </a:r>
            <a:r>
              <a:rPr lang="en-US" sz="2400" i="1" dirty="0"/>
              <a:t>. </a:t>
            </a:r>
            <a:r>
              <a:rPr lang="en-US" sz="2400" dirty="0"/>
              <a:t>The interface is </a:t>
            </a:r>
            <a:r>
              <a:rPr lang="en-US" sz="2400" dirty="0" smtClean="0"/>
              <a:t>defined </a:t>
            </a:r>
            <a:r>
              <a:rPr lang="en-US" sz="2400" dirty="0"/>
              <a:t>as follows</a:t>
            </a:r>
            <a:r>
              <a:rPr lang="en-US" sz="2400" dirty="0" smtClean="0"/>
              <a:t>:</a:t>
            </a:r>
          </a:p>
          <a:p>
            <a:pPr marL="0" indent="0" algn="ctr">
              <a:buNone/>
            </a:pPr>
            <a:endParaRPr lang="en-US" sz="2400" dirty="0"/>
          </a:p>
          <a:p>
            <a:pPr marL="0" indent="0">
              <a:buNone/>
            </a:pPr>
            <a:r>
              <a:rPr lang="es-419" sz="1800" dirty="0" err="1">
                <a:solidFill>
                  <a:srgbClr val="0000FF"/>
                </a:solidFill>
                <a:highlight>
                  <a:srgbClr val="FFFFFF"/>
                </a:highlight>
                <a:latin typeface="Lucida Console" panose="020B0609040504020204" pitchFamily="49" charset="0"/>
              </a:rPr>
              <a:t>public</a:t>
            </a:r>
            <a:r>
              <a:rPr lang="es-419" sz="1800" dirty="0">
                <a:solidFill>
                  <a:srgbClr val="000000"/>
                </a:solidFill>
                <a:highlight>
                  <a:srgbClr val="FFFFFF"/>
                </a:highlight>
                <a:latin typeface="Lucida Console" panose="020B0609040504020204" pitchFamily="49" charset="0"/>
              </a:rPr>
              <a:t> </a:t>
            </a:r>
            <a:r>
              <a:rPr lang="es-419" sz="1800" dirty="0">
                <a:solidFill>
                  <a:srgbClr val="0000FF"/>
                </a:solidFill>
                <a:highlight>
                  <a:srgbClr val="FFFFFF"/>
                </a:highlight>
                <a:latin typeface="Lucida Console" panose="020B0609040504020204" pitchFamily="49" charset="0"/>
              </a:rPr>
              <a:t>interface</a:t>
            </a:r>
            <a:r>
              <a:rPr lang="es-419" sz="1800" dirty="0">
                <a:solidFill>
                  <a:srgbClr val="000000"/>
                </a:solidFill>
                <a:highlight>
                  <a:srgbClr val="FFFFFF"/>
                </a:highlight>
                <a:latin typeface="Lucida Console" panose="020B0609040504020204" pitchFamily="49" charset="0"/>
              </a:rPr>
              <a:t> </a:t>
            </a:r>
            <a:r>
              <a:rPr lang="es-419" sz="1800" dirty="0" err="1">
                <a:solidFill>
                  <a:srgbClr val="2B91AF"/>
                </a:solidFill>
                <a:highlight>
                  <a:srgbClr val="FFFFFF"/>
                </a:highlight>
                <a:latin typeface="Lucida Console" panose="020B0609040504020204" pitchFamily="49" charset="0"/>
              </a:rPr>
              <a:t>IDependencyResolver</a:t>
            </a:r>
            <a:endParaRPr lang="es-419" sz="1800" dirty="0">
              <a:solidFill>
                <a:srgbClr val="000000"/>
              </a:solidFill>
              <a:highlight>
                <a:srgbClr val="FFFFFF"/>
              </a:highlight>
              <a:latin typeface="Lucida Console" panose="020B0609040504020204" pitchFamily="49" charset="0"/>
            </a:endParaRPr>
          </a:p>
          <a:p>
            <a:pPr marL="0" indent="0">
              <a:buNone/>
            </a:pPr>
            <a:r>
              <a:rPr lang="es-419" sz="1800" dirty="0">
                <a:solidFill>
                  <a:srgbClr val="000000"/>
                </a:solidFill>
                <a:highlight>
                  <a:srgbClr val="FFFFFF"/>
                </a:highlight>
                <a:latin typeface="Lucida Console" panose="020B0609040504020204" pitchFamily="49" charset="0"/>
              </a:rPr>
              <a:t>        {</a:t>
            </a:r>
          </a:p>
          <a:p>
            <a:pPr marL="0" indent="0">
              <a:buNone/>
            </a:pPr>
            <a:r>
              <a:rPr lang="es-419" sz="1800" dirty="0">
                <a:solidFill>
                  <a:srgbClr val="000000"/>
                </a:solidFill>
                <a:highlight>
                  <a:srgbClr val="FFFFFF"/>
                </a:highlight>
                <a:latin typeface="Lucida Console" panose="020B0609040504020204" pitchFamily="49" charset="0"/>
              </a:rPr>
              <a:t>            </a:t>
            </a:r>
            <a:r>
              <a:rPr lang="es-419" sz="1800" dirty="0" err="1">
                <a:solidFill>
                  <a:srgbClr val="0000FF"/>
                </a:solidFill>
                <a:highlight>
                  <a:srgbClr val="FFFFFF"/>
                </a:highlight>
                <a:latin typeface="Lucida Console" panose="020B0609040504020204" pitchFamily="49" charset="0"/>
              </a:rPr>
              <a:t>object</a:t>
            </a:r>
            <a:r>
              <a:rPr lang="es-419" sz="1800" dirty="0">
                <a:solidFill>
                  <a:srgbClr val="000000"/>
                </a:solidFill>
                <a:highlight>
                  <a:srgbClr val="FFFFFF"/>
                </a:highlight>
                <a:latin typeface="Lucida Console" panose="020B0609040504020204" pitchFamily="49" charset="0"/>
              </a:rPr>
              <a:t> </a:t>
            </a:r>
            <a:r>
              <a:rPr lang="es-419" sz="1800" dirty="0" err="1">
                <a:solidFill>
                  <a:srgbClr val="000000"/>
                </a:solidFill>
                <a:highlight>
                  <a:srgbClr val="FFFFFF"/>
                </a:highlight>
                <a:latin typeface="Lucida Console" panose="020B0609040504020204" pitchFamily="49" charset="0"/>
              </a:rPr>
              <a:t>GetService</a:t>
            </a:r>
            <a:r>
              <a:rPr lang="es-419" sz="1800" dirty="0">
                <a:solidFill>
                  <a:srgbClr val="000000"/>
                </a:solidFill>
                <a:highlight>
                  <a:srgbClr val="FFFFFF"/>
                </a:highlight>
                <a:latin typeface="Lucida Console" panose="020B0609040504020204" pitchFamily="49" charset="0"/>
              </a:rPr>
              <a:t>(</a:t>
            </a:r>
            <a:r>
              <a:rPr lang="es-419" sz="1800" dirty="0" err="1">
                <a:solidFill>
                  <a:srgbClr val="2B91AF"/>
                </a:solidFill>
                <a:highlight>
                  <a:srgbClr val="FFFFFF"/>
                </a:highlight>
                <a:latin typeface="Lucida Console" panose="020B0609040504020204" pitchFamily="49" charset="0"/>
              </a:rPr>
              <a:t>Type</a:t>
            </a:r>
            <a:r>
              <a:rPr lang="es-419" sz="1800" dirty="0">
                <a:solidFill>
                  <a:srgbClr val="000000"/>
                </a:solidFill>
                <a:highlight>
                  <a:srgbClr val="FFFFFF"/>
                </a:highlight>
                <a:latin typeface="Lucida Console" panose="020B0609040504020204" pitchFamily="49" charset="0"/>
              </a:rPr>
              <a:t> </a:t>
            </a:r>
            <a:r>
              <a:rPr lang="es-419" sz="1800" dirty="0" err="1">
                <a:solidFill>
                  <a:srgbClr val="000000"/>
                </a:solidFill>
                <a:highlight>
                  <a:srgbClr val="FFFFFF"/>
                </a:highlight>
                <a:latin typeface="Lucida Console" panose="020B0609040504020204" pitchFamily="49" charset="0"/>
              </a:rPr>
              <a:t>serviceType</a:t>
            </a:r>
            <a:r>
              <a:rPr lang="es-419" sz="1800" dirty="0">
                <a:solidFill>
                  <a:srgbClr val="000000"/>
                </a:solidFill>
                <a:highlight>
                  <a:srgbClr val="FFFFFF"/>
                </a:highlight>
                <a:latin typeface="Lucida Console" panose="020B0609040504020204" pitchFamily="49" charset="0"/>
              </a:rPr>
              <a:t>);</a:t>
            </a:r>
          </a:p>
          <a:p>
            <a:pPr marL="0" indent="0">
              <a:buNone/>
            </a:pPr>
            <a:r>
              <a:rPr lang="es-419" sz="1800" dirty="0">
                <a:solidFill>
                  <a:srgbClr val="000000"/>
                </a:solidFill>
                <a:highlight>
                  <a:srgbClr val="FFFFFF"/>
                </a:highlight>
                <a:latin typeface="Lucida Console" panose="020B0609040504020204" pitchFamily="49" charset="0"/>
              </a:rPr>
              <a:t>            </a:t>
            </a:r>
            <a:r>
              <a:rPr lang="es-419" sz="1800" dirty="0" err="1">
                <a:solidFill>
                  <a:srgbClr val="2B91AF"/>
                </a:solidFill>
                <a:highlight>
                  <a:srgbClr val="FFFFFF"/>
                </a:highlight>
                <a:latin typeface="Lucida Console" panose="020B0609040504020204" pitchFamily="49" charset="0"/>
              </a:rPr>
              <a:t>IEnumerable</a:t>
            </a:r>
            <a:r>
              <a:rPr lang="es-419" sz="1800" dirty="0">
                <a:solidFill>
                  <a:srgbClr val="000000"/>
                </a:solidFill>
                <a:highlight>
                  <a:srgbClr val="FFFFFF"/>
                </a:highlight>
                <a:latin typeface="Lucida Console" panose="020B0609040504020204" pitchFamily="49" charset="0"/>
              </a:rPr>
              <a:t>&lt;</a:t>
            </a:r>
            <a:r>
              <a:rPr lang="es-419" sz="1800" dirty="0" err="1">
                <a:solidFill>
                  <a:srgbClr val="0000FF"/>
                </a:solidFill>
                <a:highlight>
                  <a:srgbClr val="FFFFFF"/>
                </a:highlight>
                <a:latin typeface="Lucida Console" panose="020B0609040504020204" pitchFamily="49" charset="0"/>
              </a:rPr>
              <a:t>object</a:t>
            </a:r>
            <a:r>
              <a:rPr lang="es-419" sz="1800" dirty="0">
                <a:solidFill>
                  <a:srgbClr val="000000"/>
                </a:solidFill>
                <a:highlight>
                  <a:srgbClr val="FFFFFF"/>
                </a:highlight>
                <a:latin typeface="Lucida Console" panose="020B0609040504020204" pitchFamily="49" charset="0"/>
              </a:rPr>
              <a:t>&gt; </a:t>
            </a:r>
            <a:r>
              <a:rPr lang="es-419" sz="1800" dirty="0" err="1">
                <a:solidFill>
                  <a:srgbClr val="000000"/>
                </a:solidFill>
                <a:highlight>
                  <a:srgbClr val="FFFFFF"/>
                </a:highlight>
                <a:latin typeface="Lucida Console" panose="020B0609040504020204" pitchFamily="49" charset="0"/>
              </a:rPr>
              <a:t>GetServices</a:t>
            </a:r>
            <a:r>
              <a:rPr lang="es-419" sz="1800" dirty="0">
                <a:solidFill>
                  <a:srgbClr val="000000"/>
                </a:solidFill>
                <a:highlight>
                  <a:srgbClr val="FFFFFF"/>
                </a:highlight>
                <a:latin typeface="Lucida Console" panose="020B0609040504020204" pitchFamily="49" charset="0"/>
              </a:rPr>
              <a:t>(</a:t>
            </a:r>
            <a:r>
              <a:rPr lang="es-419" sz="1800" dirty="0" err="1">
                <a:solidFill>
                  <a:srgbClr val="2B91AF"/>
                </a:solidFill>
                <a:highlight>
                  <a:srgbClr val="FFFFFF"/>
                </a:highlight>
                <a:latin typeface="Lucida Console" panose="020B0609040504020204" pitchFamily="49" charset="0"/>
              </a:rPr>
              <a:t>Type</a:t>
            </a:r>
            <a:r>
              <a:rPr lang="es-419" sz="1800" dirty="0">
                <a:solidFill>
                  <a:srgbClr val="000000"/>
                </a:solidFill>
                <a:highlight>
                  <a:srgbClr val="FFFFFF"/>
                </a:highlight>
                <a:latin typeface="Lucida Console" panose="020B0609040504020204" pitchFamily="49" charset="0"/>
              </a:rPr>
              <a:t> </a:t>
            </a:r>
            <a:r>
              <a:rPr lang="es-419" sz="1800" dirty="0" err="1">
                <a:solidFill>
                  <a:srgbClr val="000000"/>
                </a:solidFill>
                <a:highlight>
                  <a:srgbClr val="FFFFFF"/>
                </a:highlight>
                <a:latin typeface="Lucida Console" panose="020B0609040504020204" pitchFamily="49" charset="0"/>
              </a:rPr>
              <a:t>serviceType</a:t>
            </a:r>
            <a:r>
              <a:rPr lang="es-419" sz="1800" dirty="0">
                <a:solidFill>
                  <a:srgbClr val="000000"/>
                </a:solidFill>
                <a:highlight>
                  <a:srgbClr val="FFFFFF"/>
                </a:highlight>
                <a:latin typeface="Lucida Console" panose="020B0609040504020204" pitchFamily="49" charset="0"/>
              </a:rPr>
              <a:t>);</a:t>
            </a:r>
          </a:p>
          <a:p>
            <a:pPr marL="0" indent="0">
              <a:buNone/>
            </a:pPr>
            <a:r>
              <a:rPr lang="es-419" sz="1800" dirty="0">
                <a:solidFill>
                  <a:srgbClr val="000000"/>
                </a:solidFill>
                <a:highlight>
                  <a:srgbClr val="FFFFFF"/>
                </a:highlight>
                <a:latin typeface="Lucida Console" panose="020B0609040504020204" pitchFamily="49" charset="0"/>
              </a:rPr>
              <a:t>        }</a:t>
            </a:r>
            <a:endParaRPr lang="en-US" sz="1800" dirty="0"/>
          </a:p>
        </p:txBody>
      </p:sp>
    </p:spTree>
    <p:extLst>
      <p:ext uri="{BB962C8B-B14F-4D97-AF65-F5344CB8AC3E}">
        <p14:creationId xmlns:p14="http://schemas.microsoft.com/office/powerpoint/2010/main" val="58687021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29761</TotalTime>
  <Words>549</Words>
  <Application>Microsoft Office PowerPoint</Application>
  <PresentationFormat>On-screen Show (4:3)</PresentationFormat>
  <Paragraphs>53</Paragraphs>
  <Slides>11</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Calibri</vt:lpstr>
      <vt:lpstr>Lucida Console</vt:lpstr>
      <vt:lpstr>Wingdings</vt:lpstr>
      <vt:lpstr>Office Theme</vt:lpstr>
      <vt:lpstr>ASP.NET 70-486</vt:lpstr>
      <vt:lpstr>CHAPTER 10. DEPENDENCY INJECTION</vt:lpstr>
      <vt:lpstr>Lesson 1: SOFTWARE DESIGN PATTERNS.</vt:lpstr>
      <vt:lpstr>LESSON 1: SOFTWARE DESIGN PATTERNS.</vt:lpstr>
      <vt:lpstr>LESSON 1: SOFTWARE DESIGN PATTERNS.</vt:lpstr>
      <vt:lpstr>LESSON 1: SOFTWARE DESIGN PATTERNS.</vt:lpstr>
      <vt:lpstr>LESSON 1: SOFTWARE DESIGN PATTERNS.</vt:lpstr>
      <vt:lpstr>Lesson 2: DEPENDENCY RESOLUTION IN MVC.</vt:lpstr>
      <vt:lpstr>LESSON 2: DEPENDENCY RESOLUTION IN MVC.</vt:lpstr>
      <vt:lpstr>LESSON 2: DEPENDENCY RESOLUTION IN MVC.</vt:lpstr>
      <vt:lpstr>LESSON 2: DEPENDENCY RESOLUTION IN MVC.</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achavez</dc:creator>
  <cp:lastModifiedBy>Brenda Gonzalez</cp:lastModifiedBy>
  <cp:revision>497</cp:revision>
  <dcterms:created xsi:type="dcterms:W3CDTF">2010-12-23T19:30:12Z</dcterms:created>
  <dcterms:modified xsi:type="dcterms:W3CDTF">2015-07-16T03:04:02Z</dcterms:modified>
</cp:coreProperties>
</file>