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438" r:id="rId3"/>
    <p:sldId id="380" r:id="rId4"/>
    <p:sldId id="437" r:id="rId5"/>
    <p:sldId id="473" r:id="rId6"/>
    <p:sldId id="499" r:id="rId7"/>
    <p:sldId id="500" r:id="rId8"/>
    <p:sldId id="488" r:id="rId9"/>
    <p:sldId id="501" r:id="rId10"/>
    <p:sldId id="50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555" autoAdjust="0"/>
  </p:normalViewPr>
  <p:slideViewPr>
    <p:cSldViewPr>
      <p:cViewPr varScale="1">
        <p:scale>
          <a:sx n="77" d="100"/>
          <a:sy n="77" d="100"/>
        </p:scale>
        <p:origin x="17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* Web API does not share the Model-View-Controller design of MVC. </a:t>
            </a:r>
          </a:p>
          <a:p>
            <a:endParaRPr lang="es-419" sz="1200" dirty="0" smtClean="0"/>
          </a:p>
          <a:p>
            <a:r>
              <a:rPr lang="en-US" sz="1200" dirty="0" smtClean="0"/>
              <a:t>*MVC excels at accepting form data and generating HTML; ASP.NET Web API excels at accepting and generating structured data like JSON and XML</a:t>
            </a:r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32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68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ExecuteAsync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method on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ApiController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comes from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IHttpController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as you’d expect by its name, it means that all Web API controllers are asynchronous by design. There is no need for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separate class for sync vs.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async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actions when using Web API.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*To accept incoming values from the request, you can put parameters on your action, and just like MVC, the Web API framework will automatically provide values for those action parameters.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Unlike MVC, there is a strong line drawn between values from the HTTP body and values taken from other places (like from the URI).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17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configuration class includes access to the following items, How you 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or get acces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 to this configuration depends on how you are hosting your application: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inside ASP.NET or inside WCF self-host.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86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419" dirty="0" smtClean="0"/>
              <a:t>As </a:t>
            </a:r>
            <a:r>
              <a:rPr lang="en-US" dirty="0" smtClean="0"/>
              <a:t>The routing system in Web API uses the same routing logic that MVC uses to help determine which URIs should be routed to the application’s API controllers,</a:t>
            </a:r>
          </a:p>
          <a:p>
            <a:r>
              <a:rPr lang="en-US" dirty="0" smtClean="0"/>
              <a:t>so the concepts you know from MVC apply to Web API, including the route matching patterns, defaults, and constraints. In order to keep Web API</a:t>
            </a:r>
          </a:p>
          <a:p>
            <a:r>
              <a:rPr lang="en-US" dirty="0" smtClean="0"/>
              <a:t>from having any hard dependencies on ASP.NET, the team took a copy of the routing code from ASP.NET and ported it to Web API. The way this code</a:t>
            </a:r>
          </a:p>
          <a:p>
            <a:r>
              <a:rPr lang="en-US" dirty="0" smtClean="0"/>
              <a:t>behaves changes slightly depending on your hosting environment.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97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Web API uses parameter binders to determine how to provide values for individual </a:t>
            </a:r>
            <a:r>
              <a:rPr lang="es-419" dirty="0" err="1" smtClean="0"/>
              <a:t>parameters</a:t>
            </a:r>
            <a:r>
              <a:rPr lang="es-419" dirty="0" smtClean="0"/>
              <a:t>.</a:t>
            </a:r>
            <a:endParaRPr lang="en-US" dirty="0" smtClean="0"/>
          </a:p>
          <a:p>
            <a:r>
              <a:rPr lang="en-US" dirty="0" smtClean="0"/>
              <a:t>Formatters are a new concept for Web API. Formatters are responsible for both consuming and </a:t>
            </a:r>
            <a:r>
              <a:rPr lang="es-419" dirty="0" err="1" smtClean="0"/>
              <a:t>producing</a:t>
            </a:r>
            <a:r>
              <a:rPr lang="es-419" dirty="0" smtClean="0"/>
              <a:t> </a:t>
            </a:r>
            <a:r>
              <a:rPr lang="es-419" dirty="0" err="1" smtClean="0"/>
              <a:t>body</a:t>
            </a:r>
            <a:r>
              <a:rPr lang="es-419" dirty="0" smtClean="0"/>
              <a:t> </a:t>
            </a:r>
            <a:r>
              <a:rPr lang="es-419" dirty="0" err="1" smtClean="0"/>
              <a:t>content</a:t>
            </a:r>
            <a:r>
              <a:rPr lang="es-419" dirty="0" smtClean="0"/>
              <a:t>.</a:t>
            </a:r>
            <a:endParaRPr lang="en-US" dirty="0" smtClean="0"/>
          </a:p>
          <a:p>
            <a:r>
              <a:rPr lang="en-US" dirty="0" smtClean="0"/>
              <a:t>Built into Web API you will fi </a:t>
            </a:r>
            <a:r>
              <a:rPr lang="en-US" dirty="0" err="1" smtClean="0"/>
              <a:t>nd</a:t>
            </a:r>
            <a:r>
              <a:rPr lang="en-US" dirty="0" smtClean="0"/>
              <a:t> three formatters: one which encodes and decodes JSON (using</a:t>
            </a:r>
          </a:p>
          <a:p>
            <a:r>
              <a:rPr lang="en-US" dirty="0" smtClean="0"/>
              <a:t>Json.NET), one which encodes and decodes XML (using either </a:t>
            </a:r>
            <a:r>
              <a:rPr lang="en-US" dirty="0" err="1" smtClean="0"/>
              <a:t>DataContractSerializer</a:t>
            </a:r>
            <a:r>
              <a:rPr lang="en-US" dirty="0" smtClean="0"/>
              <a:t> or</a:t>
            </a:r>
          </a:p>
          <a:p>
            <a:r>
              <a:rPr lang="es-419" dirty="0" err="1" smtClean="0"/>
              <a:t>XmlSerializer</a:t>
            </a:r>
            <a:r>
              <a:rPr lang="es-419" dirty="0" smtClean="0"/>
              <a:t>),</a:t>
            </a:r>
            <a:endParaRPr lang="en-US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7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</a:t>
            </a:r>
            <a:r>
              <a:rPr lang="en-US" dirty="0" smtClean="0"/>
              <a:t>Á</a:t>
            </a:r>
            <a:r>
              <a:rPr lang="es-MX" dirty="0" smtClean="0"/>
              <a:t>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US" b="1" dirty="0"/>
              <a:t>CONFIGURING A WEB API.</a:t>
            </a:r>
            <a:endParaRPr lang="es-419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419" b="1" dirty="0"/>
              <a:t>BINDING PARAMETERS </a:t>
            </a:r>
            <a:endParaRPr lang="en-US" b="1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Web </a:t>
            </a:r>
            <a:r>
              <a:rPr lang="en-US" dirty="0"/>
              <a:t>API uses parameter binders to determine how to provide values for </a:t>
            </a:r>
            <a:r>
              <a:rPr lang="en-US" dirty="0" smtClean="0"/>
              <a:t>individual </a:t>
            </a:r>
            <a:r>
              <a:rPr lang="es-419" dirty="0" err="1" smtClean="0"/>
              <a:t>parameters</a:t>
            </a:r>
            <a:r>
              <a:rPr lang="es-419" dirty="0" smtClean="0"/>
              <a:t>.</a:t>
            </a: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Formatters are a new concept for Web API. Formatters are responsible for both consuming </a:t>
            </a:r>
            <a:r>
              <a:rPr lang="en-US" dirty="0" smtClean="0"/>
              <a:t>and </a:t>
            </a:r>
            <a:r>
              <a:rPr lang="es-419" dirty="0" err="1" smtClean="0"/>
              <a:t>producing</a:t>
            </a:r>
            <a:r>
              <a:rPr lang="es-419" dirty="0" smtClean="0"/>
              <a:t> </a:t>
            </a:r>
            <a:r>
              <a:rPr lang="es-419" dirty="0" err="1"/>
              <a:t>body</a:t>
            </a:r>
            <a:r>
              <a:rPr lang="es-419" dirty="0"/>
              <a:t> </a:t>
            </a:r>
            <a:r>
              <a:rPr lang="es-419" dirty="0" err="1"/>
              <a:t>content</a:t>
            </a:r>
            <a:r>
              <a:rPr lang="es-419" dirty="0" smtClean="0"/>
              <a:t>.</a:t>
            </a:r>
            <a:endParaRPr lang="en-US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Built into Web API you will </a:t>
            </a:r>
            <a:r>
              <a:rPr lang="en-US" dirty="0" smtClean="0"/>
              <a:t>find </a:t>
            </a:r>
            <a:r>
              <a:rPr lang="en-US" dirty="0"/>
              <a:t>three formatters: 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one </a:t>
            </a:r>
            <a:r>
              <a:rPr lang="en-US" dirty="0"/>
              <a:t>which encodes and decodes JSON (</a:t>
            </a:r>
            <a:r>
              <a:rPr lang="en-US" dirty="0" smtClean="0"/>
              <a:t>using Json.NET</a:t>
            </a:r>
            <a:r>
              <a:rPr lang="en-US" dirty="0"/>
              <a:t>), 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one </a:t>
            </a:r>
            <a:r>
              <a:rPr lang="en-US" dirty="0"/>
              <a:t>which encodes and decodes XML (using either </a:t>
            </a:r>
            <a:r>
              <a:rPr lang="en-US" dirty="0" err="1"/>
              <a:t>DataContractSerializer</a:t>
            </a:r>
            <a:r>
              <a:rPr lang="en-US" dirty="0"/>
              <a:t> </a:t>
            </a:r>
            <a:r>
              <a:rPr lang="en-US" dirty="0" smtClean="0"/>
              <a:t>or </a:t>
            </a:r>
            <a:r>
              <a:rPr lang="es-419" dirty="0" err="1" smtClean="0"/>
              <a:t>XmlSerializer</a:t>
            </a:r>
            <a:r>
              <a:rPr lang="es-419" dirty="0" smtClean="0"/>
              <a:t>),</a:t>
            </a:r>
            <a:r>
              <a:rPr lang="en-US" dirty="0"/>
              <a:t> </a:t>
            </a:r>
            <a:endParaRPr lang="en-US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one </a:t>
            </a:r>
            <a:r>
              <a:rPr lang="en-US" dirty="0"/>
              <a:t>which decodes form URL encoded from data in the body from a </a:t>
            </a:r>
            <a:r>
              <a:rPr lang="en-US" dirty="0" smtClean="0"/>
              <a:t>browser </a:t>
            </a:r>
            <a:r>
              <a:rPr lang="es-419" dirty="0" err="1" smtClean="0"/>
              <a:t>form</a:t>
            </a:r>
            <a:r>
              <a:rPr lang="es-419" dirty="0" smtClean="0"/>
              <a:t> </a:t>
            </a:r>
            <a:r>
              <a:rPr lang="es-419" dirty="0"/>
              <a:t>post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178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dirty="0" smtClean="0"/>
              <a:t>CHAPTER 10. WEB API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600201"/>
            <a:ext cx="8382000" cy="4495800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Lesson </a:t>
            </a:r>
            <a:r>
              <a:rPr lang="es-419" b="1" dirty="0" smtClean="0"/>
              <a:t>1</a:t>
            </a:r>
            <a:r>
              <a:rPr lang="en-US" b="1" dirty="0" smtClean="0"/>
              <a:t>: </a:t>
            </a:r>
            <a:r>
              <a:rPr lang="en-US" b="1" dirty="0"/>
              <a:t>INTRODUCTION TO WEB API.</a:t>
            </a:r>
            <a:endParaRPr lang="en-US" b="1" dirty="0" smtClean="0"/>
          </a:p>
          <a:p>
            <a:r>
              <a:rPr lang="en-US" b="1" dirty="0" smtClean="0"/>
              <a:t>Lesson 2: </a:t>
            </a:r>
            <a:r>
              <a:rPr lang="en-US" b="1" dirty="0"/>
              <a:t>CONFIGURING A WEB </a:t>
            </a:r>
            <a:r>
              <a:rPr lang="en-US" b="1" dirty="0" smtClean="0"/>
              <a:t>API.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75450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r>
              <a:rPr lang="en-US" dirty="0"/>
              <a:t>: Introduction </a:t>
            </a:r>
            <a:r>
              <a:rPr lang="en-US" dirty="0" smtClean="0"/>
              <a:t>TO </a:t>
            </a:r>
            <a:r>
              <a:rPr lang="en-US" dirty="0"/>
              <a:t>WEB API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6" name="Picture 2" descr="http://i.blogs.es/659dbd/webapi/650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750" y="1492965"/>
            <a:ext cx="6313525" cy="291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tabLst>
                <a:tab pos="3319463" algn="l"/>
              </a:tabLst>
            </a:pPr>
            <a:r>
              <a:rPr lang="en-US" sz="3600" b="1" dirty="0" smtClean="0"/>
              <a:t>LESSON 1: INTRODUCTION TO WEB API.</a:t>
            </a:r>
            <a:endParaRPr lang="es-419" sz="36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/>
              <a:t>Both MVC and Web API share </a:t>
            </a:r>
            <a:r>
              <a:rPr lang="en-US" sz="2800" dirty="0"/>
              <a:t>the notion of mapping HTTP requests </a:t>
            </a:r>
            <a:r>
              <a:rPr lang="en-US" sz="2800" dirty="0" smtClean="0"/>
              <a:t>to controller </a:t>
            </a:r>
            <a:r>
              <a:rPr lang="en-US" sz="2800" dirty="0"/>
              <a:t>actions, </a:t>
            </a:r>
            <a:endParaRPr lang="en-US" sz="2800" dirty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/>
              <a:t>Web API directly renders the resulting model object as the response.</a:t>
            </a:r>
            <a:endParaRPr lang="en-US" sz="2800" dirty="0" smtClean="0"/>
          </a:p>
        </p:txBody>
      </p:sp>
      <p:pic>
        <p:nvPicPr>
          <p:cNvPr id="2050" name="Picture 2" descr="http://www.dotnet-tricks.com/Content/images/webapi/webapi-mv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611033"/>
            <a:ext cx="641985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5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400" b="1" dirty="0" smtClean="0"/>
              <a:t>API CONTROLLER VS MVC CONTROLLER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dirty="0" err="1"/>
              <a:t>public</a:t>
            </a:r>
            <a:r>
              <a:rPr lang="es-419" sz="2000" dirty="0"/>
              <a:t> </a:t>
            </a:r>
            <a:r>
              <a:rPr lang="es-419" sz="2000" dirty="0" err="1"/>
              <a:t>class</a:t>
            </a:r>
            <a:r>
              <a:rPr lang="es-419" sz="2000" dirty="0"/>
              <a:t> </a:t>
            </a:r>
            <a:r>
              <a:rPr lang="es-419" sz="2000" dirty="0" err="1"/>
              <a:t>ValuesController</a:t>
            </a:r>
            <a:r>
              <a:rPr lang="es-419" sz="2000" dirty="0"/>
              <a:t> : </a:t>
            </a:r>
            <a:r>
              <a:rPr lang="es-419" sz="2000" b="1" dirty="0" err="1" smtClean="0">
                <a:solidFill>
                  <a:srgbClr val="0070C0"/>
                </a:solidFill>
              </a:rPr>
              <a:t>ApiController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dirty="0" err="1" smtClean="0"/>
              <a:t>public</a:t>
            </a:r>
            <a:r>
              <a:rPr lang="es-419" sz="2000" dirty="0" smtClean="0"/>
              <a:t> </a:t>
            </a:r>
            <a:r>
              <a:rPr lang="es-419" sz="2000" dirty="0" err="1"/>
              <a:t>string</a:t>
            </a:r>
            <a:r>
              <a:rPr lang="es-419" sz="2000" dirty="0"/>
              <a:t> </a:t>
            </a:r>
            <a:r>
              <a:rPr lang="es-419" sz="2000" dirty="0" err="1"/>
              <a:t>Get</a:t>
            </a:r>
            <a:r>
              <a:rPr lang="es-419" sz="2000" dirty="0"/>
              <a:t>(</a:t>
            </a:r>
            <a:r>
              <a:rPr lang="es-419" sz="2000" dirty="0" err="1"/>
              <a:t>int</a:t>
            </a:r>
            <a:r>
              <a:rPr lang="es-419" sz="2000" dirty="0"/>
              <a:t> id) </a:t>
            </a:r>
            <a:endParaRPr lang="en-US" sz="2000" dirty="0" smtClean="0"/>
          </a:p>
          <a:p>
            <a:pPr marL="400050" lvl="1" indent="0">
              <a:buClr>
                <a:srgbClr val="FF0000"/>
              </a:buClr>
              <a:buNone/>
            </a:pPr>
            <a:r>
              <a:rPr lang="en-US" sz="2000" dirty="0" smtClean="0"/>
              <a:t>    </a:t>
            </a:r>
            <a:r>
              <a:rPr lang="es-419" sz="2000" dirty="0" smtClean="0"/>
              <a:t>{</a:t>
            </a:r>
            <a:endParaRPr lang="es-419" sz="2000" dirty="0"/>
          </a:p>
          <a:p>
            <a:pPr marL="400050" lvl="1" indent="0">
              <a:buNone/>
            </a:pPr>
            <a:r>
              <a:rPr lang="en-US" sz="2000" dirty="0" smtClean="0"/>
              <a:t>	</a:t>
            </a:r>
            <a:r>
              <a:rPr lang="es-419" sz="2000" b="1" dirty="0" err="1" smtClean="0">
                <a:solidFill>
                  <a:srgbClr val="0070C0"/>
                </a:solidFill>
              </a:rPr>
              <a:t>return</a:t>
            </a:r>
            <a:r>
              <a:rPr lang="es-419" sz="2000" b="1" dirty="0" smtClean="0">
                <a:solidFill>
                  <a:srgbClr val="0070C0"/>
                </a:solidFill>
              </a:rPr>
              <a:t> </a:t>
            </a:r>
            <a:r>
              <a:rPr lang="es-419" sz="2000" b="1" dirty="0">
                <a:solidFill>
                  <a:srgbClr val="0070C0"/>
                </a:solidFill>
              </a:rPr>
              <a:t>"</a:t>
            </a:r>
            <a:r>
              <a:rPr lang="es-419" sz="2000" b="1" dirty="0" err="1">
                <a:solidFill>
                  <a:srgbClr val="0070C0"/>
                </a:solidFill>
              </a:rPr>
              <a:t>value</a:t>
            </a:r>
            <a:r>
              <a:rPr lang="es-419" sz="2000" b="1" dirty="0">
                <a:solidFill>
                  <a:srgbClr val="0070C0"/>
                </a:solidFill>
              </a:rPr>
              <a:t>";</a:t>
            </a:r>
          </a:p>
          <a:p>
            <a:pPr marL="400050" lvl="1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</a:t>
            </a:r>
            <a:r>
              <a:rPr lang="es-419" sz="2000" dirty="0" smtClean="0"/>
              <a:t>}</a:t>
            </a:r>
            <a:endParaRPr lang="en-US" sz="20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dirty="0" err="1"/>
              <a:t>public</a:t>
            </a:r>
            <a:r>
              <a:rPr lang="es-419" sz="2000" dirty="0"/>
              <a:t> </a:t>
            </a:r>
            <a:r>
              <a:rPr lang="es-419" sz="2000" dirty="0" err="1"/>
              <a:t>IEnumerable</a:t>
            </a:r>
            <a:r>
              <a:rPr lang="es-419" sz="2000" dirty="0"/>
              <a:t>&lt;</a:t>
            </a:r>
            <a:r>
              <a:rPr lang="es-419" sz="2000" dirty="0" err="1"/>
              <a:t>string</a:t>
            </a:r>
            <a:r>
              <a:rPr lang="es-419" sz="2000" dirty="0"/>
              <a:t>&gt; </a:t>
            </a:r>
            <a:r>
              <a:rPr lang="es-419" sz="2000" b="1" dirty="0" err="1">
                <a:solidFill>
                  <a:srgbClr val="0070C0"/>
                </a:solidFill>
              </a:rPr>
              <a:t>Get</a:t>
            </a:r>
            <a:r>
              <a:rPr lang="es-419" sz="2000" dirty="0"/>
              <a:t>() </a:t>
            </a:r>
            <a:r>
              <a:rPr lang="es-419" sz="2000" dirty="0" smtClean="0"/>
              <a:t>{</a:t>
            </a:r>
            <a:r>
              <a:rPr lang="en-US" sz="2000" dirty="0" smtClean="0"/>
              <a:t> …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sz="2000" dirty="0" err="1"/>
              <a:t>public</a:t>
            </a:r>
            <a:r>
              <a:rPr lang="es-419" sz="2000" dirty="0"/>
              <a:t> </a:t>
            </a:r>
            <a:r>
              <a:rPr lang="es-419" sz="2000" dirty="0" err="1"/>
              <a:t>string</a:t>
            </a:r>
            <a:r>
              <a:rPr lang="es-419" sz="2000" dirty="0"/>
              <a:t> </a:t>
            </a:r>
            <a:r>
              <a:rPr lang="es-419" sz="2000" b="1" dirty="0" err="1">
                <a:solidFill>
                  <a:srgbClr val="0070C0"/>
                </a:solidFill>
              </a:rPr>
              <a:t>Get</a:t>
            </a:r>
            <a:r>
              <a:rPr lang="es-419" sz="2000" dirty="0"/>
              <a:t>(</a:t>
            </a:r>
            <a:r>
              <a:rPr lang="es-419" sz="2000" dirty="0" err="1"/>
              <a:t>int</a:t>
            </a:r>
            <a:r>
              <a:rPr lang="es-419" sz="2000" dirty="0"/>
              <a:t> id) </a:t>
            </a:r>
            <a:endParaRPr lang="en-US" sz="2000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000" dirty="0" err="1"/>
              <a:t>ApiController</a:t>
            </a:r>
            <a:r>
              <a:rPr lang="en-US" sz="2000" dirty="0"/>
              <a:t> is </a:t>
            </a:r>
            <a:r>
              <a:rPr lang="en-US" sz="2000" dirty="0" smtClean="0"/>
              <a:t>defined </a:t>
            </a:r>
            <a:r>
              <a:rPr lang="en-US" sz="2000" dirty="0"/>
              <a:t>in the namespace </a:t>
            </a:r>
            <a:r>
              <a:rPr lang="en-US" sz="2000" b="1" dirty="0" err="1">
                <a:solidFill>
                  <a:srgbClr val="0070C0"/>
                </a:solidFill>
              </a:rPr>
              <a:t>System.Web.Http</a:t>
            </a:r>
            <a:endParaRPr lang="en-US" sz="2000" b="1" dirty="0">
              <a:solidFill>
                <a:srgbClr val="0070C0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400" b="1" dirty="0" smtClean="0"/>
          </a:p>
          <a:p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LESSON 1: INTRODUCTION TO WEB API.</a:t>
            </a:r>
            <a:endParaRPr lang="es-419" sz="3600" b="1" dirty="0"/>
          </a:p>
        </p:txBody>
      </p:sp>
    </p:spTree>
    <p:extLst>
      <p:ext uri="{BB962C8B-B14F-4D97-AF65-F5344CB8AC3E}">
        <p14:creationId xmlns:p14="http://schemas.microsoft.com/office/powerpoint/2010/main" val="350941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LESSON 1: INTRODUCTION TO WEB API.</a:t>
            </a:r>
            <a:endParaRPr lang="es-419" sz="3600" b="1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3000" b="1" dirty="0" smtClean="0"/>
              <a:t>WEB API CONTROLLER FEATURES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Web </a:t>
            </a:r>
            <a:r>
              <a:rPr lang="en-US" dirty="0"/>
              <a:t>API controllers are asynchronous by </a:t>
            </a:r>
            <a:r>
              <a:rPr lang="en-US" dirty="0" smtClean="0"/>
              <a:t>design.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To </a:t>
            </a:r>
            <a:r>
              <a:rPr lang="en-US" dirty="0"/>
              <a:t>accept incoming values from the request, you can put parameters on your </a:t>
            </a:r>
            <a:r>
              <a:rPr lang="en-US" dirty="0" smtClean="0"/>
              <a:t>action.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P</a:t>
            </a:r>
            <a:r>
              <a:rPr lang="en-US" dirty="0" smtClean="0"/>
              <a:t>arameters </a:t>
            </a:r>
            <a:r>
              <a:rPr lang="en-US" dirty="0"/>
              <a:t>which are not part of the body are handled by a model binding </a:t>
            </a:r>
            <a:r>
              <a:rPr lang="en-US" dirty="0" smtClean="0"/>
              <a:t>system.</a:t>
            </a:r>
            <a:endParaRPr lang="en-US" dirty="0" smtClean="0"/>
          </a:p>
        </p:txBody>
      </p:sp>
      <p:pic>
        <p:nvPicPr>
          <p:cNvPr id="6" name="Picture 2" descr="http://blog.octo.com/wp-content/uploads/2014/03/web-ap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40799"/>
            <a:ext cx="4038600" cy="364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7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2: CONFIGURING A </a:t>
            </a:r>
            <a:r>
              <a:rPr lang="en-US" dirty="0" smtClean="0"/>
              <a:t>WEB </a:t>
            </a:r>
            <a:r>
              <a:rPr lang="en-US" dirty="0"/>
              <a:t>API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5122" name="Picture 2" descr="http://i41.tinypic.com/5cxed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43"/>
          <a:stretch/>
        </p:blipFill>
        <p:spPr bwMode="auto">
          <a:xfrm>
            <a:off x="1474788" y="596900"/>
            <a:ext cx="62674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1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b="1" dirty="0"/>
              <a:t>CONFIGURING A WEB API.</a:t>
            </a:r>
            <a:endParaRPr lang="es-419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s-419" b="1" dirty="0" smtClean="0"/>
              <a:t>CONFIGURATION CLASS </a:t>
            </a:r>
            <a:endParaRPr lang="en-US" b="1" dirty="0" smtClean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err="1" smtClean="0"/>
              <a:t>Routes</a:t>
            </a:r>
            <a:endParaRPr lang="es-419" dirty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Filters </a:t>
            </a:r>
            <a:r>
              <a:rPr lang="en-US" dirty="0"/>
              <a:t>to run for all requests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err="1" smtClean="0"/>
              <a:t>Parameter</a:t>
            </a:r>
            <a:r>
              <a:rPr lang="es-419" dirty="0" smtClean="0"/>
              <a:t> </a:t>
            </a:r>
            <a:r>
              <a:rPr lang="es-419" dirty="0" err="1"/>
              <a:t>binding</a:t>
            </a:r>
            <a:r>
              <a:rPr lang="es-419" dirty="0"/>
              <a:t> rules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default formatters used for reading and writing body content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default services used by Web API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A </a:t>
            </a:r>
            <a:r>
              <a:rPr lang="en-US" dirty="0"/>
              <a:t>user-provided dependency resolver for DI on services and controllers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smtClean="0"/>
              <a:t>HTTP </a:t>
            </a:r>
            <a:r>
              <a:rPr lang="es-419" dirty="0" err="1"/>
              <a:t>message</a:t>
            </a:r>
            <a:r>
              <a:rPr lang="es-419" dirty="0"/>
              <a:t> </a:t>
            </a:r>
            <a:r>
              <a:rPr lang="es-419" dirty="0" err="1"/>
              <a:t>handlers</a:t>
            </a:r>
            <a:endParaRPr lang="es-419" dirty="0"/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A flag </a:t>
            </a:r>
            <a:r>
              <a:rPr lang="en-US" dirty="0"/>
              <a:t>for whether to include error details like stack traces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A </a:t>
            </a:r>
            <a:r>
              <a:rPr lang="en-US" dirty="0"/>
              <a:t>Properties bag which can hold </a:t>
            </a:r>
            <a:r>
              <a:rPr lang="en-US" dirty="0" smtClean="0"/>
              <a:t>user-defined </a:t>
            </a:r>
            <a:r>
              <a:rPr lang="en-US" dirty="0"/>
              <a:t>values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342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Clr>
                <a:srgbClr val="FF0000"/>
              </a:buClr>
            </a:pPr>
            <a:r>
              <a:rPr lang="en-US" b="1" dirty="0"/>
              <a:t>LESSON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US" b="1" dirty="0"/>
              <a:t>CONFIGURING A WEB API.</a:t>
            </a:r>
            <a:endParaRPr lang="es-419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ADDING ROUTES TO </a:t>
            </a:r>
            <a:r>
              <a:rPr lang="en-US" b="1" dirty="0" smtClean="0"/>
              <a:t>WEB API</a:t>
            </a:r>
            <a:endParaRPr lang="en-US" b="1" dirty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/>
              <a:t>When registering routes in </a:t>
            </a:r>
            <a:r>
              <a:rPr lang="en-US" dirty="0" smtClean="0"/>
              <a:t>a web-hosted </a:t>
            </a:r>
            <a:r>
              <a:rPr lang="en-US" dirty="0"/>
              <a:t>environment, the system will not only register your </a:t>
            </a:r>
            <a:r>
              <a:rPr lang="en-US" i="1" dirty="0" err="1" smtClean="0">
                <a:solidFill>
                  <a:srgbClr val="0070C0"/>
                </a:solidFill>
              </a:rPr>
              <a:t>HttpRoute</a:t>
            </a:r>
            <a:r>
              <a:rPr lang="en-US" dirty="0" smtClean="0"/>
              <a:t> objects</a:t>
            </a:r>
            <a:r>
              <a:rPr lang="en-US" dirty="0"/>
              <a:t>, it will also automatically create wrapper Route objects and </a:t>
            </a:r>
            <a:r>
              <a:rPr lang="en-US" dirty="0" smtClean="0"/>
              <a:t>register them </a:t>
            </a:r>
            <a:r>
              <a:rPr lang="en-US" dirty="0"/>
              <a:t>in the ASP.NET routing engine.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9719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27816</TotalTime>
  <Words>721</Words>
  <Application>Microsoft Office PowerPoint</Application>
  <PresentationFormat>On-screen Show (4:3)</PresentationFormat>
  <Paragraphs>73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Office Theme</vt:lpstr>
      <vt:lpstr>ASP.NET 70-486</vt:lpstr>
      <vt:lpstr>CHAPTER 10. WEB API</vt:lpstr>
      <vt:lpstr>Lesson 1: Introduction TO WEB API.</vt:lpstr>
      <vt:lpstr>LESSON 1: INTRODUCTION TO WEB API.</vt:lpstr>
      <vt:lpstr>LESSON 1: INTRODUCTION TO WEB API.</vt:lpstr>
      <vt:lpstr>LESSON 1: INTRODUCTION TO WEB API.</vt:lpstr>
      <vt:lpstr>Lesson 2: CONFIGURING A WEB API.</vt:lpstr>
      <vt:lpstr>LESSON 2: CONFIGURING A WEB API.</vt:lpstr>
      <vt:lpstr>LESSON 2: CONFIGURING A WEB API.</vt:lpstr>
      <vt:lpstr>LESSON 2: CONFIGURING A WEB API.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482</cp:revision>
  <dcterms:created xsi:type="dcterms:W3CDTF">2010-12-23T19:30:12Z</dcterms:created>
  <dcterms:modified xsi:type="dcterms:W3CDTF">2015-07-08T20:54:13Z</dcterms:modified>
</cp:coreProperties>
</file>