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353" r:id="rId3"/>
    <p:sldId id="380" r:id="rId4"/>
    <p:sldId id="293" r:id="rId5"/>
    <p:sldId id="390" r:id="rId6"/>
    <p:sldId id="391" r:id="rId7"/>
    <p:sldId id="392" r:id="rId8"/>
    <p:sldId id="393" r:id="rId9"/>
    <p:sldId id="389" r:id="rId10"/>
    <p:sldId id="395" r:id="rId11"/>
    <p:sldId id="394" r:id="rId12"/>
    <p:sldId id="396" r:id="rId13"/>
    <p:sldId id="397" r:id="rId14"/>
    <p:sldId id="398" r:id="rId15"/>
    <p:sldId id="399" r:id="rId16"/>
    <p:sldId id="400" r:id="rId17"/>
    <p:sldId id="401" r:id="rId18"/>
    <p:sldId id="402" r:id="rId19"/>
    <p:sldId id="403" r:id="rId20"/>
    <p:sldId id="404" r:id="rId21"/>
    <p:sldId id="405" r:id="rId22"/>
    <p:sldId id="414" r:id="rId23"/>
    <p:sldId id="406" r:id="rId24"/>
    <p:sldId id="407" r:id="rId25"/>
    <p:sldId id="416" r:id="rId26"/>
    <p:sldId id="408" r:id="rId27"/>
    <p:sldId id="415" r:id="rId28"/>
    <p:sldId id="417" r:id="rId29"/>
    <p:sldId id="409" r:id="rId30"/>
    <p:sldId id="410" r:id="rId31"/>
    <p:sldId id="411" r:id="rId32"/>
    <p:sldId id="412" r:id="rId33"/>
    <p:sldId id="413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8984" autoAdjust="0"/>
  </p:normalViewPr>
  <p:slideViewPr>
    <p:cSldViewPr>
      <p:cViewPr varScale="1">
        <p:scale>
          <a:sx n="73" d="100"/>
          <a:sy n="73" d="100"/>
        </p:scale>
        <p:origin x="180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02128-8666-4E23-9A89-A14ABB269E7C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944A4-9E9B-4EEA-BA4C-0E9F4AD74B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567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7549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Razor is smart enough to recognize the general pattern of an e-mail address and will</a:t>
            </a:r>
          </a:p>
          <a:p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leave</a:t>
            </a:r>
            <a:r>
              <a:rPr lang="es-419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</a:t>
            </a:r>
            <a:r>
              <a:rPr lang="es-419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expression</a:t>
            </a:r>
            <a:r>
              <a:rPr lang="es-419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alone</a:t>
            </a:r>
            <a:r>
              <a:rPr lang="es-419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5479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Razor is going to attempt to resolve those implicit code expressions and fail. In the case where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you need to escape the @ sign, you can do so by using an @@ sign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3197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7101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it is not sufficient for displaying user input within JavaScript.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4819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5563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5626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5800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4537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2942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0422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These files may have the extensions html, asp, </a:t>
            </a:r>
            <a:r>
              <a:rPr lang="en-US" dirty="0" err="1" smtClean="0"/>
              <a:t>aspx</a:t>
            </a:r>
            <a:r>
              <a:rPr lang="en-US" dirty="0" smtClean="0"/>
              <a:t>, </a:t>
            </a:r>
            <a:r>
              <a:rPr lang="en-US" dirty="0" err="1" smtClean="0"/>
              <a:t>cshtml</a:t>
            </a:r>
            <a:r>
              <a:rPr lang="en-US" dirty="0" smtClean="0"/>
              <a:t>, and </a:t>
            </a:r>
            <a:r>
              <a:rPr lang="en-US" dirty="0" err="1" smtClean="0"/>
              <a:t>vbhtml</a:t>
            </a:r>
            <a:r>
              <a:rPr lang="en-US" dirty="0" smtClean="0"/>
              <a:t>, depending on the language content.</a:t>
            </a:r>
          </a:p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7443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0845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1133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7294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7444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2013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5891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04252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95004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4394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5853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3506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1056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0531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3239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Empty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Creates an empty view. Only the model type is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specifi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ed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using the @model 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syntax</a:t>
            </a:r>
            <a:r>
              <a:rPr lang="es-419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Create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Creates a view with a form for creating new instances of the model. Generates a label and input field for each property of the model type.</a:t>
            </a:r>
          </a:p>
          <a:p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Delete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Creates a view with a form for deleting existing instances of the model. Displays a label and the current value for each property of the model.</a:t>
            </a:r>
          </a:p>
          <a:p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Details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Creates a view that displays a label and the value for each property of the 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model</a:t>
            </a:r>
            <a:r>
              <a:rPr lang="es-419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s-419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Edit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Creates a view with a form for editing existing instances of the model. Generates a label and input field for each property of the model type.</a:t>
            </a:r>
          </a:p>
          <a:p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List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Creates a view with a table of model instances. Generates a column for each property of the model type. Make sure to pass an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IEnumerable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&lt;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YourModelType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&gt; to this view from your action method.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view also contains links to actions for performing the create/edit/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delete</a:t>
            </a:r>
            <a:r>
              <a:rPr lang="es-419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operations</a:t>
            </a:r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3356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7555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672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8715" y="0"/>
            <a:ext cx="2215285" cy="1752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184328"/>
            <a:ext cx="304800" cy="183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276600"/>
            <a:ext cx="295566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610575"/>
            <a:ext cx="331515" cy="19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53400" y="2057400"/>
            <a:ext cx="53433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" t="22917" r="59375" b="53125"/>
          <a:stretch>
            <a:fillRect/>
          </a:stretch>
        </p:blipFill>
        <p:spPr bwMode="auto">
          <a:xfrm>
            <a:off x="609600" y="3429000"/>
            <a:ext cx="5334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2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3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4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0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6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9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5D948-DEBD-43F2-B784-0599A4386F42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smtClean="0"/>
              <a:t>ASP.NET</a:t>
            </a:r>
            <a:br>
              <a:rPr lang="es-MX" dirty="0" smtClean="0"/>
            </a:br>
            <a:r>
              <a:rPr lang="es-MX" dirty="0" smtClean="0"/>
              <a:t>70-486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 smtClean="0"/>
              <a:t>BRENDA GONZ</a:t>
            </a:r>
            <a:r>
              <a:rPr lang="en-US" dirty="0" smtClean="0"/>
              <a:t>Á</a:t>
            </a:r>
            <a:r>
              <a:rPr lang="es-MX" dirty="0" smtClean="0"/>
              <a:t>LEZ GÓMEZ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2: ADDING</a:t>
            </a:r>
            <a:r>
              <a:rPr lang="es-419" dirty="0" smtClean="0"/>
              <a:t> A VIEW</a:t>
            </a:r>
            <a:r>
              <a:rPr lang="en-US" dirty="0" smtClean="0"/>
              <a:t>.</a:t>
            </a:r>
            <a:endParaRPr lang="es-419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419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3499" t="14445" r="52001" b="10889"/>
          <a:stretch/>
        </p:blipFill>
        <p:spPr>
          <a:xfrm>
            <a:off x="2362200" y="1477939"/>
            <a:ext cx="4876800" cy="4602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27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2: ADDING</a:t>
            </a:r>
            <a:r>
              <a:rPr lang="es-419" dirty="0" smtClean="0"/>
              <a:t> A VIEW</a:t>
            </a:r>
            <a:r>
              <a:rPr lang="en-US" dirty="0" smtClean="0"/>
              <a:t>.</a:t>
            </a:r>
            <a:endParaRPr lang="es-419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419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33999" t="21556" r="34001" b="21555"/>
          <a:stretch/>
        </p:blipFill>
        <p:spPr>
          <a:xfrm>
            <a:off x="2133600" y="1409701"/>
            <a:ext cx="48768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84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/>
              <a:t>Lesson </a:t>
            </a:r>
            <a:r>
              <a:rPr lang="en-US" dirty="0" smtClean="0"/>
              <a:t>3: </a:t>
            </a:r>
            <a:r>
              <a:rPr lang="es-419" dirty="0" err="1"/>
              <a:t>Using</a:t>
            </a:r>
            <a:r>
              <a:rPr lang="es-419" dirty="0"/>
              <a:t> </a:t>
            </a:r>
            <a:r>
              <a:rPr lang="es-419" dirty="0" err="1" smtClean="0"/>
              <a:t>Razor</a:t>
            </a:r>
            <a:r>
              <a:rPr lang="en-US" dirty="0" smtClean="0"/>
              <a:t>.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endParaRPr lang="es-419" dirty="0"/>
          </a:p>
        </p:txBody>
      </p:sp>
      <p:sp>
        <p:nvSpPr>
          <p:cNvPr id="5" name="Rectangle 4"/>
          <p:cNvSpPr/>
          <p:nvPr/>
        </p:nvSpPr>
        <p:spPr>
          <a:xfrm>
            <a:off x="5791200" y="2906713"/>
            <a:ext cx="16002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6146" name="Picture 2" descr="http://danhartshorn.com/wp-content/uploads/2011/12/asp.net-razor-view-engine-mvc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218" y="990600"/>
            <a:ext cx="3781425" cy="320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6400800" y="1624012"/>
            <a:ext cx="190500" cy="183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230431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3: USING RAZOR.</a:t>
            </a:r>
            <a:endParaRPr lang="es-419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It effectively gets out of your way and puts as little syntax as possible between </a:t>
            </a:r>
            <a:r>
              <a:rPr lang="en-US" dirty="0" smtClean="0"/>
              <a:t>you </a:t>
            </a:r>
            <a:r>
              <a:rPr lang="es-419" dirty="0" smtClean="0"/>
              <a:t>and </a:t>
            </a:r>
            <a:r>
              <a:rPr lang="es-419" dirty="0" err="1"/>
              <a:t>your</a:t>
            </a:r>
            <a:r>
              <a:rPr lang="es-419" dirty="0"/>
              <a:t> </a:t>
            </a:r>
            <a:r>
              <a:rPr lang="es-419" dirty="0" err="1"/>
              <a:t>view</a:t>
            </a:r>
            <a:r>
              <a:rPr lang="es-419" dirty="0"/>
              <a:t> </a:t>
            </a:r>
            <a:r>
              <a:rPr lang="es-419" dirty="0" err="1"/>
              <a:t>markup</a:t>
            </a:r>
            <a:r>
              <a:rPr lang="es-419" dirty="0" smtClean="0"/>
              <a:t>.</a:t>
            </a:r>
            <a:endParaRPr lang="en-US" dirty="0" smtClean="0"/>
          </a:p>
          <a:p>
            <a:pPr marL="0" indent="0">
              <a:buNone/>
            </a:pPr>
            <a:r>
              <a:rPr lang="es-419" dirty="0">
                <a:effectLst>
                  <a:glow rad="127000">
                    <a:srgbClr val="FFFF00"/>
                  </a:glow>
                </a:effectLst>
              </a:rPr>
              <a:t>@{</a:t>
            </a:r>
          </a:p>
          <a:p>
            <a:pPr marL="0" indent="0">
              <a:buNone/>
            </a:pPr>
            <a:r>
              <a:rPr lang="es-419" dirty="0"/>
              <a:t>    </a:t>
            </a:r>
            <a:r>
              <a:rPr lang="es-419" dirty="0" err="1"/>
              <a:t>ViewBag.Title</a:t>
            </a:r>
            <a:r>
              <a:rPr lang="es-419" dirty="0"/>
              <a:t> = </a:t>
            </a:r>
            <a:r>
              <a:rPr lang="es-419" dirty="0">
                <a:solidFill>
                  <a:srgbClr val="FF0000"/>
                </a:solidFill>
              </a:rPr>
              <a:t>"</a:t>
            </a:r>
            <a:r>
              <a:rPr lang="es-419" dirty="0" err="1">
                <a:solidFill>
                  <a:srgbClr val="FF0000"/>
                </a:solidFill>
              </a:rPr>
              <a:t>Index</a:t>
            </a:r>
            <a:r>
              <a:rPr lang="es-419" dirty="0">
                <a:solidFill>
                  <a:srgbClr val="FF0000"/>
                </a:solidFill>
              </a:rPr>
              <a:t>";</a:t>
            </a:r>
          </a:p>
          <a:p>
            <a:pPr marL="0" indent="0">
              <a:buNone/>
            </a:pPr>
            <a:r>
              <a:rPr lang="es-419" dirty="0" smtClean="0">
                <a:effectLst>
                  <a:glow rad="127000">
                    <a:srgbClr val="FFFF00"/>
                  </a:glow>
                </a:effectLst>
              </a:rPr>
              <a:t>}</a:t>
            </a:r>
          </a:p>
          <a:p>
            <a:pPr marL="0" indent="0">
              <a:buNone/>
            </a:pPr>
            <a:endParaRPr lang="es-419" dirty="0" smtClean="0"/>
          </a:p>
          <a:p>
            <a:pPr marL="0" indent="0">
              <a:buNone/>
            </a:pPr>
            <a:r>
              <a:rPr lang="es-419" dirty="0" smtClean="0">
                <a:solidFill>
                  <a:schemeClr val="tx2">
                    <a:lumMod val="75000"/>
                  </a:schemeClr>
                </a:solidFill>
              </a:rPr>
              <a:t>&lt;</a:t>
            </a:r>
            <a:r>
              <a:rPr lang="es-419" dirty="0">
                <a:solidFill>
                  <a:schemeClr val="accent6">
                    <a:lumMod val="50000"/>
                  </a:schemeClr>
                </a:solidFill>
              </a:rPr>
              <a:t>h2</a:t>
            </a:r>
            <a:r>
              <a:rPr lang="es-419" dirty="0">
                <a:solidFill>
                  <a:schemeClr val="tx2">
                    <a:lumMod val="75000"/>
                  </a:schemeClr>
                </a:solidFill>
              </a:rPr>
              <a:t>&gt;</a:t>
            </a:r>
            <a:r>
              <a:rPr lang="es-419" dirty="0" err="1"/>
              <a:t>Index</a:t>
            </a:r>
            <a:r>
              <a:rPr lang="es-419" dirty="0">
                <a:solidFill>
                  <a:schemeClr val="tx2">
                    <a:lumMod val="75000"/>
                  </a:schemeClr>
                </a:solidFill>
              </a:rPr>
              <a:t>&lt;/</a:t>
            </a:r>
            <a:r>
              <a:rPr lang="es-419" dirty="0">
                <a:solidFill>
                  <a:schemeClr val="accent6">
                    <a:lumMod val="50000"/>
                  </a:schemeClr>
                </a:solidFill>
              </a:rPr>
              <a:t>h2</a:t>
            </a:r>
            <a:r>
              <a:rPr lang="es-419" dirty="0">
                <a:solidFill>
                  <a:schemeClr val="tx2">
                    <a:lumMod val="75000"/>
                  </a:schemeClr>
                </a:solidFill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177335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3: USING RAZOR.</a:t>
            </a:r>
            <a:endParaRPr lang="es-419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304800" y="1600199"/>
            <a:ext cx="8382000" cy="10668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419" b="1" dirty="0" err="1"/>
              <a:t>Code</a:t>
            </a:r>
            <a:r>
              <a:rPr lang="es-419" b="1" dirty="0"/>
              <a:t> </a:t>
            </a:r>
            <a:r>
              <a:rPr lang="es-419" b="1" dirty="0" err="1" smtClean="0"/>
              <a:t>Expressions</a:t>
            </a:r>
            <a:r>
              <a:rPr lang="en-US" b="1" dirty="0" smtClean="0"/>
              <a:t>:</a:t>
            </a:r>
          </a:p>
          <a:p>
            <a:pPr marL="0" indent="0">
              <a:buNone/>
            </a:pPr>
            <a:r>
              <a:rPr lang="en-US" dirty="0"/>
              <a:t>The key transition character in Razor is the “at” sign </a:t>
            </a:r>
            <a:r>
              <a:rPr lang="en-US" dirty="0" smtClean="0"/>
              <a:t>(@).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304800" y="2628900"/>
            <a:ext cx="8382000" cy="3535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>
                <a:latin typeface="Lucida Console" panose="020B0609040504020204" pitchFamily="49" charset="0"/>
              </a:rPr>
              <a:t>Example </a:t>
            </a:r>
            <a:r>
              <a:rPr lang="en-US" sz="2000" b="1" dirty="0" smtClean="0">
                <a:latin typeface="Lucida Console" panose="020B0609040504020204" pitchFamily="49" charset="0"/>
              </a:rPr>
              <a:t>1:</a:t>
            </a:r>
            <a:endParaRPr lang="es-419" sz="2000" b="1" dirty="0"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800" dirty="0" smtClean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@{</a:t>
            </a:r>
            <a:endParaRPr lang="es-419" sz="1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8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string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rootNamespace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= </a:t>
            </a:r>
            <a:r>
              <a:rPr lang="es-419" sz="18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8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MyApp</a:t>
            </a:r>
            <a:r>
              <a:rPr lang="es-419" sz="18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8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</a:t>
            </a:r>
          </a:p>
          <a:p>
            <a:pPr marL="0" indent="0">
              <a:buNone/>
            </a:pPr>
            <a:r>
              <a:rPr lang="es-419" sz="18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}</a:t>
            </a:r>
            <a:endParaRPr lang="es-419" sz="18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18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span</a:t>
            </a:r>
            <a:r>
              <a:rPr lang="es-419" sz="1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18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</a:t>
            </a:r>
            <a:r>
              <a:rPr lang="es-419" sz="18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rootNamespace.Models</a:t>
            </a:r>
            <a:r>
              <a:rPr lang="es-419" sz="1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18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span</a:t>
            </a:r>
            <a:r>
              <a:rPr lang="es-419" sz="18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n-US" sz="1800" dirty="0">
              <a:solidFill>
                <a:srgbClr val="0000FF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sz="2400" b="1" dirty="0">
                <a:highlight>
                  <a:srgbClr val="FFFFFF"/>
                </a:highlight>
                <a:latin typeface="Lucida Console" panose="020B0609040504020204" pitchFamily="49" charset="0"/>
              </a:rPr>
              <a:t>Output:</a:t>
            </a:r>
          </a:p>
          <a:p>
            <a:pPr marL="0" indent="0">
              <a:buNone/>
            </a:pP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0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span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MyApp.Models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0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span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n-US" sz="2000" dirty="0">
              <a:solidFill>
                <a:srgbClr val="0000FF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sz="2000" b="1" dirty="0" smtClean="0">
                <a:latin typeface="Lucida Console" panose="020B0609040504020204" pitchFamily="49" charset="0"/>
              </a:rPr>
              <a:t>Example 2:</a:t>
            </a:r>
          </a:p>
          <a:p>
            <a:pPr marL="0" indent="0">
              <a:buNone/>
            </a:pP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0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span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support@megacorp.com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0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span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2000" b="1" dirty="0">
              <a:solidFill>
                <a:schemeClr val="tx2">
                  <a:lumMod val="75000"/>
                </a:schemeClr>
              </a:solidFill>
              <a:latin typeface="Lucida Console" panose="020B06090405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752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3: USING RAZOR.</a:t>
            </a:r>
            <a:endParaRPr lang="es-419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304800" y="1600199"/>
            <a:ext cx="8382000" cy="106680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419" b="1" dirty="0" err="1"/>
              <a:t>Code</a:t>
            </a:r>
            <a:r>
              <a:rPr lang="es-419" b="1" dirty="0"/>
              <a:t> </a:t>
            </a:r>
            <a:r>
              <a:rPr lang="es-419" b="1" dirty="0" err="1" smtClean="0"/>
              <a:t>Expressions</a:t>
            </a:r>
            <a:r>
              <a:rPr lang="en-US" b="1" dirty="0" smtClean="0"/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304800" y="2057400"/>
            <a:ext cx="8382000" cy="4106863"/>
          </a:xfrm>
        </p:spPr>
        <p:txBody>
          <a:bodyPr>
            <a:normAutofit fontScale="92500" lnSpcReduction="200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2000" b="1" dirty="0">
                <a:latin typeface="Lucida Console" panose="020B0609040504020204" pitchFamily="49" charset="0"/>
              </a:rPr>
              <a:t>Example 3</a:t>
            </a:r>
            <a:r>
              <a:rPr lang="en-US" sz="2000" b="1" dirty="0" smtClean="0">
                <a:latin typeface="Lucida Console" panose="020B0609040504020204" pitchFamily="49" charset="0"/>
              </a:rPr>
              <a:t>:</a:t>
            </a:r>
          </a:p>
          <a:p>
            <a:pPr marL="0" indent="0">
              <a:buNone/>
            </a:pP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0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li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Item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_</a:t>
            </a:r>
            <a:r>
              <a:rPr lang="es-419" sz="20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item.Length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0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li</a:t>
            </a:r>
            <a:r>
              <a:rPr lang="es-419" sz="20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n-US" sz="20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0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  <a:sym typeface="Wingdings 3" panose="05040102010807070707" pitchFamily="18" charset="2"/>
              </a:rPr>
              <a:t> 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0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li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Item_3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0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li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20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sz="20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or</a:t>
            </a:r>
            <a:endParaRPr lang="es-419" sz="20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20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0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li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Item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_</a:t>
            </a:r>
            <a:r>
              <a:rPr lang="es-419" sz="20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@(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item.Length</a:t>
            </a:r>
            <a:r>
              <a:rPr lang="es-419" sz="20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)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0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li</a:t>
            </a:r>
            <a:r>
              <a:rPr lang="es-419" sz="20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n-US" sz="20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  <a:sym typeface="Wingdings 3" panose="05040102010807070707" pitchFamily="18" charset="2"/>
              </a:rPr>
              <a:t> 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0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li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Item_3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0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li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20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2000" b="1" dirty="0">
                <a:latin typeface="Lucida Console" panose="020B0609040504020204" pitchFamily="49" charset="0"/>
              </a:rPr>
              <a:t>Example 3:</a:t>
            </a:r>
          </a:p>
          <a:p>
            <a:pPr marL="0" indent="0">
              <a:buNone/>
            </a:pP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0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20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You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should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follow</a:t>
            </a:r>
            <a:endParaRPr lang="es-419" sz="20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20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haacked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s-419" sz="20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jongalloway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s-419" sz="20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bradwilson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s-419" sz="20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odetocode</a:t>
            </a:r>
            <a:endParaRPr lang="es-419" sz="20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0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</a:t>
            </a:r>
            <a:r>
              <a:rPr lang="es-419" sz="20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n-US" sz="2000" dirty="0" smtClean="0">
              <a:solidFill>
                <a:srgbClr val="0000FF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sz="2100" b="1" dirty="0">
                <a:latin typeface="Lucida Console" panose="020B0609040504020204" pitchFamily="49" charset="0"/>
              </a:rPr>
              <a:t>CORRECT WRITTING</a:t>
            </a:r>
            <a:endParaRPr lang="es-419" sz="2100" b="1" dirty="0"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0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20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You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should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follow</a:t>
            </a:r>
            <a:endParaRPr lang="es-419" sz="20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@@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haacked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@@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jongalloway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@@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bradwilson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@@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odetocode</a:t>
            </a:r>
            <a:endParaRPr lang="es-419" sz="20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0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</a:t>
            </a: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2000" b="1" dirty="0">
              <a:latin typeface="Lucida Console" panose="020B06090405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493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3: USING RAZOR.</a:t>
            </a:r>
            <a:endParaRPr lang="es-419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304800" y="1600199"/>
            <a:ext cx="8382000" cy="457201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s-419" b="1" dirty="0"/>
              <a:t>HTML </a:t>
            </a:r>
            <a:r>
              <a:rPr lang="es-419" b="1" dirty="0" err="1" smtClean="0"/>
              <a:t>Encoding</a:t>
            </a:r>
            <a:r>
              <a:rPr lang="en-US" b="1" dirty="0" smtClean="0"/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304800" y="2057400"/>
            <a:ext cx="8382000" cy="410686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s-419" sz="20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@{</a:t>
            </a:r>
            <a:endParaRPr lang="es-419" sz="20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string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message = </a:t>
            </a:r>
            <a:r>
              <a:rPr lang="en-US" sz="20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"&lt;script&gt;alert('</a:t>
            </a:r>
            <a:r>
              <a:rPr lang="en-US" sz="20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haacked</a:t>
            </a:r>
            <a:r>
              <a:rPr lang="en-US" sz="20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!');&lt;/script&gt;"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</a:t>
            </a:r>
          </a:p>
          <a:p>
            <a:pPr marL="0" indent="0">
              <a:buNone/>
            </a:pPr>
            <a:r>
              <a:rPr lang="es-419" sz="20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}</a:t>
            </a:r>
            <a:endParaRPr lang="es-419" sz="20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000" dirty="0" err="1" smtClean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span</a:t>
            </a:r>
            <a:r>
              <a:rPr lang="es-419" sz="20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000" b="1" dirty="0" smtClean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</a:t>
            </a:r>
            <a:r>
              <a:rPr lang="es-419" sz="2000" b="1" dirty="0" err="1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message</a:t>
            </a:r>
            <a:r>
              <a:rPr lang="es-419" sz="20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0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span</a:t>
            </a:r>
            <a:r>
              <a:rPr lang="es-419" sz="20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n-US" sz="2000" dirty="0" smtClean="0">
              <a:solidFill>
                <a:srgbClr val="0000FF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sz="2000" b="1" dirty="0">
                <a:highlight>
                  <a:srgbClr val="FFFFFF"/>
                </a:highlight>
                <a:latin typeface="Lucida Console" panose="020B0609040504020204" pitchFamily="49" charset="0"/>
              </a:rPr>
              <a:t>Output</a:t>
            </a:r>
            <a:r>
              <a:rPr lang="en-US" sz="2000" b="1" dirty="0" smtClean="0">
                <a:highlight>
                  <a:srgbClr val="FFFFFF"/>
                </a:highlight>
                <a:latin typeface="Lucida Console" panose="020B0609040504020204" pitchFamily="49" charset="0"/>
              </a:rPr>
              <a:t>:</a:t>
            </a:r>
            <a:endParaRPr lang="en-US" sz="2000" b="1" dirty="0"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5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15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span</a:t>
            </a:r>
            <a:r>
              <a:rPr lang="es-419" sz="15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15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&amp;</a:t>
            </a:r>
            <a:r>
              <a:rPr lang="es-419" sz="1500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lt;</a:t>
            </a:r>
            <a:r>
              <a:rPr lang="es-419" sz="15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script</a:t>
            </a:r>
            <a:r>
              <a:rPr lang="es-419" sz="1500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&amp;gt;</a:t>
            </a:r>
            <a:r>
              <a:rPr lang="es-419" sz="15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alert</a:t>
            </a:r>
            <a:r>
              <a:rPr lang="es-419" sz="15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5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&amp;#39;</a:t>
            </a:r>
            <a:r>
              <a:rPr lang="es-419" sz="15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haacked!</a:t>
            </a:r>
            <a:r>
              <a:rPr lang="es-419" sz="15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&amp;#39;</a:t>
            </a:r>
            <a:r>
              <a:rPr lang="es-419" sz="15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);</a:t>
            </a:r>
            <a:r>
              <a:rPr lang="es-419" sz="15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&amp;</a:t>
            </a:r>
            <a:r>
              <a:rPr lang="es-419" sz="1500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lt</a:t>
            </a:r>
            <a:r>
              <a:rPr lang="es-419" sz="15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</a:t>
            </a:r>
            <a:r>
              <a:rPr lang="es-419" sz="15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</a:t>
            </a:r>
            <a:r>
              <a:rPr lang="es-419" sz="15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script</a:t>
            </a:r>
            <a:r>
              <a:rPr lang="es-419" sz="1500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&amp;gt</a:t>
            </a:r>
            <a:r>
              <a:rPr lang="es-419" sz="15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</a:t>
            </a:r>
            <a:r>
              <a:rPr lang="es-419" sz="15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15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span</a:t>
            </a:r>
            <a:r>
              <a:rPr lang="es-419" sz="15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n-US" sz="1500" dirty="0" smtClean="0">
              <a:solidFill>
                <a:srgbClr val="0000FF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endParaRPr lang="en-US" sz="1500" dirty="0" smtClean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2200" b="1" dirty="0" smtClean="0"/>
              <a:t>Use </a:t>
            </a:r>
            <a:r>
              <a:rPr lang="en-US" sz="2200" b="1" dirty="0" err="1" smtClean="0"/>
              <a:t>HtmlString</a:t>
            </a:r>
            <a:r>
              <a:rPr lang="en-US" sz="2200" b="1" dirty="0" smtClean="0"/>
              <a:t> </a:t>
            </a:r>
            <a:r>
              <a:rPr lang="en-US" sz="2200" b="1" dirty="0"/>
              <a:t>or </a:t>
            </a:r>
            <a:r>
              <a:rPr lang="en-US" sz="2200" b="1" dirty="0" err="1" smtClean="0"/>
              <a:t>Html.Raw</a:t>
            </a:r>
            <a:endParaRPr lang="en-US" sz="2200" b="1" dirty="0" smtClean="0"/>
          </a:p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@{</a:t>
            </a:r>
            <a:endParaRPr lang="es-419" sz="24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string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message = </a:t>
            </a:r>
            <a:r>
              <a:rPr lang="en-US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"&lt;strong&gt;This is bold!&lt;/strong&gt;"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}</a:t>
            </a:r>
            <a:endParaRPr lang="es-419" sz="24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span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</a:t>
            </a:r>
            <a:r>
              <a:rPr lang="es-419" sz="2400" b="1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Html.Raw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message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span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24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n-US" sz="24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span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&gt;&lt;</a:t>
            </a:r>
            <a:r>
              <a:rPr lang="en-US" sz="24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strong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This is bold!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n-US" sz="24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strong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&gt;&lt;/</a:t>
            </a:r>
            <a:r>
              <a:rPr lang="en-US" sz="24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span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2200" b="1" dirty="0">
              <a:latin typeface="Lucida Console" panose="020B06090405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961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3: USING RAZOR.</a:t>
            </a:r>
            <a:endParaRPr lang="es-419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304800" y="1600199"/>
            <a:ext cx="8382000" cy="4572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419" b="1" dirty="0"/>
              <a:t>HTML </a:t>
            </a:r>
            <a:r>
              <a:rPr lang="es-419" b="1" dirty="0" err="1" smtClean="0"/>
              <a:t>Encoding</a:t>
            </a:r>
            <a:r>
              <a:rPr lang="en-US" b="1" dirty="0" smtClean="0"/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304800" y="2057400"/>
            <a:ext cx="8382000" cy="410686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4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script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400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type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</a:t>
            </a:r>
            <a:r>
              <a:rPr lang="es-419" sz="2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text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</a:t>
            </a:r>
            <a:r>
              <a:rPr lang="es-419" sz="2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javascript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"&gt;</a:t>
            </a:r>
            <a:endParaRPr lang="es-419" sz="24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$(</a:t>
            </a:r>
            <a:r>
              <a:rPr lang="es-419" sz="2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function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() {</a:t>
            </a:r>
          </a:p>
          <a:p>
            <a:pPr marL="0" indent="0">
              <a:buNone/>
            </a:pPr>
            <a:r>
              <a:rPr lang="es-419" sz="2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var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message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= 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'</a:t>
            </a:r>
            <a:r>
              <a:rPr lang="es-419" sz="24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Hello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400" b="1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</a:t>
            </a:r>
            <a:r>
              <a:rPr lang="es-419" sz="2400" b="1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ViewBag.Username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'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$(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"#</a:t>
            </a:r>
            <a:r>
              <a:rPr lang="es-419" sz="24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message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).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html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message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).show(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'</a:t>
            </a:r>
            <a:r>
              <a:rPr lang="es-419" sz="24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slow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'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);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});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4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script</a:t>
            </a:r>
            <a:r>
              <a:rPr lang="es-419" sz="2400" dirty="0" smtClean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n-US" sz="2400" dirty="0" smtClean="0">
              <a:solidFill>
                <a:srgbClr val="0000FF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sz="2900" b="1" dirty="0">
                <a:highlight>
                  <a:srgbClr val="FFFFFF"/>
                </a:highlight>
                <a:latin typeface="Lucida Console" panose="020B0609040504020204" pitchFamily="49" charset="0"/>
              </a:rPr>
              <a:t>Output</a:t>
            </a:r>
            <a:r>
              <a:rPr lang="en-US" sz="2900" b="1" dirty="0" smtClean="0">
                <a:highlight>
                  <a:srgbClr val="FFFFFF"/>
                </a:highlight>
                <a:latin typeface="Lucida Console" panose="020B0609040504020204" pitchFamily="49" charset="0"/>
              </a:rPr>
              <a:t>:</a:t>
            </a:r>
            <a:endParaRPr lang="es-419" sz="29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\x3cscript\x3e%20alert(\x27pwnd\x27)%</a:t>
            </a:r>
            <a:r>
              <a:rPr lang="es-419" sz="24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20\x3c/script\x3e</a:t>
            </a:r>
            <a:endParaRPr lang="en-US" sz="2400" dirty="0" smtClean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3600" b="1" dirty="0" smtClean="0"/>
              <a:t>Correct use:</a:t>
            </a:r>
            <a:endParaRPr lang="en-US" sz="3600" b="1" dirty="0"/>
          </a:p>
          <a:p>
            <a:pPr marL="0" indent="0">
              <a:buNone/>
            </a:pPr>
            <a:endParaRPr lang="es-419" sz="24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4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script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400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type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</a:t>
            </a:r>
            <a:r>
              <a:rPr lang="es-419" sz="2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text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</a:t>
            </a:r>
            <a:r>
              <a:rPr lang="es-419" sz="2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javascript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"&gt;</a:t>
            </a:r>
            <a:endParaRPr lang="es-419" sz="24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$(</a:t>
            </a:r>
            <a:r>
              <a:rPr lang="es-419" sz="2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function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() {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  </a:t>
            </a:r>
            <a:r>
              <a:rPr lang="es-419" sz="2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var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message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= 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'</a:t>
            </a:r>
            <a:r>
              <a:rPr lang="es-419" sz="24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Hello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400" b="1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</a:t>
            </a:r>
            <a:r>
              <a:rPr lang="es-419" sz="2400" b="1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Ajax.JavaScriptStringEncode</a:t>
            </a:r>
            <a:r>
              <a:rPr lang="es-419" sz="2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2400" b="1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ViewBag.Username</a:t>
            </a:r>
            <a:r>
              <a:rPr lang="es-419" sz="2400" b="1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</a:t>
            </a:r>
            <a:r>
              <a:rPr lang="es-419" sz="2400" b="1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'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$(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"#</a:t>
            </a:r>
            <a:r>
              <a:rPr lang="es-419" sz="24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message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).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html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message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).show(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'</a:t>
            </a:r>
            <a:r>
              <a:rPr lang="es-419" sz="24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slow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'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);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});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4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script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2200" b="1" dirty="0">
              <a:latin typeface="Lucida Console" panose="020B06090405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12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3: USING RAZOR.</a:t>
            </a:r>
            <a:endParaRPr lang="es-419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304800" y="1600199"/>
            <a:ext cx="8382000" cy="4572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419" b="1" dirty="0" err="1"/>
              <a:t>Code</a:t>
            </a:r>
            <a:r>
              <a:rPr lang="es-419" b="1" dirty="0"/>
              <a:t> </a:t>
            </a:r>
            <a:r>
              <a:rPr lang="es-419" b="1" dirty="0" smtClean="0"/>
              <a:t>Blocks</a:t>
            </a:r>
            <a:r>
              <a:rPr lang="en-US" b="1" dirty="0" smtClean="0"/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304800" y="2057400"/>
            <a:ext cx="8382000" cy="4106863"/>
          </a:xfrm>
        </p:spPr>
        <p:txBody>
          <a:bodyPr>
            <a:normAutofit fontScale="92500" lnSpcReduction="200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sz="2400" dirty="0" err="1"/>
              <a:t>Implicit</a:t>
            </a:r>
            <a:r>
              <a:rPr lang="es-419" sz="2400" dirty="0"/>
              <a:t> </a:t>
            </a:r>
            <a:r>
              <a:rPr lang="es-419" sz="2400" dirty="0" err="1"/>
              <a:t>Code</a:t>
            </a:r>
            <a:r>
              <a:rPr lang="es-419" sz="2400" dirty="0"/>
              <a:t> </a:t>
            </a:r>
            <a:r>
              <a:rPr lang="es-419" sz="2400" dirty="0" err="1" smtClean="0"/>
              <a:t>Expression</a:t>
            </a:r>
            <a:endParaRPr lang="en-US" sz="2400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sz="2000" b="1" dirty="0"/>
              <a:t>&lt;</a:t>
            </a:r>
            <a:r>
              <a:rPr lang="es-419" sz="2000" b="1" dirty="0" err="1"/>
              <a:t>span</a:t>
            </a:r>
            <a:r>
              <a:rPr lang="es-419" sz="2000" b="1" dirty="0"/>
              <a:t>&gt;@</a:t>
            </a:r>
            <a:r>
              <a:rPr lang="es-419" sz="2000" b="1" dirty="0" err="1"/>
              <a:t>model.Message</a:t>
            </a:r>
            <a:r>
              <a:rPr lang="es-419" sz="2000" b="1" dirty="0"/>
              <a:t>&lt;/</a:t>
            </a:r>
            <a:r>
              <a:rPr lang="es-419" sz="2000" b="1" dirty="0" err="1"/>
              <a:t>span</a:t>
            </a:r>
            <a:r>
              <a:rPr lang="es-419" sz="2000" b="1" dirty="0" smtClean="0"/>
              <a:t>&gt;</a:t>
            </a:r>
            <a:endParaRPr lang="en-US" sz="2000" b="1" dirty="0" smtClean="0"/>
          </a:p>
          <a:p>
            <a:pPr marL="457200" lvl="1" indent="0">
              <a:buClr>
                <a:srgbClr val="FF0000"/>
              </a:buClr>
              <a:buNone/>
            </a:pPr>
            <a:endParaRPr lang="en-US" sz="2000" dirty="0" smtClean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sz="2400" dirty="0" err="1"/>
              <a:t>Explicit</a:t>
            </a:r>
            <a:r>
              <a:rPr lang="es-419" sz="2400" dirty="0"/>
              <a:t> </a:t>
            </a:r>
            <a:r>
              <a:rPr lang="es-419" sz="2400" dirty="0" err="1"/>
              <a:t>Code</a:t>
            </a:r>
            <a:r>
              <a:rPr lang="es-419" sz="2400" dirty="0"/>
              <a:t> </a:t>
            </a:r>
            <a:r>
              <a:rPr lang="es-419" sz="2400" dirty="0" err="1" smtClean="0"/>
              <a:t>Expression</a:t>
            </a:r>
            <a:endParaRPr lang="en-US" sz="2400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sz="1800" b="1" dirty="0"/>
              <a:t>&lt;</a:t>
            </a:r>
            <a:r>
              <a:rPr lang="es-419" sz="1800" b="1" dirty="0" err="1"/>
              <a:t>span</a:t>
            </a:r>
            <a:r>
              <a:rPr lang="es-419" sz="1800" b="1" dirty="0"/>
              <a:t>&gt;ISBN@(</a:t>
            </a:r>
            <a:r>
              <a:rPr lang="es-419" sz="1800" b="1" dirty="0" err="1"/>
              <a:t>isbn</a:t>
            </a:r>
            <a:r>
              <a:rPr lang="es-419" sz="1800" b="1" dirty="0"/>
              <a:t>)&lt;/</a:t>
            </a:r>
            <a:r>
              <a:rPr lang="es-419" sz="1800" b="1" dirty="0" err="1"/>
              <a:t>span</a:t>
            </a:r>
            <a:r>
              <a:rPr lang="es-419" sz="1800" b="1" dirty="0" smtClean="0"/>
              <a:t>&gt;</a:t>
            </a:r>
            <a:endParaRPr lang="en-US" sz="1800" b="1" dirty="0" smtClean="0"/>
          </a:p>
          <a:p>
            <a:pPr marL="457200" lvl="1" indent="0">
              <a:buClr>
                <a:srgbClr val="FF0000"/>
              </a:buClr>
              <a:buNone/>
            </a:pPr>
            <a:endParaRPr lang="en-US" sz="1800" dirty="0" smtClean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sz="2200" dirty="0" err="1"/>
              <a:t>Unencoded</a:t>
            </a:r>
            <a:r>
              <a:rPr lang="es-419" sz="2200" dirty="0"/>
              <a:t> </a:t>
            </a:r>
            <a:r>
              <a:rPr lang="es-419" sz="2200" dirty="0" err="1"/>
              <a:t>Code</a:t>
            </a:r>
            <a:r>
              <a:rPr lang="es-419" sz="2200" dirty="0"/>
              <a:t> </a:t>
            </a:r>
            <a:r>
              <a:rPr lang="es-419" sz="2200" dirty="0" err="1"/>
              <a:t>Expression</a:t>
            </a:r>
            <a:endParaRPr lang="en-US" sz="2200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sz="1800" b="1" dirty="0"/>
              <a:t>&lt;</a:t>
            </a:r>
            <a:r>
              <a:rPr lang="es-419" sz="1800" b="1" dirty="0" err="1"/>
              <a:t>span</a:t>
            </a:r>
            <a:r>
              <a:rPr lang="es-419" sz="1800" b="1" dirty="0"/>
              <a:t>&gt;@</a:t>
            </a:r>
            <a:r>
              <a:rPr lang="es-419" sz="1800" b="1" dirty="0" err="1"/>
              <a:t>Html.Raw</a:t>
            </a:r>
            <a:r>
              <a:rPr lang="es-419" sz="1800" b="1" dirty="0"/>
              <a:t>(</a:t>
            </a:r>
            <a:r>
              <a:rPr lang="es-419" sz="1800" b="1" dirty="0" err="1"/>
              <a:t>model.Message</a:t>
            </a:r>
            <a:r>
              <a:rPr lang="es-419" sz="1800" b="1" dirty="0"/>
              <a:t>)&lt;/</a:t>
            </a:r>
            <a:r>
              <a:rPr lang="es-419" sz="1800" b="1" dirty="0" err="1"/>
              <a:t>span</a:t>
            </a:r>
            <a:r>
              <a:rPr lang="es-419" sz="1800" b="1" dirty="0" smtClean="0"/>
              <a:t>&gt;</a:t>
            </a:r>
            <a:endParaRPr lang="en-US" sz="1800" b="1" dirty="0" smtClean="0"/>
          </a:p>
          <a:p>
            <a:pPr marL="457200" lvl="1" indent="0">
              <a:buClr>
                <a:srgbClr val="FF0000"/>
              </a:buClr>
              <a:buNone/>
            </a:pPr>
            <a:endParaRPr lang="en-US" sz="1800" dirty="0" smtClean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sz="2400" dirty="0" err="1"/>
              <a:t>Code</a:t>
            </a:r>
            <a:r>
              <a:rPr lang="es-419" sz="2400" dirty="0"/>
              <a:t> </a:t>
            </a:r>
            <a:r>
              <a:rPr lang="es-419" sz="2400" dirty="0" smtClean="0"/>
              <a:t>Block</a:t>
            </a:r>
            <a:endParaRPr lang="en-US" sz="2400" dirty="0" smtClean="0"/>
          </a:p>
          <a:p>
            <a:pPr lvl="1" indent="-34290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sz="2000" b="1" dirty="0"/>
              <a:t>@{</a:t>
            </a:r>
          </a:p>
          <a:p>
            <a:pPr marL="800100" lvl="2" indent="0">
              <a:buClr>
                <a:srgbClr val="FF0000"/>
              </a:buClr>
              <a:buNone/>
            </a:pPr>
            <a:r>
              <a:rPr lang="en-US" sz="1800" b="1" dirty="0" smtClean="0"/>
              <a:t>		</a:t>
            </a:r>
            <a:r>
              <a:rPr lang="es-419" sz="1800" b="1" dirty="0" err="1" smtClean="0"/>
              <a:t>int</a:t>
            </a:r>
            <a:r>
              <a:rPr lang="es-419" sz="1800" b="1" dirty="0" smtClean="0"/>
              <a:t> </a:t>
            </a:r>
            <a:r>
              <a:rPr lang="es-419" sz="1800" b="1" dirty="0"/>
              <a:t>x = 123;</a:t>
            </a:r>
          </a:p>
          <a:p>
            <a:pPr marL="800100" lvl="2" indent="0">
              <a:buClr>
                <a:srgbClr val="FF0000"/>
              </a:buClr>
              <a:buNone/>
            </a:pPr>
            <a:r>
              <a:rPr lang="en-US" sz="1800" b="1" dirty="0" smtClean="0"/>
              <a:t>		</a:t>
            </a:r>
            <a:r>
              <a:rPr lang="es-419" sz="1800" b="1" dirty="0" err="1" smtClean="0"/>
              <a:t>string</a:t>
            </a:r>
            <a:r>
              <a:rPr lang="es-419" sz="1800" b="1" dirty="0" smtClean="0"/>
              <a:t> </a:t>
            </a:r>
            <a:r>
              <a:rPr lang="es-419" sz="1800" b="1" dirty="0"/>
              <a:t>y = ˝</a:t>
            </a:r>
            <a:r>
              <a:rPr lang="es-419" sz="1800" b="1" dirty="0" err="1"/>
              <a:t>because</a:t>
            </a:r>
            <a:r>
              <a:rPr lang="es-419" sz="1800" b="1" dirty="0"/>
              <a:t>.˝;</a:t>
            </a:r>
          </a:p>
          <a:p>
            <a:pPr marL="800100" lvl="2" indent="0">
              <a:buClr>
                <a:srgbClr val="FF0000"/>
              </a:buClr>
              <a:buNone/>
            </a:pPr>
            <a:r>
              <a:rPr lang="en-US" sz="1800" b="1" dirty="0" smtClean="0"/>
              <a:t>	        </a:t>
            </a:r>
            <a:r>
              <a:rPr lang="es-419" sz="1800" b="1" dirty="0" smtClean="0"/>
              <a:t>}</a:t>
            </a:r>
            <a:endParaRPr lang="es-419" sz="5400" b="1" dirty="0">
              <a:latin typeface="Lucida Console" panose="020B06090405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8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3: USING RAZOR.</a:t>
            </a:r>
            <a:endParaRPr lang="es-419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304800" y="1600199"/>
            <a:ext cx="8382000" cy="4572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419" b="1" dirty="0" err="1"/>
              <a:t>Code</a:t>
            </a:r>
            <a:r>
              <a:rPr lang="es-419" b="1" dirty="0"/>
              <a:t> </a:t>
            </a:r>
            <a:r>
              <a:rPr lang="es-419" b="1" dirty="0" smtClean="0"/>
              <a:t>Blocks</a:t>
            </a:r>
            <a:r>
              <a:rPr lang="en-US" b="1" dirty="0" smtClean="0"/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304800" y="2057400"/>
            <a:ext cx="8382000" cy="4106863"/>
          </a:xfrm>
        </p:spPr>
        <p:txBody>
          <a:bodyPr>
            <a:normAutofit fontScale="85000" lnSpcReduction="200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sz="2400" dirty="0" err="1"/>
              <a:t>Combining</a:t>
            </a:r>
            <a:r>
              <a:rPr lang="es-419" sz="2400" dirty="0"/>
              <a:t> Text and </a:t>
            </a:r>
            <a:r>
              <a:rPr lang="es-419" sz="2400" dirty="0" err="1" smtClean="0"/>
              <a:t>Markup</a:t>
            </a:r>
            <a:endParaRPr lang="en-US" sz="2400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2100" b="1" dirty="0"/>
              <a:t>@</a:t>
            </a:r>
            <a:r>
              <a:rPr lang="en-US" sz="2100" b="1" dirty="0" err="1"/>
              <a:t>foreach</a:t>
            </a:r>
            <a:r>
              <a:rPr lang="en-US" sz="2100" b="1" dirty="0"/>
              <a:t> (</a:t>
            </a:r>
            <a:r>
              <a:rPr lang="en-US" sz="2100" b="1" dirty="0" err="1"/>
              <a:t>var</a:t>
            </a:r>
            <a:r>
              <a:rPr lang="en-US" sz="2100" b="1" dirty="0"/>
              <a:t> item in items) {</a:t>
            </a:r>
          </a:p>
          <a:p>
            <a:pPr marL="457200" lvl="1" indent="0">
              <a:buClr>
                <a:srgbClr val="FF0000"/>
              </a:buClr>
              <a:buNone/>
            </a:pPr>
            <a:r>
              <a:rPr lang="en-US" sz="2100" b="1" dirty="0" smtClean="0"/>
              <a:t>        </a:t>
            </a:r>
            <a:r>
              <a:rPr lang="es-419" sz="2100" b="1" dirty="0" smtClean="0"/>
              <a:t>&lt;</a:t>
            </a:r>
            <a:r>
              <a:rPr lang="es-419" sz="2100" b="1" dirty="0" err="1"/>
              <a:t>span</a:t>
            </a:r>
            <a:r>
              <a:rPr lang="es-419" sz="2100" b="1" dirty="0"/>
              <a:t>&gt;</a:t>
            </a:r>
            <a:r>
              <a:rPr lang="es-419" sz="2100" b="1" dirty="0" err="1"/>
              <a:t>Item</a:t>
            </a:r>
            <a:r>
              <a:rPr lang="es-419" sz="2100" b="1" dirty="0"/>
              <a:t> @</a:t>
            </a:r>
            <a:r>
              <a:rPr lang="es-419" sz="2100" b="1" dirty="0" err="1"/>
              <a:t>item.Name</a:t>
            </a:r>
            <a:r>
              <a:rPr lang="es-419" sz="2100" b="1" dirty="0"/>
              <a:t>.&lt;/</a:t>
            </a:r>
            <a:r>
              <a:rPr lang="es-419" sz="2100" b="1" dirty="0" err="1"/>
              <a:t>span</a:t>
            </a:r>
            <a:r>
              <a:rPr lang="es-419" sz="2100" b="1" dirty="0"/>
              <a:t>&gt;</a:t>
            </a:r>
          </a:p>
          <a:p>
            <a:pPr marL="457200" lvl="1" indent="0">
              <a:buClr>
                <a:srgbClr val="FF0000"/>
              </a:buClr>
              <a:buNone/>
            </a:pPr>
            <a:r>
              <a:rPr lang="en-US" sz="2100" b="1" dirty="0" smtClean="0"/>
              <a:t>       </a:t>
            </a:r>
            <a:r>
              <a:rPr lang="es-419" sz="2100" b="1" dirty="0" smtClean="0"/>
              <a:t>}</a:t>
            </a:r>
            <a:endParaRPr lang="en-US" sz="2100" b="1" dirty="0" smtClean="0"/>
          </a:p>
          <a:p>
            <a:pPr marL="457200" lvl="1" indent="0">
              <a:buClr>
                <a:srgbClr val="FF0000"/>
              </a:buClr>
              <a:buNone/>
            </a:pPr>
            <a:endParaRPr lang="en-US" sz="1900" b="1" dirty="0" smtClean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2400" dirty="0"/>
              <a:t>Mixing Code and Plain </a:t>
            </a:r>
            <a:r>
              <a:rPr lang="en-US" sz="2400" dirty="0" smtClean="0"/>
              <a:t>Text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b="1" dirty="0"/>
              <a:t>@</a:t>
            </a:r>
            <a:r>
              <a:rPr lang="es-419" b="1" dirty="0" err="1"/>
              <a:t>if</a:t>
            </a:r>
            <a:r>
              <a:rPr lang="es-419" b="1" dirty="0"/>
              <a:t> (</a:t>
            </a:r>
            <a:r>
              <a:rPr lang="es-419" b="1" dirty="0" err="1"/>
              <a:t>showMessage</a:t>
            </a:r>
            <a:r>
              <a:rPr lang="es-419" b="1" dirty="0"/>
              <a:t>) {</a:t>
            </a:r>
          </a:p>
          <a:p>
            <a:pPr marL="457200" lvl="1" indent="0">
              <a:buClr>
                <a:srgbClr val="FF0000"/>
              </a:buClr>
              <a:buNone/>
            </a:pPr>
            <a:r>
              <a:rPr lang="en-US" b="1" dirty="0" smtClean="0"/>
              <a:t>	&lt;</a:t>
            </a:r>
            <a:r>
              <a:rPr lang="en-US" b="1" dirty="0"/>
              <a:t>text&gt;This is plain text&lt;/text&gt;</a:t>
            </a:r>
          </a:p>
          <a:p>
            <a:pPr marL="457200" lvl="1" indent="0">
              <a:buClr>
                <a:srgbClr val="FF0000"/>
              </a:buClr>
              <a:buNone/>
            </a:pPr>
            <a:r>
              <a:rPr lang="en-US" b="1" dirty="0" smtClean="0"/>
              <a:t>	</a:t>
            </a:r>
            <a:r>
              <a:rPr lang="es-419" b="1" dirty="0" smtClean="0"/>
              <a:t>}</a:t>
            </a:r>
            <a:endParaRPr lang="es-419" b="1" dirty="0"/>
          </a:p>
          <a:p>
            <a:pPr marL="457200" lvl="1" indent="0">
              <a:buClr>
                <a:srgbClr val="FF0000"/>
              </a:buClr>
              <a:buNone/>
            </a:pPr>
            <a:r>
              <a:rPr lang="en-US" dirty="0" smtClean="0"/>
              <a:t>	</a:t>
            </a:r>
            <a:r>
              <a:rPr lang="es-419" dirty="0" err="1" smtClean="0"/>
              <a:t>or</a:t>
            </a:r>
            <a:endParaRPr lang="es-419" dirty="0"/>
          </a:p>
          <a:p>
            <a:pPr marL="457200" lvl="1" indent="0">
              <a:buClr>
                <a:srgbClr val="FF0000"/>
              </a:buClr>
              <a:buNone/>
            </a:pPr>
            <a:r>
              <a:rPr lang="en-US" b="1" dirty="0" smtClean="0"/>
              <a:t>	</a:t>
            </a:r>
            <a:r>
              <a:rPr lang="es-419" b="1" dirty="0" smtClean="0"/>
              <a:t>@</a:t>
            </a:r>
            <a:r>
              <a:rPr lang="es-419" b="1" dirty="0" err="1"/>
              <a:t>if</a:t>
            </a:r>
            <a:r>
              <a:rPr lang="es-419" b="1" dirty="0"/>
              <a:t> (</a:t>
            </a:r>
            <a:r>
              <a:rPr lang="es-419" b="1" dirty="0" err="1"/>
              <a:t>showMessage</a:t>
            </a:r>
            <a:r>
              <a:rPr lang="es-419" b="1" dirty="0"/>
              <a:t>) {</a:t>
            </a:r>
          </a:p>
          <a:p>
            <a:pPr marL="457200" lvl="1" indent="0">
              <a:buClr>
                <a:srgbClr val="FF0000"/>
              </a:buClr>
              <a:buNone/>
            </a:pPr>
            <a:r>
              <a:rPr lang="en-US" b="1" dirty="0" smtClean="0"/>
              <a:t>	</a:t>
            </a:r>
            <a:r>
              <a:rPr lang="es-419" b="1" dirty="0" smtClean="0"/>
              <a:t>@:</a:t>
            </a:r>
            <a:r>
              <a:rPr lang="es-419" b="1" dirty="0" err="1"/>
              <a:t>This</a:t>
            </a:r>
            <a:r>
              <a:rPr lang="es-419" b="1" dirty="0"/>
              <a:t> </a:t>
            </a:r>
            <a:r>
              <a:rPr lang="es-419" b="1" dirty="0" err="1"/>
              <a:t>is</a:t>
            </a:r>
            <a:r>
              <a:rPr lang="es-419" b="1" dirty="0"/>
              <a:t> </a:t>
            </a:r>
            <a:r>
              <a:rPr lang="es-419" b="1" dirty="0" err="1"/>
              <a:t>plain</a:t>
            </a:r>
            <a:r>
              <a:rPr lang="es-419" b="1" dirty="0"/>
              <a:t> </a:t>
            </a:r>
            <a:r>
              <a:rPr lang="es-419" b="1" dirty="0" err="1"/>
              <a:t>text</a:t>
            </a:r>
            <a:r>
              <a:rPr lang="es-419" b="1" dirty="0"/>
              <a:t>.</a:t>
            </a:r>
          </a:p>
          <a:p>
            <a:pPr marL="457200" lvl="1" indent="0">
              <a:buClr>
                <a:srgbClr val="FF0000"/>
              </a:buClr>
              <a:buNone/>
            </a:pPr>
            <a:r>
              <a:rPr lang="en-US" b="1" dirty="0" smtClean="0"/>
              <a:t>	</a:t>
            </a:r>
            <a:r>
              <a:rPr lang="es-419" b="1" dirty="0" smtClean="0"/>
              <a:t>}</a:t>
            </a:r>
            <a:endParaRPr lang="en-US" sz="6200" b="1" dirty="0" smtClean="0"/>
          </a:p>
        </p:txBody>
      </p:sp>
    </p:spTree>
    <p:extLst>
      <p:ext uri="{BB962C8B-B14F-4D97-AF65-F5344CB8AC3E}">
        <p14:creationId xmlns:p14="http://schemas.microsoft.com/office/powerpoint/2010/main" val="395631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</a:pPr>
            <a:r>
              <a:rPr lang="en-US" dirty="0" smtClean="0"/>
              <a:t>CHAPTER 3. VIEWS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09588" indent="-509588" fontAlgn="base"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US" b="1" dirty="0" smtClean="0"/>
          </a:p>
          <a:p>
            <a:pPr marL="509588" indent="-509588" fontAlgn="base"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US" b="1" dirty="0" smtClean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Lesson </a:t>
            </a:r>
            <a:r>
              <a:rPr lang="es-419" b="1" dirty="0" smtClean="0"/>
              <a:t>1</a:t>
            </a:r>
            <a:r>
              <a:rPr lang="en-US" b="1" dirty="0" smtClean="0"/>
              <a:t>: </a:t>
            </a:r>
            <a:r>
              <a:rPr lang="es-419" dirty="0" err="1"/>
              <a:t>Specifying</a:t>
            </a:r>
            <a:r>
              <a:rPr lang="es-419" dirty="0"/>
              <a:t> a </a:t>
            </a:r>
            <a:r>
              <a:rPr lang="es-419" dirty="0" err="1"/>
              <a:t>view</a:t>
            </a:r>
            <a:endParaRPr lang="es-419" dirty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Lesson </a:t>
            </a:r>
            <a:r>
              <a:rPr lang="en-US" b="1" dirty="0"/>
              <a:t>2</a:t>
            </a:r>
            <a:r>
              <a:rPr lang="en-US" b="1" dirty="0" smtClean="0"/>
              <a:t>: </a:t>
            </a:r>
            <a:r>
              <a:rPr lang="es-419" dirty="0" err="1" smtClean="0"/>
              <a:t>Adding</a:t>
            </a:r>
            <a:r>
              <a:rPr lang="es-419" dirty="0" smtClean="0"/>
              <a:t> </a:t>
            </a:r>
            <a:r>
              <a:rPr lang="es-419" dirty="0"/>
              <a:t>a </a:t>
            </a:r>
            <a:r>
              <a:rPr lang="es-419" dirty="0" err="1" smtClean="0"/>
              <a:t>view</a:t>
            </a:r>
            <a:endParaRPr lang="en-US" dirty="0" smtClean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/>
              <a:t>Lesson </a:t>
            </a:r>
            <a:r>
              <a:rPr lang="en-US" b="1" dirty="0" smtClean="0"/>
              <a:t>3: </a:t>
            </a:r>
            <a:r>
              <a:rPr lang="es-419" dirty="0" err="1"/>
              <a:t>Using</a:t>
            </a:r>
            <a:r>
              <a:rPr lang="es-419" dirty="0"/>
              <a:t> </a:t>
            </a:r>
            <a:r>
              <a:rPr lang="es-419" dirty="0" err="1" smtClean="0"/>
              <a:t>Razor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401718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3: USING RAZOR.</a:t>
            </a:r>
            <a:endParaRPr lang="es-419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304800" y="1600199"/>
            <a:ext cx="8382000" cy="4572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419" b="1" dirty="0" err="1"/>
              <a:t>Code</a:t>
            </a:r>
            <a:r>
              <a:rPr lang="es-419" b="1" dirty="0"/>
              <a:t> </a:t>
            </a:r>
            <a:r>
              <a:rPr lang="es-419" b="1" dirty="0" smtClean="0"/>
              <a:t>Blocks</a:t>
            </a:r>
            <a:r>
              <a:rPr lang="en-US" b="1" dirty="0" smtClean="0"/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304800" y="2057400"/>
            <a:ext cx="8382000" cy="4106863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sz="2400" dirty="0" err="1"/>
              <a:t>Escaping</a:t>
            </a:r>
            <a:r>
              <a:rPr lang="es-419" sz="2400" dirty="0"/>
              <a:t> </a:t>
            </a:r>
            <a:r>
              <a:rPr lang="es-419" sz="2400" dirty="0" err="1"/>
              <a:t>the</a:t>
            </a:r>
            <a:r>
              <a:rPr lang="es-419" sz="2400" dirty="0"/>
              <a:t> </a:t>
            </a:r>
            <a:r>
              <a:rPr lang="es-419" sz="2400" dirty="0" err="1"/>
              <a:t>Code</a:t>
            </a:r>
            <a:r>
              <a:rPr lang="es-419" sz="2400" dirty="0"/>
              <a:t> </a:t>
            </a:r>
            <a:r>
              <a:rPr lang="es-419" sz="2400" dirty="0" err="1" smtClean="0"/>
              <a:t>Delimiter</a:t>
            </a:r>
            <a:endParaRPr lang="en-US" sz="2400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2000" dirty="0"/>
              <a:t>My Twitter Handle is @@</a:t>
            </a:r>
            <a:r>
              <a:rPr lang="en-US" sz="2000" dirty="0" smtClean="0"/>
              <a:t>hacked</a:t>
            </a:r>
          </a:p>
          <a:p>
            <a:pPr marL="457200" lvl="1" indent="0">
              <a:buClr>
                <a:srgbClr val="FF0000"/>
              </a:buClr>
              <a:buNone/>
            </a:pPr>
            <a:endParaRPr lang="en-US" sz="2000" dirty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sz="2400" dirty="0"/>
              <a:t>Server-</a:t>
            </a:r>
            <a:r>
              <a:rPr lang="es-419" sz="2400" dirty="0" err="1"/>
              <a:t>Side</a:t>
            </a:r>
            <a:r>
              <a:rPr lang="es-419" sz="2400" dirty="0"/>
              <a:t> </a:t>
            </a:r>
            <a:r>
              <a:rPr lang="es-419" sz="2400" dirty="0" err="1" smtClean="0"/>
              <a:t>Comment</a:t>
            </a:r>
            <a:endParaRPr lang="en-US" sz="2400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sz="2000" dirty="0"/>
              <a:t>@*</a:t>
            </a:r>
          </a:p>
          <a:p>
            <a:pPr marL="857250" lvl="2" indent="0">
              <a:buClr>
                <a:srgbClr val="FF0000"/>
              </a:buClr>
              <a:buNone/>
            </a:pPr>
            <a:r>
              <a:rPr lang="en-US" sz="1600" dirty="0"/>
              <a:t>This is a multiline server side comment.</a:t>
            </a:r>
          </a:p>
          <a:p>
            <a:pPr marL="857250" lvl="2" indent="0">
              <a:buClr>
                <a:srgbClr val="FF0000"/>
              </a:buClr>
              <a:buNone/>
            </a:pPr>
            <a:r>
              <a:rPr lang="es-419" sz="1600" dirty="0"/>
              <a:t>@</a:t>
            </a:r>
            <a:r>
              <a:rPr lang="es-419" sz="1600" dirty="0" err="1"/>
              <a:t>if</a:t>
            </a:r>
            <a:r>
              <a:rPr lang="es-419" sz="1600" dirty="0"/>
              <a:t> (</a:t>
            </a:r>
            <a:r>
              <a:rPr lang="es-419" sz="1600" dirty="0" err="1"/>
              <a:t>showMessage</a:t>
            </a:r>
            <a:r>
              <a:rPr lang="es-419" sz="1600" dirty="0"/>
              <a:t>) {</a:t>
            </a:r>
          </a:p>
          <a:p>
            <a:pPr marL="857250" lvl="2" indent="0">
              <a:buClr>
                <a:srgbClr val="FF0000"/>
              </a:buClr>
              <a:buNone/>
            </a:pPr>
            <a:r>
              <a:rPr lang="es-419" sz="1600" dirty="0"/>
              <a:t>&lt;h1&gt;@</a:t>
            </a:r>
            <a:r>
              <a:rPr lang="es-419" sz="1600" dirty="0" err="1"/>
              <a:t>ViewBag.Message</a:t>
            </a:r>
            <a:r>
              <a:rPr lang="es-419" sz="1600" dirty="0"/>
              <a:t>&lt;/h1&gt;</a:t>
            </a:r>
          </a:p>
          <a:p>
            <a:pPr marL="857250" lvl="2" indent="0">
              <a:buClr>
                <a:srgbClr val="FF0000"/>
              </a:buClr>
              <a:buNone/>
            </a:pPr>
            <a:r>
              <a:rPr lang="es-419" sz="1600" dirty="0"/>
              <a:t>}</a:t>
            </a:r>
          </a:p>
          <a:p>
            <a:pPr marL="857250" lvl="2" indent="0">
              <a:buClr>
                <a:srgbClr val="FF0000"/>
              </a:buClr>
              <a:buNone/>
            </a:pPr>
            <a:r>
              <a:rPr lang="en-US" sz="1600" dirty="0"/>
              <a:t>All of this is commented out</a:t>
            </a:r>
            <a:r>
              <a:rPr lang="en-US" sz="1600" dirty="0" smtClean="0"/>
              <a:t>.</a:t>
            </a:r>
          </a:p>
          <a:p>
            <a:pPr marL="857250" lvl="2" indent="0">
              <a:buClr>
                <a:srgbClr val="FF0000"/>
              </a:buClr>
              <a:buNone/>
            </a:pPr>
            <a:r>
              <a:rPr lang="es-419" dirty="0" smtClean="0"/>
              <a:t>*@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8414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3: USING RAZOR.</a:t>
            </a:r>
            <a:endParaRPr lang="es-419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304800" y="1600199"/>
            <a:ext cx="8382000" cy="4572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419" b="1" dirty="0" err="1"/>
              <a:t>Code</a:t>
            </a:r>
            <a:r>
              <a:rPr lang="es-419" b="1" dirty="0"/>
              <a:t> </a:t>
            </a:r>
            <a:r>
              <a:rPr lang="es-419" b="1" dirty="0" smtClean="0"/>
              <a:t>Blocks</a:t>
            </a:r>
            <a:r>
              <a:rPr lang="en-US" b="1" dirty="0" smtClean="0"/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304800" y="2057400"/>
            <a:ext cx="8382000" cy="4106863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sz="2400" dirty="0" err="1"/>
              <a:t>Calling</a:t>
            </a:r>
            <a:r>
              <a:rPr lang="es-419" sz="2400" dirty="0"/>
              <a:t> a </a:t>
            </a:r>
            <a:r>
              <a:rPr lang="es-419" sz="2400" dirty="0" err="1"/>
              <a:t>Generic</a:t>
            </a:r>
            <a:r>
              <a:rPr lang="es-419" sz="2400" dirty="0"/>
              <a:t> </a:t>
            </a:r>
            <a:r>
              <a:rPr lang="es-419" sz="2400" dirty="0" err="1" smtClean="0"/>
              <a:t>Method</a:t>
            </a:r>
            <a:endParaRPr lang="en-US" sz="2400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sz="1800" dirty="0"/>
              <a:t>@(</a:t>
            </a:r>
            <a:r>
              <a:rPr lang="es-419" sz="1800" dirty="0" err="1"/>
              <a:t>Html.SomeMethod</a:t>
            </a:r>
            <a:r>
              <a:rPr lang="es-419" sz="1800" dirty="0"/>
              <a:t>&lt;</a:t>
            </a:r>
            <a:r>
              <a:rPr lang="es-419" sz="1800" dirty="0" err="1"/>
              <a:t>AType</a:t>
            </a:r>
            <a:r>
              <a:rPr lang="es-419" sz="1800" dirty="0" smtClean="0"/>
              <a:t>&gt;())</a:t>
            </a:r>
            <a:endParaRPr lang="en-US" sz="1800" dirty="0" smtClean="0"/>
          </a:p>
          <a:p>
            <a:pPr marL="0" indent="0">
              <a:buClr>
                <a:srgbClr val="FF0000"/>
              </a:buClr>
              <a:buNone/>
            </a:pPr>
            <a:endParaRPr lang="en-US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24452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/>
              <a:t>Lesson </a:t>
            </a:r>
            <a:r>
              <a:rPr lang="en-US" dirty="0" smtClean="0"/>
              <a:t>3: </a:t>
            </a:r>
            <a:r>
              <a:rPr lang="es-419" dirty="0" err="1"/>
              <a:t>Using</a:t>
            </a:r>
            <a:r>
              <a:rPr lang="es-419" dirty="0"/>
              <a:t> </a:t>
            </a:r>
            <a:r>
              <a:rPr lang="es-419" dirty="0" err="1" smtClean="0"/>
              <a:t>values</a:t>
            </a:r>
            <a:r>
              <a:rPr lang="en-US" dirty="0" smtClean="0"/>
              <a:t>.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endParaRPr lang="es-419" dirty="0"/>
          </a:p>
        </p:txBody>
      </p:sp>
      <p:sp>
        <p:nvSpPr>
          <p:cNvPr id="5" name="Rectangle 4"/>
          <p:cNvSpPr/>
          <p:nvPr/>
        </p:nvSpPr>
        <p:spPr>
          <a:xfrm>
            <a:off x="5791200" y="2906713"/>
            <a:ext cx="16002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6146" name="Picture 2" descr="http://danhartshorn.com/wp-content/uploads/2011/12/asp.net-razor-view-engine-mvc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218" y="990600"/>
            <a:ext cx="3781425" cy="320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6400800" y="1624012"/>
            <a:ext cx="190500" cy="183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20756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3: USING RAZOR.</a:t>
            </a:r>
            <a:endParaRPr lang="es-419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304800" y="1600199"/>
            <a:ext cx="8382000" cy="4572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Creating an HTML Input </a:t>
            </a:r>
            <a:r>
              <a:rPr lang="en-US" b="1" dirty="0"/>
              <a:t>Page</a:t>
            </a:r>
            <a:r>
              <a:rPr lang="en-US" b="1" dirty="0" smtClean="0"/>
              <a:t>:</a:t>
            </a:r>
            <a:endParaRPr lang="en-US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304800" y="2057400"/>
            <a:ext cx="8382000" cy="41068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419" sz="11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@{</a:t>
            </a:r>
            <a:endParaRPr lang="es-419" sz="11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1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if</a:t>
            </a: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(</a:t>
            </a:r>
            <a:r>
              <a:rPr lang="es-419" sz="11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IsPost</a:t>
            </a: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 { </a:t>
            </a:r>
          </a:p>
          <a:p>
            <a:pPr marL="0" indent="0">
              <a:buNone/>
            </a:pPr>
            <a:r>
              <a:rPr lang="es-419" sz="11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string</a:t>
            </a: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companyname</a:t>
            </a: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= </a:t>
            </a:r>
            <a:r>
              <a:rPr lang="es-419" sz="11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Request</a:t>
            </a: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</a:t>
            </a:r>
            <a:r>
              <a:rPr lang="es-419" sz="11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1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CompanyName</a:t>
            </a:r>
            <a:r>
              <a:rPr lang="es-419" sz="11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]; </a:t>
            </a:r>
          </a:p>
          <a:p>
            <a:pPr marL="0" indent="0">
              <a:buNone/>
            </a:pPr>
            <a:r>
              <a:rPr lang="es-419" sz="11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string</a:t>
            </a: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contactname</a:t>
            </a: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= </a:t>
            </a:r>
            <a:r>
              <a:rPr lang="es-419" sz="11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Request</a:t>
            </a: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</a:t>
            </a:r>
            <a:r>
              <a:rPr lang="es-419" sz="11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1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ContactName</a:t>
            </a:r>
            <a:r>
              <a:rPr lang="es-419" sz="11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]; </a:t>
            </a:r>
          </a:p>
          <a:p>
            <a:pPr marL="0" indent="0">
              <a:buNone/>
            </a:pPr>
            <a:r>
              <a:rPr lang="es-419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11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</a:t>
            </a:r>
            <a:r>
              <a:rPr lang="es-419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11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You</a:t>
            </a: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entered</a:t>
            </a: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 </a:t>
            </a:r>
            <a:r>
              <a:rPr lang="es-419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11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br</a:t>
            </a: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</a:t>
            </a:r>
            <a:endParaRPr lang="es-419" sz="11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Company </a:t>
            </a:r>
            <a:r>
              <a:rPr lang="es-419" sz="11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Name</a:t>
            </a: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 </a:t>
            </a:r>
            <a:r>
              <a:rPr lang="es-419" sz="11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</a:t>
            </a:r>
            <a:r>
              <a:rPr lang="es-419" sz="11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companyname</a:t>
            </a: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11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br</a:t>
            </a: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</a:t>
            </a:r>
            <a:endParaRPr lang="es-419" sz="11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1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Contact</a:t>
            </a: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Name</a:t>
            </a: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 </a:t>
            </a:r>
            <a:r>
              <a:rPr lang="es-419" sz="11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</a:t>
            </a:r>
            <a:r>
              <a:rPr lang="es-419" sz="11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contactname</a:t>
            </a: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11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</a:t>
            </a:r>
            <a:r>
              <a:rPr lang="es-419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11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</a:p>
          <a:p>
            <a:pPr marL="0" indent="0">
              <a:buNone/>
            </a:pPr>
            <a:r>
              <a:rPr lang="es-419" sz="11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else</a:t>
            </a:r>
            <a:endParaRPr lang="es-419" sz="11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</a:t>
            </a:r>
          </a:p>
          <a:p>
            <a:pPr marL="0" indent="0">
              <a:buNone/>
            </a:pPr>
            <a:r>
              <a:rPr lang="es-419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11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form</a:t>
            </a: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method</a:t>
            </a:r>
            <a:r>
              <a:rPr lang="es-419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="post"</a:t>
            </a: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action</a:t>
            </a:r>
            <a:r>
              <a:rPr lang="es-419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=""&gt;</a:t>
            </a:r>
            <a:endParaRPr lang="es-419" sz="11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Company </a:t>
            </a:r>
            <a:r>
              <a:rPr lang="es-419" sz="11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Name</a:t>
            </a: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</a:t>
            </a:r>
            <a:r>
              <a:rPr lang="es-419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11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br</a:t>
            </a: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</a:t>
            </a:r>
            <a:endParaRPr lang="es-419" sz="11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n-US" sz="11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input</a:t>
            </a:r>
            <a:r>
              <a:rPr lang="en-US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1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type</a:t>
            </a:r>
            <a:r>
              <a:rPr lang="en-US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="text"</a:t>
            </a:r>
            <a:r>
              <a:rPr lang="en-US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1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name</a:t>
            </a:r>
            <a:r>
              <a:rPr lang="en-US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</a:t>
            </a:r>
            <a:r>
              <a:rPr lang="en-US" sz="11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CompanyName</a:t>
            </a:r>
            <a:r>
              <a:rPr lang="en-US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n-US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1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value</a:t>
            </a:r>
            <a:r>
              <a:rPr lang="en-US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=""</a:t>
            </a:r>
            <a:r>
              <a:rPr lang="en-US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/&gt;&lt;</a:t>
            </a:r>
            <a:r>
              <a:rPr lang="en-US" sz="11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br</a:t>
            </a:r>
            <a:r>
              <a:rPr lang="en-US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</a:t>
            </a:r>
            <a:endParaRPr lang="en-US" sz="11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1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Contact</a:t>
            </a: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Name</a:t>
            </a: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</a:t>
            </a:r>
            <a:r>
              <a:rPr lang="es-419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11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br</a:t>
            </a: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</a:t>
            </a:r>
            <a:endParaRPr lang="es-419" sz="11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n-US" sz="11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input</a:t>
            </a:r>
            <a:r>
              <a:rPr lang="en-US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1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type</a:t>
            </a:r>
            <a:r>
              <a:rPr lang="en-US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="text"</a:t>
            </a:r>
            <a:r>
              <a:rPr lang="en-US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1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name</a:t>
            </a:r>
            <a:r>
              <a:rPr lang="en-US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</a:t>
            </a:r>
            <a:r>
              <a:rPr lang="en-US" sz="11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ContactName</a:t>
            </a:r>
            <a:r>
              <a:rPr lang="en-US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n-US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1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value</a:t>
            </a:r>
            <a:r>
              <a:rPr lang="en-US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=""</a:t>
            </a:r>
            <a:r>
              <a:rPr lang="en-US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/&gt;&lt;</a:t>
            </a:r>
            <a:r>
              <a:rPr lang="en-US" sz="11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br</a:t>
            </a:r>
            <a:r>
              <a:rPr lang="en-US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/&gt;&lt;</a:t>
            </a:r>
            <a:r>
              <a:rPr lang="en-US" sz="11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br</a:t>
            </a:r>
            <a:r>
              <a:rPr lang="en-US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</a:t>
            </a:r>
            <a:endParaRPr lang="en-US" sz="11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n-US" sz="11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input</a:t>
            </a:r>
            <a:r>
              <a:rPr lang="en-US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1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type</a:t>
            </a:r>
            <a:r>
              <a:rPr lang="en-US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="submit"</a:t>
            </a:r>
            <a:r>
              <a:rPr lang="en-US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1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value</a:t>
            </a:r>
            <a:r>
              <a:rPr lang="en-US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="Submit"</a:t>
            </a:r>
            <a:r>
              <a:rPr lang="en-US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1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class</a:t>
            </a:r>
            <a:r>
              <a:rPr lang="en-US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="submit"</a:t>
            </a:r>
            <a:r>
              <a:rPr lang="en-US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</a:t>
            </a:r>
            <a:endParaRPr lang="en-US" sz="11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11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form</a:t>
            </a:r>
            <a:r>
              <a:rPr lang="es-419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11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</a:p>
          <a:p>
            <a:pPr marL="0" indent="0">
              <a:buNone/>
            </a:pPr>
            <a:r>
              <a:rPr lang="es-419" sz="11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}</a:t>
            </a: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11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body</a:t>
            </a:r>
            <a:r>
              <a:rPr lang="es-419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11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11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html</a:t>
            </a:r>
            <a:r>
              <a:rPr lang="es-419" sz="11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n-US" sz="1100" b="1" dirty="0" smtClean="0"/>
          </a:p>
        </p:txBody>
      </p:sp>
    </p:spTree>
    <p:extLst>
      <p:ext uri="{BB962C8B-B14F-4D97-AF65-F5344CB8AC3E}">
        <p14:creationId xmlns:p14="http://schemas.microsoft.com/office/powerpoint/2010/main" val="114385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3: USING RAZOR.</a:t>
            </a:r>
            <a:endParaRPr lang="es-419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304800" y="1600199"/>
            <a:ext cx="8382000" cy="4572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419" b="1" dirty="0" err="1" smtClean="0"/>
              <a:t>Displaying</a:t>
            </a:r>
            <a:r>
              <a:rPr lang="es-419" b="1" dirty="0"/>
              <a:t> </a:t>
            </a:r>
            <a:r>
              <a:rPr lang="es-419" b="1" dirty="0" err="1" smtClean="0"/>
              <a:t>Images</a:t>
            </a:r>
            <a:r>
              <a:rPr lang="en-US" b="1" dirty="0" smtClean="0"/>
              <a:t>:</a:t>
            </a:r>
            <a:endParaRPr lang="en-US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304800" y="2057400"/>
            <a:ext cx="8382000" cy="410686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html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body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4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h1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Display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Images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4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h1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form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400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method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="post"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400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action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=""&gt;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 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want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to 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see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select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400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name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</a:t>
            </a:r>
            <a:r>
              <a:rPr lang="es-419" sz="2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Choice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n-US" sz="24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option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4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value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="Photo1.jpg"&gt;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Photo 1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n-US" sz="24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option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n-US" sz="24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option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4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value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="Photo2.jpg"&gt;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Photo 2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n-US" sz="24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option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n-US" sz="24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option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4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value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="Photo3.jpg"&gt;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Photo 3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n-US" sz="24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option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select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n-US" sz="24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input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4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type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="submit"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4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value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="Submit"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</a:t>
            </a:r>
            <a:r>
              <a:rPr lang="es-419" sz="2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if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(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imagePath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!= 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""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4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24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img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400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src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</a:t>
            </a:r>
            <a:r>
              <a:rPr lang="es-419" sz="24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imagePath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400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alt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</a:t>
            </a:r>
            <a:r>
              <a:rPr lang="es-419" sz="2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Sample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</a:t>
            </a:r>
            <a:endParaRPr lang="es-419" sz="24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4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24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 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form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body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html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n-US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344335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3: USING RAZOR.</a:t>
            </a:r>
            <a:endParaRPr lang="es-419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304800" y="1600199"/>
            <a:ext cx="8382000" cy="4572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Displaying Data from a Text </a:t>
            </a:r>
            <a:r>
              <a:rPr lang="en-US" b="1" dirty="0"/>
              <a:t>File</a:t>
            </a:r>
            <a:r>
              <a:rPr lang="en-US" b="1" dirty="0" smtClean="0"/>
              <a:t>:</a:t>
            </a:r>
            <a:endParaRPr lang="en-US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304800" y="2057400"/>
            <a:ext cx="8382000" cy="41068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419" sz="13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@{</a:t>
            </a:r>
            <a:endParaRPr lang="es-419" sz="13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3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var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3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dataFile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= </a:t>
            </a:r>
            <a:r>
              <a:rPr lang="es-419" sz="13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Server.MapPath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3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"~/</a:t>
            </a:r>
            <a:r>
              <a:rPr lang="es-419" sz="13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App_Data</a:t>
            </a:r>
            <a:r>
              <a:rPr lang="es-419" sz="13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/Persons.txt"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);</a:t>
            </a:r>
          </a:p>
          <a:p>
            <a:pPr marL="0" indent="0">
              <a:buNone/>
            </a:pPr>
            <a:r>
              <a:rPr lang="es-419" sz="13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Array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3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userData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= </a:t>
            </a:r>
            <a:r>
              <a:rPr lang="es-419" sz="13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File</a:t>
            </a:r>
            <a:r>
              <a:rPr lang="es-419" sz="13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.ReadAllLines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3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dataFile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);</a:t>
            </a:r>
          </a:p>
          <a:p>
            <a:pPr marL="0" indent="0">
              <a:buNone/>
            </a:pPr>
            <a:r>
              <a:rPr lang="es-419" sz="13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}</a:t>
            </a:r>
            <a:endParaRPr lang="es-419" sz="13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endParaRPr lang="es-419" sz="13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3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&lt;!</a:t>
            </a:r>
            <a:r>
              <a:rPr lang="es-419" sz="13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DOCTYPE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300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html</a:t>
            </a:r>
            <a:r>
              <a:rPr lang="es-419" sz="13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13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3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13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html</a:t>
            </a:r>
            <a:r>
              <a:rPr lang="es-419" sz="13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13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3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13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body</a:t>
            </a:r>
            <a:r>
              <a:rPr lang="es-419" sz="13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13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endParaRPr lang="es-419" sz="13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3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13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h1</a:t>
            </a:r>
            <a:r>
              <a:rPr lang="es-419" sz="13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Reading Data </a:t>
            </a:r>
            <a:r>
              <a:rPr lang="es-419" sz="13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from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a File</a:t>
            </a:r>
            <a:r>
              <a:rPr lang="es-419" sz="13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13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h1</a:t>
            </a:r>
            <a:r>
              <a:rPr lang="es-419" sz="13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13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3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</a:t>
            </a:r>
            <a:r>
              <a:rPr lang="es-419" sz="13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foreach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(</a:t>
            </a:r>
            <a:r>
              <a:rPr lang="es-419" sz="13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string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3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dataLine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3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in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3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userData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 </a:t>
            </a:r>
          </a:p>
          <a:p>
            <a:pPr marL="0" indent="0">
              <a:buNone/>
            </a:pP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</a:t>
            </a:r>
          </a:p>
          <a:p>
            <a:pPr marL="0" indent="0">
              <a:buNone/>
            </a:pP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</a:t>
            </a:r>
            <a:r>
              <a:rPr lang="es-419" sz="13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foreach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(</a:t>
            </a:r>
            <a:r>
              <a:rPr lang="es-419" sz="13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string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3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dataItem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3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in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3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dataLine.Split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3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','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)) </a:t>
            </a:r>
          </a:p>
          <a:p>
            <a:pPr marL="0" indent="0">
              <a:buNone/>
            </a:pP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{</a:t>
            </a:r>
            <a:r>
              <a:rPr lang="es-419" sz="13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</a:t>
            </a:r>
            <a:r>
              <a:rPr lang="es-419" sz="13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dataItem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3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&lt;</a:t>
            </a:r>
            <a:r>
              <a:rPr lang="es-419" sz="1300" dirty="0" err="1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text</a:t>
            </a:r>
            <a:r>
              <a:rPr lang="es-419" sz="13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&gt;</a:t>
            </a:r>
            <a:r>
              <a:rPr lang="es-419" sz="13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&amp;</a:t>
            </a:r>
            <a:r>
              <a:rPr lang="es-419" sz="1300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nbsp</a:t>
            </a:r>
            <a:r>
              <a:rPr lang="es-419" sz="13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</a:t>
            </a:r>
            <a:r>
              <a:rPr lang="es-419" sz="13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&lt;/</a:t>
            </a:r>
            <a:r>
              <a:rPr lang="es-419" sz="1300" dirty="0" err="1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text</a:t>
            </a:r>
            <a:r>
              <a:rPr lang="es-419" sz="13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&gt;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</a:p>
          <a:p>
            <a:pPr marL="0" indent="0">
              <a:buNone/>
            </a:pP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</a:t>
            </a:r>
            <a:r>
              <a:rPr lang="es-419" sz="13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13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br</a:t>
            </a: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3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/&gt;</a:t>
            </a:r>
            <a:endParaRPr lang="es-419" sz="13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3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</a:p>
          <a:p>
            <a:pPr marL="0" indent="0">
              <a:buNone/>
            </a:pPr>
            <a:r>
              <a:rPr lang="es-419" sz="13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13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body</a:t>
            </a:r>
            <a:r>
              <a:rPr lang="es-419" sz="13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13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3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13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html</a:t>
            </a:r>
            <a:r>
              <a:rPr lang="es-419" sz="13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n-US" sz="1300" b="1" dirty="0" smtClean="0"/>
          </a:p>
        </p:txBody>
      </p:sp>
    </p:spTree>
    <p:extLst>
      <p:ext uri="{BB962C8B-B14F-4D97-AF65-F5344CB8AC3E}">
        <p14:creationId xmlns:p14="http://schemas.microsoft.com/office/powerpoint/2010/main" val="146091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/>
              <a:t>Lesson </a:t>
            </a:r>
            <a:r>
              <a:rPr lang="en-US" dirty="0" smtClean="0"/>
              <a:t>3: </a:t>
            </a:r>
            <a:r>
              <a:rPr lang="es-419" dirty="0" err="1"/>
              <a:t>Using</a:t>
            </a:r>
            <a:r>
              <a:rPr lang="es-419" dirty="0"/>
              <a:t> </a:t>
            </a:r>
            <a:r>
              <a:rPr lang="es-419" dirty="0" err="1" smtClean="0"/>
              <a:t>Razor</a:t>
            </a:r>
            <a:r>
              <a:rPr lang="es-419" dirty="0" smtClean="0"/>
              <a:t> </a:t>
            </a:r>
            <a:r>
              <a:rPr lang="es-419" dirty="0" err="1" smtClean="0"/>
              <a:t>with</a:t>
            </a:r>
            <a:r>
              <a:rPr lang="es-419" dirty="0" smtClean="0"/>
              <a:t> </a:t>
            </a:r>
            <a:r>
              <a:rPr lang="es-419" dirty="0" err="1" smtClean="0"/>
              <a:t>databases</a:t>
            </a:r>
            <a:r>
              <a:rPr lang="en-US" dirty="0" smtClean="0"/>
              <a:t>.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endParaRPr lang="es-419" dirty="0"/>
          </a:p>
        </p:txBody>
      </p:sp>
      <p:sp>
        <p:nvSpPr>
          <p:cNvPr id="5" name="Rectangle 4"/>
          <p:cNvSpPr/>
          <p:nvPr/>
        </p:nvSpPr>
        <p:spPr>
          <a:xfrm>
            <a:off x="5791200" y="2906713"/>
            <a:ext cx="16002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6146" name="Picture 2" descr="http://danhartshorn.com/wp-content/uploads/2011/12/asp.net-razor-view-engine-mvc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218" y="990600"/>
            <a:ext cx="3781425" cy="320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6400800" y="1624012"/>
            <a:ext cx="190500" cy="183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03820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25250" t="19334" r="50500" b="59333"/>
          <a:stretch/>
        </p:blipFill>
        <p:spPr>
          <a:xfrm>
            <a:off x="3733800" y="4648200"/>
            <a:ext cx="5410200" cy="178480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3: USING RAZOR.</a:t>
            </a:r>
            <a:endParaRPr lang="es-419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304800" y="1600199"/>
            <a:ext cx="8382000" cy="4572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419" b="1" dirty="0" err="1"/>
              <a:t>Displaying</a:t>
            </a:r>
            <a:r>
              <a:rPr lang="es-419" b="1" dirty="0"/>
              <a:t> Data </a:t>
            </a:r>
            <a:r>
              <a:rPr lang="es-419" b="1" dirty="0" err="1"/>
              <a:t>from</a:t>
            </a:r>
            <a:r>
              <a:rPr lang="es-419" b="1" dirty="0"/>
              <a:t> </a:t>
            </a:r>
            <a:r>
              <a:rPr lang="es-419" b="1" dirty="0" err="1"/>
              <a:t>Database</a:t>
            </a:r>
            <a:r>
              <a:rPr lang="en-US" b="1" dirty="0" smtClean="0"/>
              <a:t>:</a:t>
            </a:r>
            <a:endParaRPr lang="en-US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304800" y="2057400"/>
            <a:ext cx="8382000" cy="4106863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@{</a:t>
            </a:r>
            <a:endParaRPr lang="es-419" sz="24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2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var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db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= 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Database.Open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24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SmallBakery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); </a:t>
            </a:r>
          </a:p>
          <a:p>
            <a:pPr marL="0" indent="0">
              <a:buNone/>
            </a:pPr>
            <a:r>
              <a:rPr lang="en-US" sz="2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var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query = </a:t>
            </a:r>
            <a:r>
              <a:rPr lang="en-US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"SELECT * FROM Product"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}</a:t>
            </a:r>
            <a:endParaRPr lang="es-419" sz="24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html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body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4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h1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Small 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Bakery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Products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4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h1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n-US" sz="24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table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4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border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="1"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4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width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="100%"&gt;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tr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24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th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Id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th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th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Product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th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th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Description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th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th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Price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th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tr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s-419" sz="24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</a:t>
            </a:r>
            <a:r>
              <a:rPr lang="es-419" sz="2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foreach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2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var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row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in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db.Query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query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))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{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tr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td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row.Id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td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td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row.Name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td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td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row.Description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td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td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400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style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</a:t>
            </a:r>
            <a:r>
              <a:rPr lang="es-419" sz="2400" dirty="0" err="1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text-align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</a:t>
            </a:r>
            <a:r>
              <a:rPr lang="es-419" sz="2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right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"&gt;</a:t>
            </a:r>
            <a:r>
              <a:rPr lang="es-419" sz="24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row.Price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td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tr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}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table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body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html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n-US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274009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3: USING RAZOR.</a:t>
            </a:r>
            <a:endParaRPr lang="es-419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304800" y="1600199"/>
            <a:ext cx="8382000" cy="4572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419" b="1" dirty="0" err="1"/>
              <a:t>Displaying</a:t>
            </a:r>
            <a:r>
              <a:rPr lang="es-419" b="1" dirty="0"/>
              <a:t> Data </a:t>
            </a:r>
            <a:r>
              <a:rPr lang="es-419" b="1" dirty="0" err="1"/>
              <a:t>from</a:t>
            </a:r>
            <a:r>
              <a:rPr lang="es-419" b="1" dirty="0"/>
              <a:t> </a:t>
            </a:r>
            <a:r>
              <a:rPr lang="es-419" b="1" dirty="0" err="1"/>
              <a:t>Database</a:t>
            </a:r>
            <a:r>
              <a:rPr lang="en-US" b="1" dirty="0" smtClean="0"/>
              <a:t>:</a:t>
            </a:r>
            <a:endParaRPr lang="en-US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304800" y="2057400"/>
            <a:ext cx="8382000" cy="41068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@{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var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db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= 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Database.Open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24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SmallBakery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 ; </a:t>
            </a:r>
          </a:p>
          <a:p>
            <a:pPr marL="0" indent="0">
              <a:buNone/>
            </a:pPr>
            <a:r>
              <a:rPr lang="en-US" sz="2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var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query = </a:t>
            </a:r>
            <a:r>
              <a:rPr lang="en-US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"SELECT * FROM Product ORDER BY Name"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 </a:t>
            </a:r>
          </a:p>
          <a:p>
            <a:pPr marL="0" indent="0">
              <a:buNone/>
            </a:pPr>
            <a:r>
              <a:rPr lang="es-419" sz="2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var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data = 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db.Query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query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); </a:t>
            </a:r>
          </a:p>
          <a:p>
            <a:pPr marL="0" indent="0">
              <a:buNone/>
            </a:pPr>
            <a:r>
              <a:rPr lang="es-419" sz="2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var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grid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= 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new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WebGrid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(data);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}</a:t>
            </a:r>
            <a:endParaRPr lang="es-419" sz="24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html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4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head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n-US" sz="24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title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Displaying Data Using the </a:t>
            </a:r>
            <a:r>
              <a:rPr lang="en-US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WebGrid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Helper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n-US" sz="24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title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4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head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body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4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h1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Small 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Bakery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Products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4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h1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</a:t>
            </a:r>
            <a:r>
              <a:rPr lang="es-419" sz="24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div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400" dirty="0">
                <a:solidFill>
                  <a:srgbClr val="FF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id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="</a:t>
            </a:r>
            <a:r>
              <a:rPr lang="es-419" sz="2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grid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grid.GetHtml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()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400" dirty="0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div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body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&lt;/</a:t>
            </a:r>
            <a:r>
              <a:rPr lang="es-419" sz="2400" dirty="0" err="1">
                <a:solidFill>
                  <a:srgbClr val="8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html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&gt;</a:t>
            </a:r>
            <a:endParaRPr lang="en-US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216868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/>
              <a:t>Lesson </a:t>
            </a:r>
            <a:r>
              <a:rPr lang="en-US" dirty="0" smtClean="0"/>
              <a:t>3: </a:t>
            </a:r>
            <a:r>
              <a:rPr lang="es-419" dirty="0" err="1"/>
              <a:t>Using</a:t>
            </a:r>
            <a:r>
              <a:rPr lang="es-419" dirty="0"/>
              <a:t> </a:t>
            </a:r>
            <a:r>
              <a:rPr lang="es-419" dirty="0" err="1" smtClean="0"/>
              <a:t>Razor</a:t>
            </a:r>
            <a:r>
              <a:rPr lang="es-419" dirty="0" smtClean="0"/>
              <a:t> </a:t>
            </a:r>
            <a:r>
              <a:rPr lang="es-419" dirty="0" err="1" smtClean="0"/>
              <a:t>with</a:t>
            </a:r>
            <a:r>
              <a:rPr lang="es-419" dirty="0" smtClean="0"/>
              <a:t> charts</a:t>
            </a:r>
            <a:r>
              <a:rPr lang="en-US" dirty="0" smtClean="0"/>
              <a:t>.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endParaRPr lang="es-419" dirty="0"/>
          </a:p>
        </p:txBody>
      </p:sp>
      <p:sp>
        <p:nvSpPr>
          <p:cNvPr id="5" name="Rectangle 4"/>
          <p:cNvSpPr/>
          <p:nvPr/>
        </p:nvSpPr>
        <p:spPr>
          <a:xfrm>
            <a:off x="5791200" y="2906713"/>
            <a:ext cx="16002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2" name="Rectangle 1"/>
          <p:cNvSpPr/>
          <p:nvPr/>
        </p:nvSpPr>
        <p:spPr>
          <a:xfrm>
            <a:off x="6400800" y="1624012"/>
            <a:ext cx="190500" cy="183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1026" name="Picture 2" descr="ch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706960"/>
            <a:ext cx="3337858" cy="2399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4" descr="ch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419"/>
          </a:p>
        </p:txBody>
      </p:sp>
      <p:pic>
        <p:nvPicPr>
          <p:cNvPr id="1030" name="Picture 6" descr="char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8036" y="1807943"/>
            <a:ext cx="3164070" cy="2274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771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>
              <a:buClr>
                <a:srgbClr val="FF0000"/>
              </a:buClr>
            </a:pPr>
            <a:r>
              <a:rPr lang="en-US" dirty="0" smtClean="0"/>
              <a:t>Lesson 1</a:t>
            </a:r>
            <a:r>
              <a:rPr lang="en-US" dirty="0"/>
              <a:t>: </a:t>
            </a:r>
            <a:r>
              <a:rPr lang="es-419" dirty="0" err="1"/>
              <a:t>Specifying</a:t>
            </a:r>
            <a:r>
              <a:rPr lang="es-419" dirty="0"/>
              <a:t> a </a:t>
            </a:r>
            <a:r>
              <a:rPr lang="es-419" dirty="0" err="1" smtClean="0"/>
              <a:t>view</a:t>
            </a:r>
            <a:r>
              <a:rPr lang="en-US" dirty="0" smtClean="0"/>
              <a:t>.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endParaRPr lang="es-419" dirty="0"/>
          </a:p>
        </p:txBody>
      </p:sp>
      <p:sp>
        <p:nvSpPr>
          <p:cNvPr id="5" name="Rectangle 4"/>
          <p:cNvSpPr/>
          <p:nvPr/>
        </p:nvSpPr>
        <p:spPr>
          <a:xfrm>
            <a:off x="5791200" y="2906713"/>
            <a:ext cx="16002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616673"/>
            <a:ext cx="6152628" cy="3790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62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3: USING RAZOR.</a:t>
            </a:r>
            <a:endParaRPr lang="es-419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304800" y="1600199"/>
            <a:ext cx="8382000" cy="4572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419" b="1" dirty="0"/>
              <a:t>Chart </a:t>
            </a:r>
            <a:r>
              <a:rPr lang="es-419" b="1" dirty="0" err="1"/>
              <a:t>From</a:t>
            </a:r>
            <a:r>
              <a:rPr lang="es-419" b="1" dirty="0"/>
              <a:t> </a:t>
            </a:r>
            <a:r>
              <a:rPr lang="es-419" b="1" dirty="0" err="1"/>
              <a:t>an</a:t>
            </a:r>
            <a:r>
              <a:rPr lang="es-419" b="1" dirty="0"/>
              <a:t> </a:t>
            </a:r>
            <a:r>
              <a:rPr lang="es-419" b="1" dirty="0" err="1"/>
              <a:t>Array</a:t>
            </a:r>
            <a:r>
              <a:rPr lang="en-US" b="1" dirty="0"/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304800" y="2057400"/>
            <a:ext cx="6172200" cy="41068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@{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n-US" sz="24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var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myChart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= 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new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Chart(width: 600, height: 400)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.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AddTitle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24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Employees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.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AddSeries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chartType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 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24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column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</a:t>
            </a:r>
            <a:r>
              <a:rPr lang="en-US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xValue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 </a:t>
            </a:r>
            <a:r>
              <a:rPr lang="en-US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new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[] {  </a:t>
            </a:r>
            <a:r>
              <a:rPr lang="en-US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"Peter"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n-US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"Andrew"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n-US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"Julie"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n-US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"Mary"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n-US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"Dave"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},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yValues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 </a:t>
            </a:r>
            <a:r>
              <a:rPr lang="es-419" sz="24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new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[] { 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"2"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"6"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"4"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"5"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s-419" sz="24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"3"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}) 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.</a:t>
            </a:r>
            <a:r>
              <a:rPr lang="es-419" sz="24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Write</a:t>
            </a:r>
            <a:r>
              <a:rPr lang="es-419" sz="24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();</a:t>
            </a:r>
          </a:p>
          <a:p>
            <a:pPr marL="0" indent="0">
              <a:buNone/>
            </a:pPr>
            <a:r>
              <a:rPr lang="es-419" sz="24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}</a:t>
            </a:r>
            <a:endParaRPr lang="en-US" sz="2400" b="1" dirty="0" smtClean="0"/>
          </a:p>
        </p:txBody>
      </p:sp>
      <p:pic>
        <p:nvPicPr>
          <p:cNvPr id="2050" name="Picture 2" descr="grap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4191000"/>
            <a:ext cx="3390900" cy="226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96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rap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267200"/>
            <a:ext cx="3200400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3: USING RAZOR.</a:t>
            </a:r>
            <a:endParaRPr lang="es-419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304800" y="1600199"/>
            <a:ext cx="8382000" cy="4572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419" b="1" dirty="0"/>
              <a:t>Chart </a:t>
            </a:r>
            <a:r>
              <a:rPr lang="es-419" b="1" dirty="0" err="1"/>
              <a:t>From</a:t>
            </a:r>
            <a:r>
              <a:rPr lang="es-419" b="1" dirty="0"/>
              <a:t> </a:t>
            </a:r>
            <a:r>
              <a:rPr lang="es-419" b="1" dirty="0" err="1"/>
              <a:t>Database</a:t>
            </a:r>
            <a:r>
              <a:rPr lang="es-419" b="1" dirty="0"/>
              <a:t> </a:t>
            </a:r>
            <a:r>
              <a:rPr lang="es-419" b="1" dirty="0"/>
              <a:t>Data</a:t>
            </a:r>
            <a:r>
              <a:rPr lang="en-US" b="1" dirty="0" smtClean="0"/>
              <a:t>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304800" y="2057400"/>
            <a:ext cx="6172200" cy="41068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419" sz="20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@{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</a:p>
          <a:p>
            <a:pPr marL="0" indent="0">
              <a:buNone/>
            </a:pPr>
            <a:r>
              <a:rPr lang="es-419" sz="20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var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db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= 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Database.Open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20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20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SmallBakery</a:t>
            </a:r>
            <a:r>
              <a:rPr lang="es-419" sz="20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); </a:t>
            </a:r>
          </a:p>
          <a:p>
            <a:pPr marL="0" indent="0">
              <a:buNone/>
            </a:pPr>
            <a:r>
              <a:rPr lang="en-US" sz="20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var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dbdata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= 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db.Query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"SELECT Name, Price FROM Product"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); </a:t>
            </a:r>
          </a:p>
          <a:p>
            <a:pPr marL="0" indent="0">
              <a:buNone/>
            </a:pPr>
            <a:r>
              <a:rPr lang="en-US" sz="20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var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myChart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= 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new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Chart(width: 600, height: 400) </a:t>
            </a:r>
          </a:p>
          <a:p>
            <a:pPr marL="0" indent="0">
              <a:buNone/>
            </a:pP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.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AddTitle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20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20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Product</a:t>
            </a:r>
            <a:r>
              <a:rPr lang="es-419" sz="20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Sales"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 </a:t>
            </a:r>
          </a:p>
          <a:p>
            <a:pPr marL="0" indent="0">
              <a:buNone/>
            </a:pP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.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DataBindTable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dataSource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 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dbdata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xField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 </a:t>
            </a:r>
            <a:r>
              <a:rPr lang="es-419" sz="20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20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Name</a:t>
            </a:r>
            <a:r>
              <a:rPr lang="es-419" sz="20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</a:t>
            </a:r>
          </a:p>
          <a:p>
            <a:pPr marL="0" indent="0">
              <a:buNone/>
            </a:pP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.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Write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();</a:t>
            </a:r>
          </a:p>
          <a:p>
            <a:pPr marL="0" indent="0">
              <a:buNone/>
            </a:pPr>
            <a:r>
              <a:rPr lang="es-419" sz="20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}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66183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rap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314" y="4110831"/>
            <a:ext cx="3352800" cy="223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3: USING RAZOR.</a:t>
            </a:r>
            <a:endParaRPr lang="es-419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304800" y="1600199"/>
            <a:ext cx="8382000" cy="4572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419" b="1" dirty="0"/>
              <a:t>Chart </a:t>
            </a:r>
            <a:r>
              <a:rPr lang="es-419" b="1" dirty="0" err="1"/>
              <a:t>From</a:t>
            </a:r>
            <a:r>
              <a:rPr lang="es-419" b="1" dirty="0"/>
              <a:t> </a:t>
            </a:r>
            <a:r>
              <a:rPr lang="es-419" b="1" dirty="0" err="1"/>
              <a:t>Database</a:t>
            </a:r>
            <a:r>
              <a:rPr lang="es-419" b="1" dirty="0"/>
              <a:t> </a:t>
            </a:r>
            <a:r>
              <a:rPr lang="es-419" b="1" dirty="0"/>
              <a:t>Data</a:t>
            </a:r>
            <a:r>
              <a:rPr lang="en-US" b="1" dirty="0" smtClean="0"/>
              <a:t>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304800" y="2057400"/>
            <a:ext cx="6477000" cy="41068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419" sz="2000" dirty="0" smtClean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@{</a:t>
            </a:r>
            <a:r>
              <a:rPr lang="es-419" sz="2000" dirty="0" smtClean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endParaRPr lang="es-419" sz="20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20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var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db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= 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Database.Open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20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20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SmallBakery</a:t>
            </a:r>
            <a:r>
              <a:rPr lang="es-419" sz="20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); </a:t>
            </a:r>
          </a:p>
          <a:p>
            <a:pPr marL="0" indent="0">
              <a:buNone/>
            </a:pPr>
            <a:r>
              <a:rPr lang="en-US" sz="20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var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dbdata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= 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db.Query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"SELECT Name, Price FROM Product"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); </a:t>
            </a:r>
          </a:p>
          <a:p>
            <a:pPr marL="0" indent="0">
              <a:buNone/>
            </a:pPr>
            <a:r>
              <a:rPr lang="en-US" sz="20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var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myChart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= 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new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Chart(width: 600, height: 400) </a:t>
            </a:r>
          </a:p>
          <a:p>
            <a:pPr marL="0" indent="0">
              <a:buNone/>
            </a:pP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.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AddTitle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20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20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Product</a:t>
            </a:r>
            <a:r>
              <a:rPr lang="es-419" sz="20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Sales"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 </a:t>
            </a:r>
          </a:p>
          <a:p>
            <a:pPr marL="0" indent="0">
              <a:buNone/>
            </a:pP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.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AddSeries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chartType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 </a:t>
            </a:r>
            <a:r>
              <a:rPr lang="es-419" sz="20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"Pie"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</a:t>
            </a:r>
          </a:p>
          <a:p>
            <a:pPr marL="0" indent="0">
              <a:buNone/>
            </a:pP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xValue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 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dbdata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xField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 </a:t>
            </a:r>
            <a:r>
              <a:rPr lang="es-419" sz="20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20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Name</a:t>
            </a:r>
            <a:r>
              <a:rPr lang="es-419" sz="20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</a:p>
          <a:p>
            <a:pPr marL="0" indent="0">
              <a:buNone/>
            </a:pP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yValues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 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dbdata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yFields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 </a:t>
            </a:r>
            <a:r>
              <a:rPr lang="es-419" sz="20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"Price"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 </a:t>
            </a:r>
          </a:p>
          <a:p>
            <a:pPr marL="0" indent="0">
              <a:buNone/>
            </a:pP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.</a:t>
            </a:r>
            <a:r>
              <a:rPr lang="es-419" sz="20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Write</a:t>
            </a:r>
            <a:r>
              <a:rPr lang="es-419" sz="20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();</a:t>
            </a:r>
          </a:p>
          <a:p>
            <a:pPr marL="0" indent="0">
              <a:buNone/>
            </a:pPr>
            <a:r>
              <a:rPr lang="es-419" sz="20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}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95160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raph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6" r="12843"/>
          <a:stretch/>
        </p:blipFill>
        <p:spPr bwMode="auto">
          <a:xfrm>
            <a:off x="6625045" y="4110831"/>
            <a:ext cx="2514601" cy="2389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3: USING RAZOR.</a:t>
            </a:r>
            <a:endParaRPr lang="es-419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304800" y="1600199"/>
            <a:ext cx="8382000" cy="4572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419" b="1" dirty="0"/>
              <a:t>Chart </a:t>
            </a:r>
            <a:r>
              <a:rPr lang="es-419" b="1" dirty="0" err="1"/>
              <a:t>From</a:t>
            </a:r>
            <a:r>
              <a:rPr lang="es-419" b="1" dirty="0"/>
              <a:t> XML </a:t>
            </a:r>
            <a:r>
              <a:rPr lang="es-419" b="1" dirty="0"/>
              <a:t>Data</a:t>
            </a:r>
            <a:r>
              <a:rPr lang="en-US" b="1" dirty="0"/>
              <a:t>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304800" y="2057400"/>
            <a:ext cx="6705600" cy="41068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419" sz="17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</a:t>
            </a:r>
            <a:r>
              <a:rPr lang="es-419" sz="17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using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7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System.Data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;</a:t>
            </a:r>
          </a:p>
          <a:p>
            <a:pPr marL="0" indent="0">
              <a:buNone/>
            </a:pPr>
            <a:endParaRPr lang="es-419" sz="17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7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@{</a:t>
            </a:r>
            <a:endParaRPr lang="es-419" sz="1700" dirty="0">
              <a:solidFill>
                <a:srgbClr val="000000"/>
              </a:solidFill>
              <a:highlight>
                <a:srgbClr val="FFFFFF"/>
              </a:highlight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s-419" sz="17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var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7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dataSet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= </a:t>
            </a:r>
            <a:r>
              <a:rPr lang="es-419" sz="17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new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7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DataSet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();</a:t>
            </a:r>
          </a:p>
          <a:p>
            <a:pPr marL="0" indent="0">
              <a:buNone/>
            </a:pPr>
            <a:r>
              <a:rPr lang="es-419" sz="17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dataSet.ReadXmlSchema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7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Server.MapPath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7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"data.xsd"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));</a:t>
            </a:r>
          </a:p>
          <a:p>
            <a:pPr marL="0" indent="0">
              <a:buNone/>
            </a:pPr>
            <a:r>
              <a:rPr lang="es-419" sz="17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dataSet.ReadXml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7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Server.MapPath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7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"data.xml"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));</a:t>
            </a:r>
          </a:p>
          <a:p>
            <a:pPr marL="0" indent="0">
              <a:buNone/>
            </a:pPr>
            <a:r>
              <a:rPr lang="es-419" sz="17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var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7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dataView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= </a:t>
            </a:r>
            <a:r>
              <a:rPr lang="es-419" sz="17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new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s-419" sz="1700" dirty="0" err="1">
                <a:solidFill>
                  <a:srgbClr val="2B91A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DataView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7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dataSet.Tables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[0]);</a:t>
            </a:r>
          </a:p>
          <a:p>
            <a:pPr marL="0" indent="0">
              <a:buNone/>
            </a:pPr>
            <a:r>
              <a:rPr lang="en-US" sz="1700" dirty="0" err="1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var</a:t>
            </a:r>
            <a:r>
              <a:rPr lang="en-US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</a:t>
            </a:r>
            <a:r>
              <a:rPr lang="en-US" sz="17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myChart</a:t>
            </a:r>
            <a:r>
              <a:rPr lang="en-US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= </a:t>
            </a:r>
            <a:r>
              <a:rPr lang="en-US" sz="1700" dirty="0">
                <a:solidFill>
                  <a:srgbClr val="0000FF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new</a:t>
            </a:r>
            <a:r>
              <a:rPr lang="en-US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Chart(width: 600, height: 400)</a:t>
            </a:r>
          </a:p>
          <a:p>
            <a:pPr marL="0" indent="0">
              <a:buNone/>
            </a:pP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.</a:t>
            </a:r>
            <a:r>
              <a:rPr lang="es-419" sz="17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AddTitle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7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"Sales Per </a:t>
            </a:r>
            <a:r>
              <a:rPr lang="es-419" sz="17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Employee</a:t>
            </a:r>
            <a:r>
              <a:rPr lang="es-419" sz="17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</a:t>
            </a:r>
          </a:p>
          <a:p>
            <a:pPr marL="0" indent="0">
              <a:buNone/>
            </a:pP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.</a:t>
            </a:r>
            <a:r>
              <a:rPr lang="es-419" sz="17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AddSeries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</a:t>
            </a:r>
            <a:r>
              <a:rPr lang="es-419" sz="17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"Default"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s-419" sz="17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chartType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 </a:t>
            </a:r>
            <a:r>
              <a:rPr lang="es-419" sz="17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"Pie"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</a:t>
            </a:r>
          </a:p>
          <a:p>
            <a:pPr marL="0" indent="0">
              <a:buNone/>
            </a:pP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</a:t>
            </a:r>
            <a:r>
              <a:rPr lang="es-419" sz="17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xValue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 </a:t>
            </a:r>
            <a:r>
              <a:rPr lang="es-419" sz="17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dataView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s-419" sz="17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xField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 </a:t>
            </a:r>
            <a:r>
              <a:rPr lang="es-419" sz="17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700" dirty="0" err="1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Name</a:t>
            </a:r>
            <a:r>
              <a:rPr lang="es-419" sz="17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</a:t>
            </a:r>
          </a:p>
          <a:p>
            <a:pPr marL="0" indent="0">
              <a:buNone/>
            </a:pP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   </a:t>
            </a:r>
            <a:r>
              <a:rPr lang="es-419" sz="17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yValues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 </a:t>
            </a:r>
            <a:r>
              <a:rPr lang="es-419" sz="17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dataView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, </a:t>
            </a:r>
            <a:r>
              <a:rPr lang="es-419" sz="17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yFields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: </a:t>
            </a:r>
            <a:r>
              <a:rPr lang="es-419" sz="1700" dirty="0">
                <a:solidFill>
                  <a:srgbClr val="A31515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"Sales"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)</a:t>
            </a:r>
          </a:p>
          <a:p>
            <a:pPr marL="0" indent="0">
              <a:buNone/>
            </a:pP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   .</a:t>
            </a:r>
            <a:r>
              <a:rPr lang="es-419" sz="1700" dirty="0" err="1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Write</a:t>
            </a:r>
            <a:r>
              <a:rPr lang="es-419" sz="1700" dirty="0">
                <a:solidFill>
                  <a:srgbClr val="000000"/>
                </a:solidFill>
                <a:highlight>
                  <a:srgbClr val="FFFFFF"/>
                </a:highlight>
                <a:latin typeface="Lucida Console" panose="020B0609040504020204" pitchFamily="49" charset="0"/>
              </a:rPr>
              <a:t>();</a:t>
            </a:r>
          </a:p>
          <a:p>
            <a:pPr marL="0" indent="0">
              <a:buNone/>
            </a:pPr>
            <a:r>
              <a:rPr lang="es-419" sz="1700" dirty="0">
                <a:solidFill>
                  <a:srgbClr val="000000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}</a:t>
            </a:r>
            <a:endParaRPr lang="en-US" sz="1700" b="1" dirty="0"/>
          </a:p>
        </p:txBody>
      </p:sp>
    </p:spTree>
    <p:extLst>
      <p:ext uri="{BB962C8B-B14F-4D97-AF65-F5344CB8AC3E}">
        <p14:creationId xmlns:p14="http://schemas.microsoft.com/office/powerpoint/2010/main" val="314001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1: </a:t>
            </a:r>
            <a:r>
              <a:rPr lang="es-419" dirty="0" smtClean="0"/>
              <a:t>SPECIFYING A VIEW</a:t>
            </a:r>
            <a:r>
              <a:rPr lang="en-US" dirty="0" smtClean="0"/>
              <a:t>.</a:t>
            </a:r>
            <a:endParaRPr lang="es-419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58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 smtClean="0"/>
              <a:t>It is </a:t>
            </a:r>
            <a:r>
              <a:rPr lang="en-US" dirty="0"/>
              <a:t>responsible for providing the user interface (UI) to the user. It is given a reference </a:t>
            </a:r>
            <a:r>
              <a:rPr lang="en-US" dirty="0" smtClean="0"/>
              <a:t>to the </a:t>
            </a:r>
            <a:r>
              <a:rPr lang="en-US" dirty="0"/>
              <a:t>model (the information the controller needs displayed), and the view transforms that model </a:t>
            </a:r>
            <a:r>
              <a:rPr lang="en-US" dirty="0" smtClean="0"/>
              <a:t>into a </a:t>
            </a:r>
            <a:r>
              <a:rPr lang="en-US" dirty="0"/>
              <a:t>format ready to be presented to the user</a:t>
            </a:r>
            <a:r>
              <a:rPr lang="en-US" dirty="0" smtClean="0"/>
              <a:t>. </a:t>
            </a:r>
          </a:p>
          <a:p>
            <a:pPr marL="0" indent="0" algn="just">
              <a:buNone/>
            </a:pP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4038600"/>
            <a:ext cx="3048000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1: </a:t>
            </a:r>
            <a:r>
              <a:rPr lang="es-419" dirty="0" smtClean="0"/>
              <a:t>SPECIFYING A VIEW</a:t>
            </a:r>
            <a:r>
              <a:rPr lang="en-US" dirty="0" smtClean="0"/>
              <a:t>.</a:t>
            </a:r>
            <a:endParaRPr lang="es-419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just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/>
              <a:t>The </a:t>
            </a:r>
            <a:r>
              <a:rPr lang="en-US" b="1" dirty="0"/>
              <a:t>Views</a:t>
            </a:r>
            <a:r>
              <a:rPr lang="en-US" dirty="0"/>
              <a:t> folder stores the files (HTML files) related to the display of the application (the user interfaces). </a:t>
            </a:r>
            <a:endParaRPr lang="en-US" dirty="0" smtClean="0"/>
          </a:p>
          <a:p>
            <a:pPr algn="just"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US" dirty="0" smtClean="0"/>
          </a:p>
          <a:p>
            <a:pPr algn="just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smtClean="0"/>
              <a:t>The </a:t>
            </a:r>
            <a:r>
              <a:rPr lang="en-US" dirty="0"/>
              <a:t>Views folder contains one folder for each controller. </a:t>
            </a:r>
          </a:p>
          <a:p>
            <a:endParaRPr lang="es-419" dirty="0"/>
          </a:p>
        </p:txBody>
      </p:sp>
      <p:pic>
        <p:nvPicPr>
          <p:cNvPr id="8" name="Picture 2" descr="Views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6887" y="1781969"/>
            <a:ext cx="2181225" cy="416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55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1: </a:t>
            </a:r>
            <a:r>
              <a:rPr lang="es-419" dirty="0" smtClean="0"/>
              <a:t>SPECIFYING A VIEW</a:t>
            </a:r>
            <a:r>
              <a:rPr lang="en-US" dirty="0" smtClean="0"/>
              <a:t>.</a:t>
            </a:r>
            <a:endParaRPr lang="es-419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5257800" cy="1219200"/>
          </a:xfrm>
        </p:spPr>
        <p:txBody>
          <a:bodyPr>
            <a:normAutofit/>
          </a:bodyPr>
          <a:lstStyle/>
          <a:p>
            <a:pPr algn="just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/>
              <a:t>The </a:t>
            </a:r>
            <a:r>
              <a:rPr lang="en-US" b="1" dirty="0"/>
              <a:t>Views</a:t>
            </a:r>
            <a:r>
              <a:rPr lang="en-US" dirty="0"/>
              <a:t> </a:t>
            </a:r>
            <a:r>
              <a:rPr lang="es-419" dirty="0"/>
              <a:t>can be </a:t>
            </a:r>
            <a:r>
              <a:rPr lang="es-419" dirty="0" err="1" smtClean="0"/>
              <a:t>overridden</a:t>
            </a:r>
            <a:r>
              <a:rPr lang="en-US" dirty="0" smtClean="0"/>
              <a:t>.</a:t>
            </a:r>
            <a:endParaRPr lang="en-US" dirty="0"/>
          </a:p>
          <a:p>
            <a:endParaRPr lang="es-419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0" y="2819401"/>
            <a:ext cx="8534400" cy="289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419" dirty="0" err="1"/>
              <a:t>public</a:t>
            </a:r>
            <a:r>
              <a:rPr lang="es-419" dirty="0"/>
              <a:t> </a:t>
            </a:r>
            <a:r>
              <a:rPr lang="es-419" dirty="0" err="1"/>
              <a:t>ActionResult</a:t>
            </a:r>
            <a:r>
              <a:rPr lang="es-419" dirty="0"/>
              <a:t> </a:t>
            </a:r>
            <a:r>
              <a:rPr lang="es-419" dirty="0" err="1"/>
              <a:t>Index</a:t>
            </a:r>
            <a:r>
              <a:rPr lang="es-419" dirty="0"/>
              <a:t>() {</a:t>
            </a:r>
          </a:p>
          <a:p>
            <a:pPr marL="0" indent="0">
              <a:buNone/>
            </a:pPr>
            <a:r>
              <a:rPr lang="en-US" dirty="0" err="1"/>
              <a:t>ViewBag.Message</a:t>
            </a:r>
            <a:r>
              <a:rPr lang="en-US" dirty="0"/>
              <a:t> = "Modify this template to jump-start</a:t>
            </a:r>
          </a:p>
          <a:p>
            <a:pPr marL="0" indent="0">
              <a:buNone/>
            </a:pPr>
            <a:r>
              <a:rPr lang="es-419" dirty="0" err="1"/>
              <a:t>your</a:t>
            </a:r>
            <a:r>
              <a:rPr lang="es-419" dirty="0"/>
              <a:t> ASP.NET MVC </a:t>
            </a:r>
            <a:r>
              <a:rPr lang="es-419" dirty="0" err="1"/>
              <a:t>application</a:t>
            </a:r>
            <a:r>
              <a:rPr lang="es-419" dirty="0"/>
              <a:t>.";</a:t>
            </a:r>
          </a:p>
          <a:p>
            <a:pPr marL="0" indent="0">
              <a:buNone/>
            </a:pPr>
            <a:r>
              <a:rPr lang="es-419" b="1" dirty="0" err="1"/>
              <a:t>return</a:t>
            </a:r>
            <a:r>
              <a:rPr lang="es-419" b="1" dirty="0"/>
              <a:t> View("</a:t>
            </a:r>
            <a:r>
              <a:rPr lang="es-419" b="1" dirty="0" err="1"/>
              <a:t>NotIndex</a:t>
            </a:r>
            <a:r>
              <a:rPr lang="es-419" b="1" dirty="0"/>
              <a:t>");</a:t>
            </a:r>
          </a:p>
          <a:p>
            <a:pPr marL="0" indent="0">
              <a:buNone/>
            </a:pPr>
            <a:r>
              <a:rPr lang="es-419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91811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1: </a:t>
            </a:r>
            <a:r>
              <a:rPr lang="es-419" dirty="0" smtClean="0"/>
              <a:t>SPECIFYING A VIEW</a:t>
            </a:r>
            <a:r>
              <a:rPr lang="en-US" dirty="0" smtClean="0"/>
              <a:t>.</a:t>
            </a:r>
            <a:endParaRPr lang="es-419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b="1" dirty="0" err="1" smtClean="0"/>
              <a:t>ViewBag</a:t>
            </a:r>
            <a:endParaRPr lang="en-US" b="1" dirty="0" smtClean="0"/>
          </a:p>
          <a:p>
            <a:pPr marL="0" indent="0">
              <a:buClr>
                <a:srgbClr val="FF0000"/>
              </a:buClr>
              <a:buNone/>
            </a:pPr>
            <a:endParaRPr lang="en-US" b="1" dirty="0" smtClean="0"/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s-419" altLang="es-419" dirty="0" err="1">
                <a:solidFill>
                  <a:srgbClr val="80003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ViewBag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is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dynamic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object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which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means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can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put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whatever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want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in to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it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;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es-419" altLang="es-419" dirty="0" err="1" smtClean="0">
                <a:solidFill>
                  <a:srgbClr val="80003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ViewBag</a:t>
            </a:r>
            <a:r>
              <a:rPr lang="en-US" altLang="es-419" dirty="0" smtClean="0">
                <a:solidFill>
                  <a:srgbClr val="80003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s-419" altLang="es-419" dirty="0" err="1" smtClean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object</a:t>
            </a:r>
            <a:r>
              <a:rPr lang="es-419" altLang="es-419" dirty="0" smtClean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has no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defined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properties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until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put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something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inside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it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r>
              <a:rPr lang="es-419" altLang="es-419" sz="800" dirty="0"/>
              <a:t> </a:t>
            </a:r>
            <a:endParaRPr lang="es-419" altLang="es-419" sz="66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28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1: </a:t>
            </a:r>
            <a:r>
              <a:rPr lang="es-419" dirty="0" smtClean="0"/>
              <a:t>SPECIFYING A VIEW</a:t>
            </a:r>
            <a:r>
              <a:rPr lang="en-US" dirty="0" smtClean="0"/>
              <a:t>.</a:t>
            </a:r>
            <a:endParaRPr lang="es-419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71350" y="1417638"/>
            <a:ext cx="8229600" cy="4495800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b="1" dirty="0" err="1" smtClean="0"/>
              <a:t>ViewBag</a:t>
            </a:r>
            <a:endParaRPr lang="en-US" b="1" dirty="0" smtClean="0"/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s-419" altLang="es-419" dirty="0" err="1" smtClean="0">
                <a:solidFill>
                  <a:srgbClr val="80003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ViewBag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is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dynamic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object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which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means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can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put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whatever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want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in to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it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;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 </a:t>
            </a:r>
            <a:r>
              <a:rPr lang="es-419" altLang="es-419" dirty="0" err="1" smtClean="0">
                <a:solidFill>
                  <a:srgbClr val="80003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ViewBag</a:t>
            </a:r>
            <a:r>
              <a:rPr lang="en-US" altLang="es-419" dirty="0" smtClean="0">
                <a:solidFill>
                  <a:srgbClr val="80003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s-419" altLang="es-419" dirty="0" err="1" smtClean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object</a:t>
            </a:r>
            <a:r>
              <a:rPr lang="es-419" altLang="es-419" dirty="0" smtClean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has no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defined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properties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until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put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something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inside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419" altLang="es-419" dirty="0" err="1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it</a:t>
            </a:r>
            <a:r>
              <a:rPr lang="es-419" altLang="es-419" dirty="0">
                <a:solidFill>
                  <a:srgbClr val="222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r>
              <a:rPr lang="es-419" altLang="es-419" sz="800" dirty="0"/>
              <a:t> </a:t>
            </a:r>
            <a:endParaRPr lang="es-419" altLang="es-419" sz="6600" dirty="0">
              <a:latin typeface="Arial" panose="020B0604020202020204" pitchFamily="34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09600" y="4267200"/>
            <a:ext cx="8201297" cy="2092123"/>
          </a:xfrm>
          <a:prstGeom prst="rect">
            <a:avLst/>
          </a:prstGeom>
          <a:solidFill>
            <a:srgbClr val="F3F3F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36482" rIns="0" bIns="22852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419" altLang="es-419" sz="20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public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kumimoji="0" lang="es-419" altLang="es-419" sz="2000" b="0" i="0" u="none" strike="noStrike" cap="none" normalizeH="0" baseline="0" dirty="0" err="1" smtClean="0">
                <a:ln>
                  <a:noFill/>
                </a:ln>
                <a:solidFill>
                  <a:srgbClr val="2B91A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ActionResult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kumimoji="0" lang="es-419" altLang="es-419" sz="2000" b="0" i="0" u="none" strike="noStrike" cap="none" normalizeH="0" baseline="0" dirty="0" err="1" smtClean="0">
                <a:ln>
                  <a:noFill/>
                </a:ln>
                <a:solidFill>
                  <a:srgbClr val="2B91A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Welcome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kumimoji="0" lang="es-419" altLang="es-419" sz="20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string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kumimoji="0" lang="es-419" altLang="es-419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name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kumimoji="0" lang="es-419" altLang="es-419" sz="20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int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kumimoji="0" lang="es-419" altLang="es-419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numTimes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 { </a:t>
            </a:r>
            <a:endParaRPr kumimoji="0" lang="en-US" altLang="es-419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s-419" sz="2000" b="0" i="0" u="none" strike="noStrike" cap="none" normalizeH="0" baseline="0" dirty="0" smtClean="0">
                <a:ln>
                  <a:noFill/>
                </a:ln>
                <a:solidFill>
                  <a:srgbClr val="2B91A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  </a:t>
            </a:r>
            <a:r>
              <a:rPr kumimoji="0" lang="es-419" altLang="es-419" sz="1600" b="0" i="0" u="none" strike="noStrike" cap="none" normalizeH="0" baseline="0" dirty="0" err="1" smtClean="0">
                <a:ln>
                  <a:noFill/>
                </a:ln>
                <a:solidFill>
                  <a:srgbClr val="2B91A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ViewBag</a:t>
            </a:r>
            <a:r>
              <a:rPr kumimoji="0" lang="es-419" altLang="es-419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.</a:t>
            </a:r>
            <a:r>
              <a:rPr kumimoji="0" lang="es-419" altLang="es-419" sz="1600" b="0" i="0" u="none" strike="noStrike" cap="none" normalizeH="0" baseline="0" dirty="0" err="1" smtClean="0">
                <a:ln>
                  <a:noFill/>
                </a:ln>
                <a:solidFill>
                  <a:srgbClr val="2B91A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Message</a:t>
            </a:r>
            <a:r>
              <a:rPr kumimoji="0" lang="es-419" altLang="es-419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kumimoji="0" lang="es-419" altLang="es-419" sz="1600" b="0" i="0" u="none" strike="noStrike" cap="none" normalizeH="0" baseline="0" dirty="0" smtClean="0">
                <a:ln>
                  <a:noFill/>
                </a:ln>
                <a:solidFill>
                  <a:srgbClr val="A31515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kumimoji="0" lang="es-419" altLang="es-419" sz="1600" b="0" i="0" u="none" strike="noStrike" cap="none" normalizeH="0" baseline="0" dirty="0" err="1" smtClean="0">
                <a:ln>
                  <a:noFill/>
                </a:ln>
                <a:solidFill>
                  <a:srgbClr val="A31515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Hello</a:t>
            </a:r>
            <a:r>
              <a:rPr kumimoji="0" lang="es-419" altLang="es-419" sz="1600" b="0" i="0" u="none" strike="noStrike" cap="none" normalizeH="0" baseline="0" dirty="0" smtClean="0">
                <a:ln>
                  <a:noFill/>
                </a:ln>
                <a:solidFill>
                  <a:srgbClr val="A31515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"</a:t>
            </a:r>
            <a:r>
              <a:rPr kumimoji="0" lang="es-419" altLang="es-419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+ </a:t>
            </a:r>
            <a:r>
              <a:rPr kumimoji="0" lang="es-419" altLang="es-419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name</a:t>
            </a:r>
            <a:r>
              <a:rPr kumimoji="0" lang="es-419" altLang="es-419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; </a:t>
            </a:r>
            <a:endParaRPr kumimoji="0" lang="en-US" altLang="es-419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s-419" sz="160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altLang="es-419" sz="1600" dirty="0" smtClean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</a:t>
            </a:r>
            <a:r>
              <a:rPr kumimoji="0" lang="es-419" altLang="es-419" sz="1600" b="0" i="0" u="none" strike="noStrike" cap="none" normalizeH="0" baseline="0" dirty="0" err="1" smtClean="0">
                <a:ln>
                  <a:noFill/>
                </a:ln>
                <a:solidFill>
                  <a:srgbClr val="2B91A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ViewBag</a:t>
            </a:r>
            <a:r>
              <a:rPr kumimoji="0" lang="es-419" altLang="es-419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.</a:t>
            </a:r>
            <a:r>
              <a:rPr kumimoji="0" lang="es-419" altLang="es-419" sz="1600" b="0" i="0" u="none" strike="noStrike" cap="none" normalizeH="0" baseline="0" dirty="0" err="1" smtClean="0">
                <a:ln>
                  <a:noFill/>
                </a:ln>
                <a:solidFill>
                  <a:srgbClr val="2B91A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NumTimes</a:t>
            </a:r>
            <a:r>
              <a:rPr kumimoji="0" lang="es-419" altLang="es-419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kumimoji="0" lang="es-419" altLang="es-419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numTimes</a:t>
            </a:r>
            <a:r>
              <a:rPr kumimoji="0" lang="es-419" altLang="es-419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; </a:t>
            </a:r>
            <a:endParaRPr kumimoji="0" lang="en-US" altLang="es-419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s-419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kumimoji="0" lang="en-US" altLang="es-419" sz="1600" b="0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kumimoji="0" lang="es-419" altLang="es-419" sz="16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return</a:t>
            </a:r>
            <a:r>
              <a:rPr kumimoji="0" lang="es-419" altLang="es-419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kumimoji="0" lang="es-419" altLang="es-419" sz="1600" b="0" i="0" u="none" strike="noStrike" cap="none" normalizeH="0" baseline="0" dirty="0" smtClean="0">
                <a:ln>
                  <a:noFill/>
                </a:ln>
                <a:solidFill>
                  <a:srgbClr val="2B91A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View</a:t>
            </a:r>
            <a:r>
              <a:rPr kumimoji="0" lang="es-419" altLang="es-419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(); </a:t>
            </a:r>
            <a:endParaRPr kumimoji="0" lang="en-US" altLang="es-419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r>
              <a:rPr kumimoji="0" lang="es-419" altLang="es-419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s-419" altLang="es-419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/>
              <a:t>Lesson 2: </a:t>
            </a:r>
            <a:r>
              <a:rPr lang="es-419" dirty="0" err="1"/>
              <a:t>Adding</a:t>
            </a:r>
            <a:r>
              <a:rPr lang="es-419" dirty="0"/>
              <a:t> a </a:t>
            </a:r>
            <a:r>
              <a:rPr lang="es-419" dirty="0" err="1" smtClean="0"/>
              <a:t>view</a:t>
            </a:r>
            <a:r>
              <a:rPr lang="en-US" dirty="0" smtClean="0"/>
              <a:t>.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endParaRPr lang="es-419" dirty="0"/>
          </a:p>
        </p:txBody>
      </p:sp>
      <p:sp>
        <p:nvSpPr>
          <p:cNvPr id="5" name="Rectangle 4"/>
          <p:cNvSpPr/>
          <p:nvPr/>
        </p:nvSpPr>
        <p:spPr>
          <a:xfrm>
            <a:off x="5791200" y="2906713"/>
            <a:ext cx="16002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5122" name="Picture 2" descr="http://www.software.ac.uk/sites/default/files/images/content/MVC-guide-doubl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813" y="625475"/>
            <a:ext cx="5867400" cy="378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105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15358</TotalTime>
  <Words>1904</Words>
  <Application>Microsoft Office PowerPoint</Application>
  <PresentationFormat>On-screen Show (4:3)</PresentationFormat>
  <Paragraphs>361</Paragraphs>
  <Slides>33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1" baseType="lpstr">
      <vt:lpstr>Arial</vt:lpstr>
      <vt:lpstr>Calibri</vt:lpstr>
      <vt:lpstr>Consolas</vt:lpstr>
      <vt:lpstr>Lucida Console</vt:lpstr>
      <vt:lpstr>Segoe UI</vt:lpstr>
      <vt:lpstr>Wingdings</vt:lpstr>
      <vt:lpstr>Wingdings 3</vt:lpstr>
      <vt:lpstr>Office Theme</vt:lpstr>
      <vt:lpstr>ASP.NET 70-486</vt:lpstr>
      <vt:lpstr>CHAPTER 3. VIEWS</vt:lpstr>
      <vt:lpstr>Lesson 1: Specifying a view.</vt:lpstr>
      <vt:lpstr>LESSON 1: SPECIFYING A VIEW.</vt:lpstr>
      <vt:lpstr>LESSON 1: SPECIFYING A VIEW.</vt:lpstr>
      <vt:lpstr>LESSON 1: SPECIFYING A VIEW.</vt:lpstr>
      <vt:lpstr>LESSON 1: SPECIFYING A VIEW.</vt:lpstr>
      <vt:lpstr>LESSON 1: SPECIFYING A VIEW.</vt:lpstr>
      <vt:lpstr>Lesson 2: Adding a view.</vt:lpstr>
      <vt:lpstr>LESSON 2: ADDING A VIEW.</vt:lpstr>
      <vt:lpstr>LESSON 2: ADDING A VIEW.</vt:lpstr>
      <vt:lpstr>Lesson 3: Using Razor.</vt:lpstr>
      <vt:lpstr>LESSON 3: USING RAZOR.</vt:lpstr>
      <vt:lpstr>LESSON 3: USING RAZOR.</vt:lpstr>
      <vt:lpstr>LESSON 3: USING RAZOR.</vt:lpstr>
      <vt:lpstr>LESSON 3: USING RAZOR.</vt:lpstr>
      <vt:lpstr>LESSON 3: USING RAZOR.</vt:lpstr>
      <vt:lpstr>LESSON 3: USING RAZOR.</vt:lpstr>
      <vt:lpstr>LESSON 3: USING RAZOR.</vt:lpstr>
      <vt:lpstr>LESSON 3: USING RAZOR.</vt:lpstr>
      <vt:lpstr>LESSON 3: USING RAZOR.</vt:lpstr>
      <vt:lpstr>Lesson 3: Using values.</vt:lpstr>
      <vt:lpstr>LESSON 3: USING RAZOR.</vt:lpstr>
      <vt:lpstr>LESSON 3: USING RAZOR.</vt:lpstr>
      <vt:lpstr>LESSON 3: USING RAZOR.</vt:lpstr>
      <vt:lpstr>Lesson 3: Using Razor with databases.</vt:lpstr>
      <vt:lpstr>LESSON 3: USING RAZOR.</vt:lpstr>
      <vt:lpstr>LESSON 3: USING RAZOR.</vt:lpstr>
      <vt:lpstr>Lesson 3: Using Razor with charts.</vt:lpstr>
      <vt:lpstr>LESSON 3: USING RAZOR.</vt:lpstr>
      <vt:lpstr>LESSON 3: USING RAZOR.</vt:lpstr>
      <vt:lpstr>LESSON 3: USING RAZOR.</vt:lpstr>
      <vt:lpstr>LESSON 3: USING RAZOR.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achavez</dc:creator>
  <cp:lastModifiedBy>Brenda Gonzalez</cp:lastModifiedBy>
  <cp:revision>333</cp:revision>
  <dcterms:created xsi:type="dcterms:W3CDTF">2010-12-23T19:30:12Z</dcterms:created>
  <dcterms:modified xsi:type="dcterms:W3CDTF">2015-04-23T01:55:35Z</dcterms:modified>
</cp:coreProperties>
</file>