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438" r:id="rId3"/>
    <p:sldId id="380" r:id="rId4"/>
    <p:sldId id="437" r:id="rId5"/>
    <p:sldId id="461" r:id="rId6"/>
    <p:sldId id="439" r:id="rId7"/>
    <p:sldId id="440" r:id="rId8"/>
    <p:sldId id="451" r:id="rId9"/>
    <p:sldId id="444" r:id="rId10"/>
    <p:sldId id="445" r:id="rId11"/>
    <p:sldId id="446" r:id="rId12"/>
    <p:sldId id="447" r:id="rId13"/>
    <p:sldId id="448" r:id="rId14"/>
    <p:sldId id="449" r:id="rId15"/>
    <p:sldId id="441" r:id="rId16"/>
    <p:sldId id="442" r:id="rId17"/>
    <p:sldId id="443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63" r:id="rId28"/>
    <p:sldId id="462" r:id="rId29"/>
    <p:sldId id="464" r:id="rId30"/>
    <p:sldId id="465" r:id="rId31"/>
    <p:sldId id="466" r:id="rId32"/>
    <p:sldId id="46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84" autoAdjust="0"/>
  </p:normalViewPr>
  <p:slideViewPr>
    <p:cSldViewPr>
      <p:cViewPr varScale="1">
        <p:scale>
          <a:sx n="85" d="100"/>
          <a:sy n="85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0858A6-3F46-4285-95B6-540D7D9922AE}" type="slidenum">
              <a:rPr lang="es-ES" altLang="es-419">
                <a:latin typeface="Times New Roman" panose="02020603050405020304" pitchFamily="18" charset="0"/>
              </a:rPr>
              <a:pPr/>
              <a:t>9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121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DISPLAY THE FIRST</a:t>
            </a:r>
            <a:r>
              <a:rPr lang="en-US" baseline="0" smtClean="0"/>
              <a:t> NAME FIELD</a:t>
            </a:r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00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DISPLAY THE FIRST</a:t>
            </a:r>
            <a:r>
              <a:rPr lang="en-US" baseline="0" smtClean="0"/>
              <a:t> NAME FIELD</a:t>
            </a:r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9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A6F28C-824B-468D-8BEE-D76EEDDB7251}" type="slidenum">
              <a:rPr lang="es-ES" altLang="es-419">
                <a:latin typeface="Times New Roman" panose="02020603050405020304" pitchFamily="18" charset="0"/>
              </a:rPr>
              <a:pPr/>
              <a:t>10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0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62E59B-0BD5-42CA-931E-F9E4227FD226}" type="slidenum">
              <a:rPr lang="es-ES" altLang="es-419">
                <a:latin typeface="Times New Roman" panose="02020603050405020304" pitchFamily="18" charset="0"/>
              </a:rPr>
              <a:pPr/>
              <a:t>11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660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94F9D1-C924-4E88-8943-5705CF7F3FD7}" type="slidenum">
              <a:rPr lang="es-ES" altLang="es-419">
                <a:latin typeface="Times New Roman" panose="02020603050405020304" pitchFamily="18" charset="0"/>
              </a:rPr>
              <a:pPr/>
              <a:t>12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832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0A6966-15C4-4475-9920-5ED1484C5B79}" type="slidenum">
              <a:rPr lang="es-ES" altLang="es-419">
                <a:latin typeface="Times New Roman" panose="02020603050405020304" pitchFamily="18" charset="0"/>
              </a:rPr>
              <a:pPr/>
              <a:t>13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54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1F2787-C2E9-47CB-9D4F-4966186D7629}" type="slidenum">
              <a:rPr lang="es-ES" altLang="es-419">
                <a:latin typeface="Times New Roman" panose="02020603050405020304" pitchFamily="18" charset="0"/>
              </a:rPr>
              <a:pPr/>
              <a:t>14</a:t>
            </a:fld>
            <a:endParaRPr lang="es-ES" altLang="es-419">
              <a:latin typeface="Times New Roman" panose="02020603050405020304" pitchFamily="18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s-419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469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DISPLAY THE FIRST</a:t>
            </a:r>
            <a:r>
              <a:rPr lang="en-US" baseline="0" smtClean="0"/>
              <a:t> NAME FIELD</a:t>
            </a:r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9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DISPLAY THE FIRST</a:t>
            </a:r>
            <a:r>
              <a:rPr lang="en-US" baseline="0" smtClean="0"/>
              <a:t> NAME FIELD</a:t>
            </a:r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300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DISPLAY THE FIRST</a:t>
            </a:r>
            <a:r>
              <a:rPr lang="en-US" baseline="0" smtClean="0"/>
              <a:t> NAME FIELD</a:t>
            </a:r>
            <a:endParaRPr lang="es-419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997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es-MX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2EBA13-E111-4475-A62D-D29C7FD56F7B}" type="slidenum">
              <a:rPr lang="es-ES" altLang="es-419"/>
              <a:pPr/>
              <a:t>‹#›</a:t>
            </a:fld>
            <a:endParaRPr lang="es-ES" altLang="es-419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58093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2152650"/>
          </a:xfrm>
        </p:spPr>
        <p:txBody>
          <a:bodyPr/>
          <a:lstStyle/>
          <a:p>
            <a:pPr eaLnBrk="1" hangingPunct="1"/>
            <a:r>
              <a:rPr lang="es-MX" altLang="es-419" sz="2800" smtClean="0"/>
              <a:t>Alfabeto: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s-MX" altLang="es-419" sz="2800" smtClean="0"/>
              <a:t>	Es un conjunto finito no vacío de símbolos.</a:t>
            </a:r>
            <a:endParaRPr lang="es-ES" altLang="es-419" sz="2800" smtClean="0"/>
          </a:p>
        </p:txBody>
      </p:sp>
      <p:sp>
        <p:nvSpPr>
          <p:cNvPr id="52238" name="WordArt 14"/>
          <p:cNvSpPr>
            <a:spLocks noChangeArrowheads="1" noChangeShapeType="1" noTextEdit="1"/>
          </p:cNvSpPr>
          <p:nvPr/>
        </p:nvSpPr>
        <p:spPr bwMode="auto">
          <a:xfrm>
            <a:off x="2339975" y="3429000"/>
            <a:ext cx="100965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419" sz="4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Symbol" panose="05050102010706020507" pitchFamily="18" charset="2"/>
              </a:rPr>
              <a:t>S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029200" y="1066800"/>
            <a:ext cx="3038475" cy="1398588"/>
            <a:chOff x="3168" y="1104"/>
            <a:chExt cx="1914" cy="881"/>
          </a:xfrm>
        </p:grpSpPr>
        <p:sp>
          <p:nvSpPr>
            <p:cNvPr id="10252" name="WordArt 7" descr="Vertical estrecha"/>
            <p:cNvSpPr>
              <a:spLocks noChangeArrowheads="1" noChangeShapeType="1" noTextEdit="1"/>
            </p:cNvSpPr>
            <p:nvPr/>
          </p:nvSpPr>
          <p:spPr bwMode="auto">
            <a:xfrm>
              <a:off x="3168" y="1152"/>
              <a:ext cx="480" cy="833"/>
            </a:xfrm>
            <a:prstGeom prst="rect">
              <a:avLst/>
            </a:prstGeom>
          </p:spPr>
          <p:txBody>
            <a:bodyPr wrap="none" fromWordArt="1">
              <a:prstTxWarp prst="textCurveUp">
                <a:avLst>
                  <a:gd name="adj" fmla="val 40356"/>
                </a:avLst>
              </a:prstTxWarp>
            </a:bodyPr>
            <a:lstStyle/>
            <a:p>
              <a:pPr algn="ctr"/>
              <a:r>
                <a:rPr lang="es-419" sz="4400" b="1" kern="10"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pattFill prst="dashHorz">
                    <a:fgClr>
                      <a:srgbClr val="808080"/>
                    </a:fgClr>
                    <a:bgClr>
                      <a:srgbClr val="FFFF00"/>
                    </a:bgClr>
                  </a:pattFill>
                  <a:effectLst>
                    <a:outerShdw dist="45791" dir="2021404" algn="ctr" rotWithShape="0">
                      <a:srgbClr val="808080"/>
                    </a:outerShdw>
                  </a:effectLst>
                  <a:latin typeface="Symbol" panose="05050102010706020507" pitchFamily="18" charset="2"/>
                </a:rPr>
                <a:t>S</a:t>
              </a:r>
            </a:p>
          </p:txBody>
        </p:sp>
        <p:sp>
          <p:nvSpPr>
            <p:cNvPr id="10253" name="WordArt 15" descr="Vertical estrecha"/>
            <p:cNvSpPr>
              <a:spLocks noChangeArrowheads="1" noChangeShapeType="1" noTextEdit="1"/>
            </p:cNvSpPr>
            <p:nvPr/>
          </p:nvSpPr>
          <p:spPr bwMode="auto">
            <a:xfrm>
              <a:off x="3744" y="1104"/>
              <a:ext cx="1338" cy="833"/>
            </a:xfrm>
            <a:prstGeom prst="rect">
              <a:avLst/>
            </a:prstGeom>
          </p:spPr>
          <p:txBody>
            <a:bodyPr wrap="none" fromWordArt="1">
              <a:prstTxWarp prst="textCurveUp">
                <a:avLst>
                  <a:gd name="adj" fmla="val 40356"/>
                </a:avLst>
              </a:prstTxWarp>
            </a:bodyPr>
            <a:lstStyle/>
            <a:p>
              <a:pPr algn="ctr"/>
              <a:r>
                <a:rPr lang="es-419" sz="4400" kern="10"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pattFill prst="dashHorz">
                    <a:fgClr>
                      <a:srgbClr val="808080"/>
                    </a:fgClr>
                    <a:bgClr>
                      <a:srgbClr val="FFFF00"/>
                    </a:bgClr>
                  </a:pattFill>
                  <a:effectLst>
                    <a:outerShdw dist="45791" dir="2021404" algn="ctr" rotWithShape="0">
                      <a:srgbClr val="808080"/>
                    </a:outerShdw>
                  </a:effectLst>
                  <a:latin typeface="Arial Black" panose="020B0A04020102020204" pitchFamily="34" charset="0"/>
                </a:rPr>
                <a:t>={ 0, 1}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4343400" y="3282950"/>
            <a:ext cx="5057775" cy="1593850"/>
            <a:chOff x="2280" y="2640"/>
            <a:chExt cx="3186" cy="1004"/>
          </a:xfrm>
        </p:grpSpPr>
        <p:sp>
          <p:nvSpPr>
            <p:cNvPr id="1025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280" y="2640"/>
              <a:ext cx="216" cy="512"/>
            </a:xfrm>
            <a:prstGeom prst="rect">
              <a:avLst/>
            </a:prstGeom>
          </p:spPr>
          <p:txBody>
            <a:bodyPr wrap="none" fromWordArt="1">
              <a:prstTxWarp prst="textDeflateBottom">
                <a:avLst>
                  <a:gd name="adj" fmla="val 81838"/>
                </a:avLst>
              </a:prstTxWarp>
              <a:scene3d>
                <a:camera prst="legacyPerspectiveFront">
                  <a:rot lat="19799998" lon="19439996" rev="0"/>
                </a:camera>
                <a:lightRig rig="legacyNormal2" dir="t"/>
              </a:scene3d>
              <a:sp3d extrusionH="354000" prstMaterial="legacyMatte">
                <a:extrusionClr>
                  <a:srgbClr val="939676"/>
                </a:extrusionClr>
                <a:contourClr>
                  <a:srgbClr val="5F5F5F"/>
                </a:contourClr>
              </a:sp3d>
            </a:bodyPr>
            <a:lstStyle/>
            <a:p>
              <a:pPr algn="ctr"/>
              <a:r>
                <a:rPr lang="es-419" sz="4400" b="1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F5F5F"/>
                      </a:gs>
                      <a:gs pos="50000">
                        <a:srgbClr val="FFFFFF"/>
                      </a:gs>
                      <a:gs pos="100000">
                        <a:srgbClr val="5F5F5F"/>
                      </a:gs>
                    </a:gsLst>
                    <a:lin ang="2700000" scaled="1"/>
                  </a:gradFill>
                  <a:latin typeface="Symbol" panose="05050102010706020507" pitchFamily="18" charset="2"/>
                </a:rPr>
                <a:t>S</a:t>
              </a:r>
            </a:p>
          </p:txBody>
        </p:sp>
        <p:sp>
          <p:nvSpPr>
            <p:cNvPr id="10251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544" y="3120"/>
              <a:ext cx="2922" cy="524"/>
            </a:xfrm>
            <a:prstGeom prst="rect">
              <a:avLst/>
            </a:prstGeom>
          </p:spPr>
          <p:txBody>
            <a:bodyPr wrap="none" fromWordArt="1">
              <a:prstTxWarp prst="textDeflateBottom">
                <a:avLst>
                  <a:gd name="adj" fmla="val 76472"/>
                </a:avLst>
              </a:prstTxWarp>
              <a:scene3d>
                <a:camera prst="legacyPerspectiveFront">
                  <a:rot lat="19799998" lon="19439996" rev="0"/>
                </a:camera>
                <a:lightRig rig="legacyNormal2" dir="t"/>
              </a:scene3d>
              <a:sp3d extrusionH="354000" prstMaterial="legacyMatte">
                <a:extrusionClr>
                  <a:srgbClr val="939676"/>
                </a:extrusionClr>
                <a:contourClr>
                  <a:srgbClr val="707070"/>
                </a:contourClr>
              </a:sp3d>
            </a:bodyPr>
            <a:lstStyle/>
            <a:p>
              <a:pPr algn="ctr"/>
              <a:r>
                <a:rPr lang="pt-BR" sz="36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707070"/>
                      </a:gs>
                      <a:gs pos="50000">
                        <a:srgbClr val="FFFFFF"/>
                      </a:gs>
                      <a:gs pos="100000">
                        <a:srgbClr val="707070"/>
                      </a:gs>
                    </a:gsLst>
                    <a:lin ang="2700000" scaled="1"/>
                  </a:gradFill>
                  <a:latin typeface="Impact" panose="020B0806030902050204" pitchFamily="34" charset="0"/>
                </a:rPr>
                <a:t>={ a, b, c, d, e, ...., z, A, B,...,Z}</a:t>
              </a:r>
              <a:endParaRPr lang="es-419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914400" y="4876800"/>
            <a:ext cx="4714875" cy="1252538"/>
            <a:chOff x="576" y="3072"/>
            <a:chExt cx="2970" cy="789"/>
          </a:xfrm>
        </p:grpSpPr>
        <p:sp>
          <p:nvSpPr>
            <p:cNvPr id="1024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576" y="3264"/>
              <a:ext cx="384" cy="597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97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s-419" sz="48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Symbol" panose="05050102010706020507" pitchFamily="18" charset="2"/>
                </a:rPr>
                <a:t>S</a:t>
              </a:r>
            </a:p>
          </p:txBody>
        </p:sp>
        <p:sp>
          <p:nvSpPr>
            <p:cNvPr id="10249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912" y="3072"/>
              <a:ext cx="2634" cy="551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97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  <a:contourClr>
                  <a:srgbClr val="FFE701"/>
                </a:contourClr>
              </a:sp3d>
            </a:bodyPr>
            <a:lstStyle/>
            <a:p>
              <a:pPr algn="ctr"/>
              <a:r>
                <a:rPr lang="es-419" sz="36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={ read, input, get,..., if}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3968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495"/>
                            </p:stCondLst>
                            <p:childTnLst>
                              <p:par>
                                <p:cTn id="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98" decel="100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495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  <p:bldP spid="522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4" name="Rectangle 7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9295" name="Rectangle 79"/>
          <p:cNvSpPr>
            <a:spLocks noChangeArrowheads="1"/>
          </p:cNvSpPr>
          <p:nvPr/>
        </p:nvSpPr>
        <p:spPr bwMode="auto">
          <a:xfrm>
            <a:off x="311944" y="1585119"/>
            <a:ext cx="3810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</a:pPr>
            <a:r>
              <a:rPr lang="es-MX" altLang="es-419" sz="2800" dirty="0">
                <a:latin typeface="Tahoma" panose="020B0604030504040204" pitchFamily="34" charset="0"/>
              </a:rPr>
              <a:t>	Una cadena es una secuencia finita de símbolos yuxtapuestos de un alfabeto dado.</a:t>
            </a:r>
            <a:endParaRPr lang="es-ES" altLang="es-419" sz="2800" dirty="0">
              <a:latin typeface="Tahoma" panose="020B0604030504040204" pitchFamily="34" charset="0"/>
            </a:endParaRPr>
          </a:p>
        </p:txBody>
      </p:sp>
      <p:sp>
        <p:nvSpPr>
          <p:cNvPr id="9296" name="Text Box 80"/>
          <p:cNvSpPr txBox="1">
            <a:spLocks noChangeArrowheads="1"/>
          </p:cNvSpPr>
          <p:nvPr/>
        </p:nvSpPr>
        <p:spPr bwMode="auto">
          <a:xfrm>
            <a:off x="4724400" y="12192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-25000"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>
                <a:latin typeface="Tahoma" panose="020B0604030504040204" pitchFamily="34" charset="0"/>
                <a:sym typeface="Symbol" panose="05050102010706020507" pitchFamily="18" charset="2"/>
              </a:rPr>
              <a:t>={0,1}</a:t>
            </a:r>
            <a:endParaRPr kumimoji="1" lang="es-ES" altLang="es-419" sz="2400">
              <a:latin typeface="Tahoma" panose="020B0604030504040204" pitchFamily="34" charset="0"/>
            </a:endParaRPr>
          </a:p>
        </p:txBody>
      </p:sp>
      <p:sp>
        <p:nvSpPr>
          <p:cNvPr id="9298" name="Text Box 82"/>
          <p:cNvSpPr txBox="1">
            <a:spLocks noChangeArrowheads="1"/>
          </p:cNvSpPr>
          <p:nvPr/>
        </p:nvSpPr>
        <p:spPr bwMode="auto">
          <a:xfrm>
            <a:off x="4724400" y="1828800"/>
            <a:ext cx="3657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=10</a:t>
            </a:r>
            <a:b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2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=10011</a:t>
            </a:r>
            <a:b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3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=10011001</a:t>
            </a:r>
            <a:b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4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=10011110</a:t>
            </a:r>
            <a:endParaRPr kumimoji="1" lang="es-ES" altLang="es-419" sz="2400">
              <a:solidFill>
                <a:srgbClr val="FFFF00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sp>
        <p:nvSpPr>
          <p:cNvPr id="9299" name="Text Box 83"/>
          <p:cNvSpPr txBox="1">
            <a:spLocks noChangeArrowheads="1"/>
          </p:cNvSpPr>
          <p:nvPr/>
        </p:nvSpPr>
        <p:spPr bwMode="auto">
          <a:xfrm>
            <a:off x="1295400" y="39624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-25000"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>
                <a:latin typeface="Tahoma" panose="020B0604030504040204" pitchFamily="34" charset="0"/>
                <a:sym typeface="Symbol" panose="05050102010706020507" pitchFamily="18" charset="2"/>
              </a:rPr>
              <a:t>={a,b,c,d,e}</a:t>
            </a:r>
            <a:endParaRPr kumimoji="1" lang="es-ES" altLang="es-419" sz="2400">
              <a:latin typeface="Tahoma" panose="020B0604030504040204" pitchFamily="34" charset="0"/>
            </a:endParaRPr>
          </a:p>
        </p:txBody>
      </p: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1295400" y="4414838"/>
            <a:ext cx="3657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=aabb</a:t>
            </a:r>
            <a:b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2</a:t>
            </a: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=adce</a:t>
            </a:r>
            <a:b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3</a:t>
            </a: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=aaaaaa</a:t>
            </a:r>
            <a:b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</a:b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W</a:t>
            </a:r>
            <a:r>
              <a:rPr kumimoji="1" lang="es-MX" altLang="es-419" sz="2400" baseline="-250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4</a:t>
            </a: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=decada</a:t>
            </a:r>
            <a:endParaRPr kumimoji="1" lang="es-ES" altLang="es-419" sz="2400">
              <a:solidFill>
                <a:srgbClr val="66FF33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pic>
        <p:nvPicPr>
          <p:cNvPr id="9301" name="Picture 85" descr="BD07832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38600"/>
            <a:ext cx="18605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02" name="Text Box 86"/>
          <p:cNvSpPr txBox="1">
            <a:spLocks noChangeArrowheads="1"/>
          </p:cNvSpPr>
          <p:nvPr/>
        </p:nvSpPr>
        <p:spPr bwMode="auto">
          <a:xfrm>
            <a:off x="6948488" y="3716338"/>
            <a:ext cx="15128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chemeClr val="hlink"/>
                </a:solidFill>
                <a:latin typeface="Tahoma" panose="020B0604030504040204" pitchFamily="34" charset="0"/>
              </a:rPr>
              <a:t>Cadena vacía:  </a:t>
            </a:r>
            <a:r>
              <a:rPr kumimoji="1" lang="el-GR" altLang="es-419" sz="2400">
                <a:solidFill>
                  <a:schemeClr val="hlink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ε</a:t>
            </a:r>
          </a:p>
        </p:txBody>
      </p:sp>
    </p:spTree>
    <p:extLst>
      <p:ext uri="{BB962C8B-B14F-4D97-AF65-F5344CB8AC3E}">
        <p14:creationId xmlns:p14="http://schemas.microsoft.com/office/powerpoint/2010/main" val="3836744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4" grpId="0"/>
      <p:bldP spid="9295" grpId="0"/>
      <p:bldP spid="9296" grpId="0"/>
      <p:bldP spid="9298" grpId="0"/>
      <p:bldP spid="9299" grpId="0"/>
      <p:bldP spid="9300" grpId="0"/>
      <p:bldP spid="93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630613" cy="45307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MX" altLang="es-419" sz="2800" smtClean="0"/>
              <a:t>	Es un conjunto de palabras o cadenas formadas por símbolos de un alfabeto dado. Un lenguaje puede ser infinit, aunque el alfabeto debe ser siempre finito</a:t>
            </a:r>
            <a:endParaRPr lang="es-ES" altLang="es-419" sz="2800" smtClean="0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707467" y="1646238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 dirty="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 dirty="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-25000" dirty="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 dirty="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={0,1}</a:t>
            </a:r>
            <a:endParaRPr kumimoji="1" lang="es-ES" altLang="es-419" sz="2400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707467" y="2027238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 dirty="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L={, 0, 1, 00, 11, 000, 010, 101, 111, ...}</a:t>
            </a:r>
            <a:endParaRPr kumimoji="1" lang="es-ES" altLang="es-419" sz="2400" dirty="0">
              <a:solidFill>
                <a:srgbClr val="FFFF00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724400" y="29718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-250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1</a:t>
            </a: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={a}</a:t>
            </a:r>
            <a:endParaRPr kumimoji="1" lang="es-ES" altLang="es-419" sz="2400">
              <a:solidFill>
                <a:srgbClr val="66FF33"/>
              </a:solidFill>
              <a:latin typeface="Tahoma" panose="020B0604030504040204" pitchFamily="34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724400" y="3429000"/>
            <a:ext cx="381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66FF33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L={, a, aa, aaa, aaaa}</a:t>
            </a:r>
            <a:endParaRPr kumimoji="1" lang="es-ES" altLang="es-419" sz="2400">
              <a:solidFill>
                <a:srgbClr val="66FF33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pic>
        <p:nvPicPr>
          <p:cNvPr id="11276" name="Picture 12" descr="SY00451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343400"/>
            <a:ext cx="14112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86970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850"/>
                            </p:stCondLst>
                            <p:childTnLst>
                              <p:par>
                                <p:cTn id="1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 build="p"/>
      <p:bldP spid="11272" grpId="0"/>
      <p:bldP spid="11273" grpId="0"/>
      <p:bldP spid="11274" grpId="0"/>
      <p:bldP spid="112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792538" cy="3119438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MX" altLang="es-419" sz="2800" dirty="0" smtClean="0"/>
              <a:t>	Es el lenguaje formado por todas las cadenas que se pueden formar sobre </a:t>
            </a:r>
            <a:r>
              <a:rPr kumimoji="1" lang="es-ES" altLang="es-419" sz="2800" dirty="0" smtClean="0">
                <a:latin typeface="Times New Roman" panose="02020603050405020304" pitchFamily="18" charset="0"/>
                <a:sym typeface="Symbol" panose="05050102010706020507" pitchFamily="18" charset="2"/>
              </a:rPr>
              <a:t></a:t>
            </a:r>
            <a:r>
              <a:rPr kumimoji="1" lang="es-MX" altLang="es-419" sz="2800" dirty="0" smtClean="0">
                <a:latin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kumimoji="1" lang="es-MX" altLang="es-419" sz="2800" dirty="0" smtClean="0">
                <a:sym typeface="Symbol" panose="05050102010706020507" pitchFamily="18" charset="2"/>
              </a:rPr>
              <a:t>conocido como lenguaje Cerradura</a:t>
            </a:r>
            <a:endParaRPr kumimoji="1" lang="es-ES" altLang="es-419" sz="2800" dirty="0" smtClean="0">
              <a:sym typeface="Symbol" panose="05050102010706020507" pitchFamily="18" charset="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648200" y="22098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30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*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={0,1}</a:t>
            </a:r>
            <a:endParaRPr kumimoji="1" lang="es-ES" altLang="es-419" sz="240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648200" y="25908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ES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30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*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 , 0, 1, 00, 11, 000, 010, 101, 111, ...}</a:t>
            </a:r>
            <a:endParaRPr kumimoji="1" lang="es-ES" altLang="es-419" sz="2400">
              <a:solidFill>
                <a:srgbClr val="FFFF00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6934200" y="1317625"/>
            <a:ext cx="838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000" b="1" dirty="0">
                <a:solidFill>
                  <a:schemeClr val="hlink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</a:t>
            </a:r>
            <a:r>
              <a:rPr kumimoji="1" lang="es-MX" altLang="es-419" sz="4000" b="1" baseline="30000" dirty="0">
                <a:solidFill>
                  <a:schemeClr val="hlink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*</a:t>
            </a:r>
            <a:endParaRPr kumimoji="1" lang="es-ES" altLang="es-419" sz="4000" b="1" baseline="30000" dirty="0">
              <a:solidFill>
                <a:schemeClr val="hlink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54283" name="Picture 11" descr="BS00559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91000"/>
            <a:ext cx="3452813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961440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  <p:bldP spid="54276" grpId="0"/>
      <p:bldP spid="542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792538" cy="3413125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s-MX" altLang="es-419" sz="2800" smtClean="0"/>
              <a:t>	Es el lenguaje formado por todas las cadenas que se pueden formar sobre </a:t>
            </a:r>
            <a:r>
              <a:rPr kumimoji="1" lang="es-ES" altLang="es-419" sz="2800" smtClean="0">
                <a:latin typeface="Times New Roman" panose="02020603050405020304" pitchFamily="18" charset="0"/>
                <a:sym typeface="Symbol" panose="05050102010706020507" pitchFamily="18" charset="2"/>
              </a:rPr>
              <a:t></a:t>
            </a:r>
            <a:r>
              <a:rPr kumimoji="1" lang="es-MX" altLang="es-419" sz="2800" smtClean="0">
                <a:latin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kumimoji="1" lang="es-MX" altLang="es-419" sz="2800" smtClean="0">
                <a:sym typeface="Symbol" panose="05050102010706020507" pitchFamily="18" charset="2"/>
              </a:rPr>
              <a:t>excluyendo la potencia cero L</a:t>
            </a:r>
            <a:r>
              <a:rPr kumimoji="1" lang="es-MX" altLang="es-419" sz="2800" baseline="30000" smtClean="0">
                <a:sym typeface="Symbol" panose="05050102010706020507" pitchFamily="18" charset="2"/>
              </a:rPr>
              <a:t>0</a:t>
            </a:r>
            <a:r>
              <a:rPr kumimoji="1" lang="es-MX" altLang="es-419" sz="2800" smtClean="0">
                <a:sym typeface="Symbol" panose="05050102010706020507" pitchFamily="18" charset="2"/>
              </a:rPr>
              <a:t>=</a:t>
            </a:r>
            <a:endParaRPr kumimoji="1" lang="es-ES" altLang="es-419" sz="2800" smtClean="0">
              <a:sym typeface="Symbol" panose="05050102010706020507" pitchFamily="18" charset="2"/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648200" y="22098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Sea </a:t>
            </a:r>
            <a:r>
              <a:rPr kumimoji="1" lang="es-ES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={0,1}</a:t>
            </a:r>
            <a:endParaRPr kumimoji="1" lang="es-ES" altLang="es-419" sz="240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4648200" y="25908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s-ES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</a:t>
            </a:r>
            <a:r>
              <a:rPr kumimoji="1" lang="es-MX" altLang="es-419" sz="2400" baseline="300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+</a:t>
            </a:r>
            <a:r>
              <a:rPr kumimoji="1" lang="es-MX" altLang="es-419" sz="2400">
                <a:solidFill>
                  <a:srgbClr val="FFFF00"/>
                </a:solidFill>
                <a:latin typeface="Tahoma" panose="020B0604030504040204" pitchFamily="34" charset="0"/>
                <a:sym typeface="Symbol" panose="05050102010706020507" pitchFamily="18" charset="2"/>
              </a:rPr>
              <a:t>={ , 0, 1, 00, 11, 000, 010, 101, 111, ...}</a:t>
            </a:r>
            <a:endParaRPr kumimoji="1" lang="es-ES" altLang="es-419" sz="2400">
              <a:solidFill>
                <a:srgbClr val="FFFF00"/>
              </a:solidFill>
              <a:latin typeface="Tahoma" panose="020B0604030504040204" pitchFamily="34" charset="0"/>
              <a:sym typeface="Symbol" panose="05050102010706020507" pitchFamily="18" charset="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515269" y="4662487"/>
            <a:ext cx="838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000" b="1" dirty="0">
                <a:solidFill>
                  <a:schemeClr val="hlink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</a:t>
            </a:r>
            <a:r>
              <a:rPr kumimoji="1" lang="es-MX" altLang="es-419" sz="4000" b="1" baseline="30000" dirty="0">
                <a:solidFill>
                  <a:schemeClr val="hlink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</a:t>
            </a:r>
            <a:endParaRPr kumimoji="1" lang="es-ES" altLang="es-419" sz="4000" b="1" baseline="30000" dirty="0">
              <a:solidFill>
                <a:schemeClr val="hlink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pic>
        <p:nvPicPr>
          <p:cNvPr id="62472" name="Picture 8" descr="BD0492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57600"/>
            <a:ext cx="18478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115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  <p:bldP spid="62468" grpId="0"/>
      <p:bldP spid="624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RegularExpression</a:t>
            </a:r>
            <a:r>
              <a:rPr lang="es-419" dirty="0"/>
              <a:t>(@"[A-Za-z0-9._%+-]+@[A-Za-z0-9.-]+\.[A-</a:t>
            </a:r>
            <a:r>
              <a:rPr lang="es-419" dirty="0" err="1"/>
              <a:t>Za</a:t>
            </a:r>
            <a:r>
              <a:rPr lang="es-419" dirty="0"/>
              <a:t>-z]{2,4}")]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Email { get; set; }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/>
              <a:t>Compare("Email")]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EmailConfirm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642601"/>
            <a:ext cx="4263121" cy="14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RegularExpression</a:t>
            </a:r>
            <a:r>
              <a:rPr lang="es-419" dirty="0"/>
              <a:t>(@"[A-Za-z0-9._%+-]+@[A-Za-z0-9.-]+\.[A-</a:t>
            </a:r>
            <a:r>
              <a:rPr lang="es-419" dirty="0" err="1"/>
              <a:t>Za</a:t>
            </a:r>
            <a:r>
              <a:rPr lang="es-419" dirty="0"/>
              <a:t>-z]{2,4</a:t>
            </a:r>
            <a:r>
              <a:rPr lang="es-419" dirty="0" smtClean="0"/>
              <a:t>}",</a:t>
            </a:r>
            <a:r>
              <a:rPr lang="en-US" dirty="0" smtClean="0"/>
              <a:t> </a:t>
            </a:r>
            <a:r>
              <a:rPr lang="en-US" b="1" dirty="0" err="1" smtClean="0"/>
              <a:t>ErrorMessage</a:t>
            </a:r>
            <a:r>
              <a:rPr lang="en-US" b="1" dirty="0"/>
              <a:t>="Email doesn't look like a valid email address.")]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 </a:t>
            </a:r>
            <a:r>
              <a:rPr lang="en-US" dirty="0" smtClean="0"/>
              <a:t>    public </a:t>
            </a:r>
            <a:r>
              <a:rPr lang="en-US" dirty="0"/>
              <a:t>string Email { get; set; }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err="1"/>
              <a:t>ErrorMessage</a:t>
            </a:r>
            <a:r>
              <a:rPr lang="en-US" sz="2800" dirty="0"/>
              <a:t> </a:t>
            </a:r>
            <a:r>
              <a:rPr lang="en-US" dirty="0"/>
              <a:t>is the name of the parameter in every validation attribute.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[Required(</a:t>
            </a:r>
            <a:r>
              <a:rPr lang="en-US" b="1" dirty="0" err="1"/>
              <a:t>ErrorMessage</a:t>
            </a:r>
            <a:r>
              <a:rPr lang="en-US" b="1" dirty="0"/>
              <a:t>="Your last name is required")]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/>
              <a:t>[</a:t>
            </a:r>
            <a:r>
              <a:rPr lang="en-US" b="1" dirty="0" err="1"/>
              <a:t>StringLength</a:t>
            </a:r>
            <a:r>
              <a:rPr lang="en-US" b="1" dirty="0"/>
              <a:t>(160, </a:t>
            </a:r>
            <a:r>
              <a:rPr lang="en-US" b="1" dirty="0" err="1"/>
              <a:t>ErrorMessage</a:t>
            </a:r>
            <a:r>
              <a:rPr lang="en-US" b="1" dirty="0"/>
              <a:t>="Your last name is too long")]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public 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35459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[</a:t>
            </a:r>
            <a:r>
              <a:rPr lang="en-US" b="1" dirty="0"/>
              <a:t>Required(</a:t>
            </a:r>
            <a:r>
              <a:rPr lang="en-US" b="1" dirty="0" err="1"/>
              <a:t>ErrorMessage</a:t>
            </a:r>
            <a:r>
              <a:rPr lang="en-US" b="1" dirty="0"/>
              <a:t>="Your </a:t>
            </a:r>
            <a:r>
              <a:rPr lang="en-US" b="1" dirty="0" smtClean="0"/>
              <a:t>{0} is </a:t>
            </a:r>
            <a:r>
              <a:rPr lang="en-US" b="1" dirty="0"/>
              <a:t>required")]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/>
              <a:t>[</a:t>
            </a:r>
            <a:r>
              <a:rPr lang="en-US" b="1" dirty="0" err="1"/>
              <a:t>StringLength</a:t>
            </a:r>
            <a:r>
              <a:rPr lang="en-US" b="1" dirty="0"/>
              <a:t>(160, </a:t>
            </a:r>
            <a:r>
              <a:rPr lang="en-US" b="1" dirty="0" err="1"/>
              <a:t>ErrorMessage</a:t>
            </a:r>
            <a:r>
              <a:rPr lang="en-US" b="1" dirty="0" smtClean="0"/>
              <a:t>="</a:t>
            </a:r>
            <a:r>
              <a:rPr lang="en-US" b="1" dirty="0"/>
              <a:t> {0} </a:t>
            </a:r>
            <a:r>
              <a:rPr lang="en-US" b="1" dirty="0" smtClean="0"/>
              <a:t>is </a:t>
            </a:r>
            <a:r>
              <a:rPr lang="en-US" b="1" dirty="0"/>
              <a:t>too long")]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public 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4648200"/>
            <a:ext cx="3472380" cy="11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9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</a:t>
            </a:r>
            <a:r>
              <a:rPr lang="en-US" dirty="0"/>
              <a:t>2</a:t>
            </a:r>
            <a:r>
              <a:rPr lang="en-US" dirty="0" smtClean="0"/>
              <a:t>: </a:t>
            </a:r>
            <a:r>
              <a:rPr lang="en-US" dirty="0"/>
              <a:t>Creating your own validation logic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4098" name="Picture 2" descr="http://tpstatic.com/img/usermedia/Eq4iFX7vR0WnAWmJiMMicw/cropped-w220-h2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143" y="1295400"/>
            <a:ext cx="3011487" cy="301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 smtClean="0"/>
              <a:t>1. CUSTOM ANNOTATIONS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Define the class to validate</a:t>
            </a:r>
          </a:p>
          <a:p>
            <a:pPr marL="400050" lvl="1" indent="0">
              <a:buNone/>
            </a:pP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using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</a:t>
            </a:r>
            <a:r>
              <a:rPr lang="es-419" sz="20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ystem.ComponentModel.DataAnnotations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400050" lvl="1" indent="0">
              <a:buNone/>
            </a:pP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namespace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MvcMusicStore.Infrastructure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n-US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20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20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ValidationAttribute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2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4648200"/>
            <a:ext cx="3472380" cy="11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5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/>
              <a:t>6</a:t>
            </a:r>
            <a:r>
              <a:rPr lang="en-US" dirty="0" smtClean="0"/>
              <a:t>. DATA ANNOTATIONS AND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dirty="0"/>
              <a:t>Using data annotations for </a:t>
            </a:r>
            <a:r>
              <a:rPr lang="en-US" dirty="0" smtClean="0"/>
              <a:t>validation.</a:t>
            </a: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2: </a:t>
            </a:r>
            <a:r>
              <a:rPr lang="en-US" dirty="0"/>
              <a:t>Creating your own validation </a:t>
            </a:r>
            <a:r>
              <a:rPr lang="en-US" dirty="0" smtClean="0"/>
              <a:t>logic.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3</a:t>
            </a:r>
            <a:r>
              <a:rPr lang="en-US" b="1" dirty="0" smtClean="0"/>
              <a:t>: </a:t>
            </a:r>
            <a:r>
              <a:rPr lang="en-US" dirty="0" smtClean="0"/>
              <a:t>Display and edit </a:t>
            </a:r>
            <a:r>
              <a:rPr lang="es-419" dirty="0" err="1" smtClean="0"/>
              <a:t>annotations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Override the </a:t>
            </a:r>
            <a:r>
              <a:rPr lang="en-US" b="1" dirty="0" err="1" smtClean="0"/>
              <a:t>IsValid</a:t>
            </a:r>
            <a:r>
              <a:rPr lang="en-US" b="1" dirty="0" smtClean="0"/>
              <a:t> method</a:t>
            </a:r>
          </a:p>
          <a:p>
            <a:pPr marL="0" indent="0">
              <a:buNone/>
            </a:pPr>
            <a:endParaRPr lang="en-US" sz="18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ValidationAttribute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override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IsValid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{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.Success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}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4648200"/>
            <a:ext cx="3472380" cy="11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2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Create a constructor with data you need to validate</a:t>
            </a:r>
          </a:p>
          <a:p>
            <a:pPr marL="0" indent="0">
              <a:buNone/>
            </a:pP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ValidationAttribute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_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override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IsValid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.Success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private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readonly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_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8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Implement validation logic</a:t>
            </a:r>
          </a:p>
          <a:p>
            <a:pPr marL="0" indent="0">
              <a:buNone/>
            </a:pP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ValidationAttribute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_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n-US" sz="1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override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IsValid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!=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null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{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valueAsString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value.ToString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valueAsString.Split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b="1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 '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Length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&gt; _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{</a:t>
            </a:r>
          </a:p>
          <a:p>
            <a:pPr marL="400050" lvl="1" indent="0">
              <a:buNone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"Too many words!"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}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}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.Success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r>
              <a:rPr lang="en-US" sz="1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private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readonly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_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8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6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Provide a default error message</a:t>
            </a:r>
          </a:p>
          <a:p>
            <a:pPr marL="0" indent="0">
              <a:buNone/>
            </a:pP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8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ValidationAttribute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MaxWordsAttribute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endParaRPr lang="en-US" sz="18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base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"{0} has too many words."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_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n-US" sz="1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protected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override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IsValid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object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!= </a:t>
            </a:r>
            <a:r>
              <a:rPr lang="es-419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null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400" b="1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  <a:endParaRPr lang="en-US" sz="1400" b="1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b="1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400" b="1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errorMessage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FormatErrorMessage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validationContext.DisplayName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400050" lvl="1" indent="0">
              <a:buNone/>
            </a:pP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</a:t>
            </a:r>
            <a:r>
              <a:rPr lang="en-US" sz="1400" b="1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b="1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400" b="1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b="1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errorMessage</a:t>
            </a:r>
            <a:r>
              <a:rPr lang="es-419" sz="1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800100" lvl="2" indent="0">
              <a:buNone/>
            </a:pPr>
            <a:r>
              <a:rPr lang="es-419" sz="1000" b="1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400050" lvl="1" indent="0">
              <a:buNone/>
            </a:pP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.Success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400050" lvl="1" indent="0">
              <a:buNone/>
            </a:pP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r>
              <a:rPr lang="en-US" sz="1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sz="14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private</a:t>
            </a:r>
            <a:r>
              <a:rPr lang="es-419" sz="1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readonly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_</a:t>
            </a:r>
            <a:r>
              <a:rPr lang="es-419" sz="1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8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8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Apply the attribute to any model property</a:t>
            </a: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(160)]</a:t>
            </a: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(10)]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endParaRPr lang="en-US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b="1" dirty="0" smtClean="0"/>
              <a:t>Or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(160)]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(10,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"There are too many words in {0}"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  <a:endParaRPr lang="en-US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48165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/>
              <a:t>2</a:t>
            </a:r>
            <a:r>
              <a:rPr lang="en-US" b="1" dirty="0" smtClean="0"/>
              <a:t>. </a:t>
            </a:r>
            <a:r>
              <a:rPr lang="es-419" b="1" dirty="0" err="1"/>
              <a:t>IValidatableObject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i="1" dirty="0" smtClean="0"/>
              <a:t>A self</a:t>
            </a:r>
            <a:r>
              <a:rPr lang="en-US" dirty="0" smtClean="0"/>
              <a:t>-</a:t>
            </a:r>
            <a:r>
              <a:rPr lang="en-US" i="1" dirty="0" smtClean="0"/>
              <a:t>validating </a:t>
            </a:r>
            <a:r>
              <a:rPr lang="en-US" dirty="0"/>
              <a:t>model is a model object that knows how to validate itself</a:t>
            </a:r>
            <a:r>
              <a:rPr lang="en-US" dirty="0" smtClean="0"/>
              <a:t>.</a:t>
            </a:r>
          </a:p>
          <a:p>
            <a:pPr marL="0" indent="0">
              <a:buClr>
                <a:srgbClr val="FF0000"/>
              </a:buClr>
              <a:buNone/>
            </a:pPr>
            <a:endParaRPr lang="en-US" sz="1900" dirty="0" smtClean="0"/>
          </a:p>
          <a:p>
            <a:pPr marL="0" indent="0">
              <a:buNone/>
            </a:pP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Order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: </a:t>
            </a:r>
            <a:r>
              <a:rPr lang="es-419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IValidatableObject</a:t>
            </a:r>
            <a:endParaRPr lang="es-419" sz="19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{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IEnumerable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 </a:t>
            </a:r>
            <a:r>
              <a:rPr lang="es-419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Validate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validationContext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</a:t>
            </a:r>
            <a:r>
              <a:rPr lang="en-US" sz="19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n-US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!= </a:t>
            </a:r>
            <a:r>
              <a:rPr lang="en-US" sz="19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null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&amp;&amp; </a:t>
            </a:r>
            <a:r>
              <a:rPr lang="en-US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LastName.Split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19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 '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).Length &gt; 10)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    </a:t>
            </a:r>
            <a:r>
              <a:rPr lang="en-US" sz="19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yield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9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ValidationResult</a:t>
            </a: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19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"The last name has </a:t>
            </a:r>
            <a:r>
              <a:rPr lang="en-US" sz="19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	too </a:t>
            </a:r>
            <a:r>
              <a:rPr lang="en-US" sz="19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many words</a:t>
            </a:r>
            <a:r>
              <a:rPr lang="en-US" sz="19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!"</a:t>
            </a:r>
            <a:r>
              <a:rPr lang="en-US" sz="19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  <a:r>
              <a:rPr lang="es-419" sz="19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[] { </a:t>
            </a:r>
            <a:r>
              <a:rPr lang="es-419" sz="19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9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</a:t>
            </a:r>
            <a:r>
              <a:rPr lang="es-419" sz="19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});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900" dirty="0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// rest of Order implementation and properties</a:t>
            </a:r>
            <a:endParaRPr lang="en-US" sz="19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1900" dirty="0">
                <a:solidFill>
                  <a:srgbClr val="008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// ...</a:t>
            </a:r>
            <a:endParaRPr lang="es-419" sz="19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}</a:t>
            </a:r>
            <a:endParaRPr lang="en-US" sz="19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8553" y="5334000"/>
            <a:ext cx="3472380" cy="11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1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2: CREATING YOUR OWN VALIDATION LOGIC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/>
              <a:t>2</a:t>
            </a:r>
            <a:r>
              <a:rPr lang="en-US" b="1" dirty="0" smtClean="0"/>
              <a:t>. </a:t>
            </a:r>
            <a:r>
              <a:rPr lang="es-419" b="1" dirty="0" err="1" smtClean="0"/>
              <a:t>IValidatableObject</a:t>
            </a:r>
            <a:endParaRPr lang="en-US" b="1" dirty="0" smtClean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400" dirty="0" smtClean="0"/>
              <a:t>Many </a:t>
            </a:r>
            <a:r>
              <a:rPr lang="en-US" sz="2400" dirty="0"/>
              <a:t>validation scenarios are easier to implement using the </a:t>
            </a:r>
            <a:r>
              <a:rPr lang="en-US" sz="2400" b="1" dirty="0" err="1"/>
              <a:t>IValidatableObject</a:t>
            </a:r>
            <a:r>
              <a:rPr lang="en-US" sz="2400" dirty="0"/>
              <a:t> approach, </a:t>
            </a:r>
            <a:r>
              <a:rPr lang="en-US" sz="2400" dirty="0" smtClean="0"/>
              <a:t>particularly scenarios </a:t>
            </a:r>
            <a:r>
              <a:rPr lang="en-US" sz="2400" dirty="0"/>
              <a:t>where the code needs to compare multiple properties on the model to make </a:t>
            </a:r>
            <a:r>
              <a:rPr lang="en-US" sz="2400" dirty="0" smtClean="0"/>
              <a:t>a </a:t>
            </a:r>
            <a:r>
              <a:rPr lang="es-419" sz="2400" dirty="0" err="1" smtClean="0"/>
              <a:t>validation</a:t>
            </a:r>
            <a:r>
              <a:rPr lang="es-419" sz="2400" dirty="0" smtClean="0"/>
              <a:t> </a:t>
            </a:r>
            <a:r>
              <a:rPr lang="es-419" sz="2400" dirty="0" err="1"/>
              <a:t>decision</a:t>
            </a:r>
            <a:r>
              <a:rPr lang="es-419" sz="2400" dirty="0"/>
              <a:t>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446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/>
              <a:t>LESSON 3: DISPLAY AND EDIT </a:t>
            </a:r>
            <a:r>
              <a:rPr lang="es-419" dirty="0" smtClean="0"/>
              <a:t>ANNOTATIONS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8452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3: DISPLAY AND EDIT </a:t>
            </a:r>
            <a:r>
              <a:rPr lang="es-419" dirty="0" smtClean="0"/>
              <a:t>ANNOTATIONS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smtClean="0"/>
              <a:t>DISPLAY</a:t>
            </a:r>
            <a:endParaRPr lang="en-US" b="1" dirty="0" smtClean="0"/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(160,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MinimumLength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=3)]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FirstName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  <a:endParaRPr lang="en-US" sz="24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267200"/>
            <a:ext cx="5165343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6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3: DISPLAY AND EDIT </a:t>
            </a:r>
            <a:r>
              <a:rPr lang="es-419" dirty="0" smtClean="0"/>
              <a:t>ANNOTATIONS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smtClean="0"/>
              <a:t>DISPLAY</a:t>
            </a:r>
            <a:endParaRPr lang="en-US" b="1" dirty="0" smtClean="0"/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(160,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MinimumLength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=3)]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4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FirstName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  <a:endParaRPr lang="en-US" sz="24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267200"/>
            <a:ext cx="5165343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1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 smtClean="0"/>
              <a:t>USING </a:t>
            </a:r>
            <a:r>
              <a:rPr lang="en-US" dirty="0"/>
              <a:t>data annotations for validation.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8" name="Picture 4" descr="http://dataannotationsextensions.org/Images/Check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133600"/>
            <a:ext cx="2097087" cy="209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3: DISPLAY AND EDIT </a:t>
            </a:r>
            <a:r>
              <a:rPr lang="es-419" dirty="0" smtClean="0"/>
              <a:t>ANNOTATIONS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smtClean="0"/>
              <a:t>DISPLAY</a:t>
            </a:r>
            <a:endParaRPr lang="en-US" b="1" dirty="0" smtClean="0"/>
          </a:p>
          <a:p>
            <a:pPr marL="0" indent="0">
              <a:buNone/>
            </a:pP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(160)]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Order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=15001)]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n-US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MaxWords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(10,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ErrorMessage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"There are too many words in {0}"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LastName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Required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StringLength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(160,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MinimumLength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=3)]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Order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=15000)]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FirstName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53148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3: DISPLAY AND EDIT </a:t>
            </a:r>
            <a:r>
              <a:rPr lang="es-419" dirty="0" smtClean="0"/>
              <a:t>ANNOTATIONS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smtClean="0"/>
              <a:t>SCAFF OLDCOLUMN</a:t>
            </a:r>
            <a:endParaRPr lang="en-US" b="1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en-US" sz="2000" dirty="0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 smtClean="0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ScaffoldColumn</a:t>
            </a: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false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Username {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2800" dirty="0" smtClean="0"/>
              <a:t>hides </a:t>
            </a:r>
            <a:r>
              <a:rPr lang="en-US" sz="2800" dirty="0"/>
              <a:t>a property from HTML </a:t>
            </a:r>
            <a:r>
              <a:rPr lang="en-US" sz="2800" dirty="0" smtClean="0"/>
              <a:t>helpers</a:t>
            </a:r>
          </a:p>
          <a:p>
            <a:pPr marL="0" indent="0">
              <a:buClr>
                <a:srgbClr val="FF0000"/>
              </a:buClr>
              <a:buNone/>
            </a:pPr>
            <a:endParaRPr lang="en-US" sz="2800" b="1" dirty="0" smtClean="0"/>
          </a:p>
          <a:p>
            <a:pPr marL="0" indent="0">
              <a:buClr>
                <a:srgbClr val="FF0000"/>
              </a:buClr>
              <a:buNone/>
            </a:pPr>
            <a:r>
              <a:rPr lang="es-419" sz="2800" b="1" dirty="0" smtClean="0"/>
              <a:t>DISPLAYFORMAT</a:t>
            </a:r>
            <a:endParaRPr lang="en-US" sz="2800" b="1" dirty="0"/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20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DisplayFormat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ApplyFormatInEditMode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true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,DataFormatString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"{0:c}"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decimal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Total {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endParaRPr lang="en-US" sz="20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5562600"/>
            <a:ext cx="4114800" cy="84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5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LESSON 3: DISPLAY AND EDIT </a:t>
            </a:r>
            <a:r>
              <a:rPr lang="es-419" dirty="0" smtClean="0"/>
              <a:t>ANNOTATIONS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smtClean="0"/>
              <a:t>READONLY</a:t>
            </a:r>
            <a:endParaRPr lang="en-US" b="1" dirty="0" smtClean="0"/>
          </a:p>
          <a:p>
            <a:pPr marL="0" indent="0">
              <a:buNone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ReadOnly</a:t>
            </a: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true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decimal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Total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endParaRPr lang="en-US" sz="16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b="1" dirty="0" smtClean="0"/>
              <a:t>DATATYPE</a:t>
            </a:r>
            <a:endParaRPr lang="en-US" b="1" dirty="0" smtClean="0"/>
          </a:p>
          <a:p>
            <a:pPr marL="0" indent="0">
              <a:buNone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DataType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DataType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.Password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Password</a:t>
            </a:r>
            <a:r>
              <a:rPr lang="es-419" sz="16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)]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Password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5181600"/>
            <a:ext cx="4378824" cy="7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9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pic>
        <p:nvPicPr>
          <p:cNvPr id="5" name="Picture 2" descr="http://image.slidesharecdn.com/asp-netmvc3-110319000548-phpapp02/95/aspnet-mvc-3-35-728.jpg?cb=130049318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62940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P</a:t>
            </a:r>
            <a:r>
              <a:rPr lang="en-US" dirty="0" smtClean="0"/>
              <a:t>roperties </a:t>
            </a:r>
            <a:r>
              <a:rPr lang="en-US" dirty="0"/>
              <a:t>of </a:t>
            </a:r>
            <a:r>
              <a:rPr lang="en-US" dirty="0" smtClean="0"/>
              <a:t>model </a:t>
            </a:r>
            <a:r>
              <a:rPr lang="en-US" dirty="0"/>
              <a:t>with the Required attribute: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b="1" dirty="0"/>
              <a:t>[</a:t>
            </a:r>
            <a:r>
              <a:rPr lang="es-419" sz="2400" b="1" dirty="0" err="1"/>
              <a:t>Required</a:t>
            </a:r>
            <a:r>
              <a:rPr lang="es-419" sz="2400" b="1" dirty="0"/>
              <a:t>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400" dirty="0"/>
              <a:t>public string </a:t>
            </a:r>
            <a:r>
              <a:rPr lang="en-US" sz="2400" dirty="0" err="1"/>
              <a:t>FirstName</a:t>
            </a:r>
            <a:r>
              <a:rPr lang="en-US" sz="2400" dirty="0"/>
              <a:t> { get; set; }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b="1" dirty="0"/>
              <a:t>[</a:t>
            </a:r>
            <a:r>
              <a:rPr lang="es-419" sz="2400" b="1" dirty="0" err="1"/>
              <a:t>Required</a:t>
            </a:r>
            <a:r>
              <a:rPr lang="es-419" sz="2400" b="1" dirty="0"/>
              <a:t>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400" dirty="0"/>
              <a:t>public string </a:t>
            </a:r>
            <a:r>
              <a:rPr lang="en-US" sz="2400" dirty="0" err="1"/>
              <a:t>LastName</a:t>
            </a:r>
            <a:r>
              <a:rPr lang="en-US" sz="2400" dirty="0"/>
              <a:t> { get; set; }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 attribute raises a validation error if either property value is null or empty.</a:t>
            </a:r>
            <a:endParaRPr lang="en-US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059" y="2895600"/>
            <a:ext cx="388394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57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StringLength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 err="1"/>
              <a:t>Required</a:t>
            </a:r>
            <a:r>
              <a:rPr lang="es-419" dirty="0"/>
              <a:t>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 err="1"/>
              <a:t>StringLength</a:t>
            </a:r>
            <a:r>
              <a:rPr lang="es-419" b="1" dirty="0"/>
              <a:t>(160)]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FirstName</a:t>
            </a:r>
            <a:r>
              <a:rPr lang="en-US" dirty="0"/>
              <a:t> { get; set; </a:t>
            </a:r>
            <a:r>
              <a:rPr lang="en-US" dirty="0" smtClean="0"/>
              <a:t>}</a:t>
            </a:r>
          </a:p>
          <a:p>
            <a:pPr marL="400050" lvl="1" indent="0">
              <a:buClr>
                <a:srgbClr val="FF0000"/>
              </a:buClr>
              <a:buNone/>
            </a:pP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Required</a:t>
            </a:r>
            <a:r>
              <a:rPr lang="es-419" dirty="0"/>
              <a:t>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 err="1"/>
              <a:t>StringLength</a:t>
            </a:r>
            <a:r>
              <a:rPr lang="es-419" b="1" dirty="0"/>
              <a:t>(160)]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828048"/>
            <a:ext cx="3472380" cy="15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Range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/>
              <a:t>[</a:t>
            </a:r>
            <a:r>
              <a:rPr lang="es-419" dirty="0" err="1"/>
              <a:t>Range</a:t>
            </a:r>
            <a:r>
              <a:rPr lang="es-419" dirty="0"/>
              <a:t>(35,44)]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n-US" dirty="0" smtClean="0"/>
              <a:t>public </a:t>
            </a:r>
            <a:r>
              <a:rPr lang="en-US" dirty="0" err="1"/>
              <a:t>int</a:t>
            </a:r>
            <a:r>
              <a:rPr lang="en-US" dirty="0"/>
              <a:t> Age { get; set; }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 err="1" smtClean="0"/>
              <a:t>Range</a:t>
            </a:r>
            <a:r>
              <a:rPr lang="es-419" dirty="0" smtClean="0"/>
              <a:t>(</a:t>
            </a:r>
            <a:r>
              <a:rPr lang="es-419" dirty="0" err="1" smtClean="0"/>
              <a:t>typeof</a:t>
            </a:r>
            <a:r>
              <a:rPr lang="es-419" dirty="0" smtClean="0"/>
              <a:t>(decimal), "0.00", "49.99")]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n-US" sz="2800" dirty="0" smtClean="0"/>
              <a:t>public decimal Price { get; set; }</a:t>
            </a:r>
            <a:endParaRPr lang="en-US" sz="28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648200"/>
            <a:ext cx="3609900" cy="13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2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LESSON </a:t>
            </a:r>
            <a:r>
              <a:rPr lang="en-US" dirty="0"/>
              <a:t>1: USING DATA ANNOTATIONS FOR </a:t>
            </a:r>
            <a:r>
              <a:rPr lang="en-US" dirty="0" smtClean="0"/>
              <a:t>VALIDATION</a:t>
            </a:r>
            <a:endParaRPr lang="es-419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MX" b="1" dirty="0" smtClean="0"/>
              <a:t>REGULAR EXPRESSIONS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altLang="es-419" dirty="0" err="1" smtClean="0">
                <a:solidFill>
                  <a:srgbClr val="212121"/>
                </a:solidFill>
                <a:latin typeface="inherit"/>
              </a:rPr>
              <a:t>They</a:t>
            </a:r>
            <a:r>
              <a:rPr lang="es-419" altLang="es-419" dirty="0" smtClean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are a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language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to describe and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manipulate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 smtClean="0">
                <a:solidFill>
                  <a:srgbClr val="212121"/>
                </a:solidFill>
                <a:latin typeface="inherit"/>
              </a:rPr>
              <a:t>text</a:t>
            </a:r>
            <a:r>
              <a:rPr lang="en-US" altLang="es-419" dirty="0" smtClean="0">
                <a:solidFill>
                  <a:srgbClr val="212121"/>
                </a:solidFill>
                <a:latin typeface="inherit"/>
              </a:rPr>
              <a:t>.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altLang="es-419" dirty="0" smtClean="0">
              <a:solidFill>
                <a:srgbClr val="212121"/>
              </a:solidFill>
              <a:latin typeface="inherit"/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altLang="es-419" dirty="0" err="1" smtClean="0">
                <a:solidFill>
                  <a:srgbClr val="212121"/>
                </a:solidFill>
                <a:latin typeface="inherit"/>
              </a:rPr>
              <a:t>They</a:t>
            </a:r>
            <a:r>
              <a:rPr lang="es-419" altLang="es-419" dirty="0" smtClean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are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based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on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a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technique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for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matching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text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patterns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.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Possibly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compare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text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strings</a:t>
            </a:r>
            <a:r>
              <a:rPr lang="es-419" altLang="es-419" dirty="0">
                <a:solidFill>
                  <a:srgbClr val="212121"/>
                </a:solidFill>
                <a:latin typeface="inherit"/>
              </a:rPr>
              <a:t> </a:t>
            </a:r>
            <a:r>
              <a:rPr lang="es-419" altLang="es-419" dirty="0" err="1">
                <a:solidFill>
                  <a:srgbClr val="212121"/>
                </a:solidFill>
                <a:latin typeface="inherit"/>
              </a:rPr>
              <a:t>wildcard</a:t>
            </a:r>
            <a:r>
              <a:rPr lang="es-419" altLang="es-419" sz="800" dirty="0"/>
              <a:t> </a:t>
            </a:r>
            <a:endParaRPr lang="es-419" altLang="es-419" sz="4400" dirty="0">
              <a:latin typeface="Arial" panose="020B060402020202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1524000" y="364738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419" altLang="es-419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4" descr="http://www.jooldesign.co.uk/wp-content/uploads/2012/05/regular-expressions-reg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813753"/>
            <a:ext cx="2895600" cy="142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0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USING DATA ANNOTATIONS FOR VALIDATION</a:t>
            </a:r>
            <a:endParaRPr lang="es-ES" altLang="es-419" dirty="0" smtClean="0"/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30725"/>
          </a:xfrm>
        </p:spPr>
        <p:txBody>
          <a:bodyPr/>
          <a:lstStyle/>
          <a:p>
            <a:pPr eaLnBrk="1" hangingPunct="1"/>
            <a:r>
              <a:rPr lang="es-MX" altLang="es-419" sz="2800" smtClean="0"/>
              <a:t>Símbolo: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s-MX" altLang="es-419" sz="2800" smtClean="0"/>
              <a:t>	Es un signo, dígito, letra o grupo de letras que se utiliza en algún lenguaje y que tiene un significado por sí mismo.</a:t>
            </a:r>
            <a:endParaRPr lang="es-ES" altLang="es-419" sz="2800" smtClean="0"/>
          </a:p>
        </p:txBody>
      </p:sp>
      <p:sp>
        <p:nvSpPr>
          <p:cNvPr id="7197" name="WordArt 29"/>
          <p:cNvSpPr>
            <a:spLocks noChangeArrowheads="1" noChangeShapeType="1" noTextEdit="1"/>
          </p:cNvSpPr>
          <p:nvPr/>
        </p:nvSpPr>
        <p:spPr bwMode="auto">
          <a:xfrm>
            <a:off x="5257800" y="1828800"/>
            <a:ext cx="609600" cy="9477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s-419" sz="48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Webdings" panose="05030102010509060703" pitchFamily="18" charset="2"/>
              </a:rPr>
              <a:t>s</a:t>
            </a:r>
          </a:p>
        </p:txBody>
      </p:sp>
      <p:sp>
        <p:nvSpPr>
          <p:cNvPr id="7198" name="WordArt 30"/>
          <p:cNvSpPr>
            <a:spLocks noChangeArrowheads="1" noChangeShapeType="1" noTextEdit="1"/>
          </p:cNvSpPr>
          <p:nvPr/>
        </p:nvSpPr>
        <p:spPr bwMode="auto">
          <a:xfrm>
            <a:off x="6172200" y="3886200"/>
            <a:ext cx="56197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419" sz="44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Webdings" panose="05030102010509060703" pitchFamily="18" charset="2"/>
              </a:rPr>
              <a:t>i</a:t>
            </a:r>
          </a:p>
        </p:txBody>
      </p:sp>
      <p:sp>
        <p:nvSpPr>
          <p:cNvPr id="7199" name="WordArt 31"/>
          <p:cNvSpPr>
            <a:spLocks noChangeArrowheads="1" noChangeShapeType="1" noTextEdit="1"/>
          </p:cNvSpPr>
          <p:nvPr/>
        </p:nvSpPr>
        <p:spPr bwMode="auto">
          <a:xfrm>
            <a:off x="3867150" y="5029200"/>
            <a:ext cx="5734050" cy="6921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  <a:contourClr>
                <a:srgbClr val="5F5F5F"/>
              </a:contourClr>
            </a:sp3d>
          </a:bodyPr>
          <a:lstStyle/>
          <a:p>
            <a:pPr algn="ctr"/>
            <a:r>
              <a:rPr lang="es-419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5F5F5F"/>
                    </a:gs>
                    <a:gs pos="50000">
                      <a:srgbClr val="FFFFFF"/>
                    </a:gs>
                    <a:gs pos="100000">
                      <a:srgbClr val="5F5F5F"/>
                    </a:gs>
                  </a:gsLst>
                  <a:lin ang="2700000" scaled="1"/>
                </a:gradFill>
                <a:latin typeface="Wingdings 2" panose="05020102010507070707" pitchFamily="18" charset="2"/>
              </a:rPr>
              <a:t>poqilkjnmrs</a:t>
            </a:r>
          </a:p>
        </p:txBody>
      </p:sp>
      <p:sp>
        <p:nvSpPr>
          <p:cNvPr id="7200" name="WordArt 32" descr="Vertical estrecha"/>
          <p:cNvSpPr>
            <a:spLocks noChangeArrowheads="1" noChangeShapeType="1" noTextEdit="1"/>
          </p:cNvSpPr>
          <p:nvPr/>
        </p:nvSpPr>
        <p:spPr bwMode="auto">
          <a:xfrm>
            <a:off x="6096000" y="1981200"/>
            <a:ext cx="2276475" cy="13223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s-419" sz="44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anose="020B0A04020102020204" pitchFamily="34" charset="0"/>
              </a:rPr>
              <a:t>ABCdef</a:t>
            </a: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914400" y="5105400"/>
            <a:ext cx="750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kumimoji="1" lang="es-ES" altLang="es-419" sz="48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7315200" y="3657600"/>
            <a:ext cx="5191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>
                <a:solidFill>
                  <a:srgbClr val="66FF3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</a:t>
            </a: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4562827" y="1498424"/>
            <a:ext cx="5191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</a:t>
            </a: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7620000" y="533400"/>
            <a:ext cx="6191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</a:t>
            </a: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4876800" y="3048000"/>
            <a:ext cx="6683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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3657600" y="5257800"/>
            <a:ext cx="488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es-ES" altLang="es-419" sz="4800" b="1">
                <a:solidFill>
                  <a:srgbClr val="FF663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</a:t>
            </a:r>
          </a:p>
        </p:txBody>
      </p:sp>
      <p:sp>
        <p:nvSpPr>
          <p:cNvPr id="7209" name="WordArt 41"/>
          <p:cNvSpPr>
            <a:spLocks noChangeArrowheads="1" noChangeShapeType="1" noTextEdit="1"/>
          </p:cNvSpPr>
          <p:nvPr/>
        </p:nvSpPr>
        <p:spPr bwMode="auto">
          <a:xfrm>
            <a:off x="6437312" y="1245394"/>
            <a:ext cx="100965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419" sz="48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 panose="020B0A04020102020204" pitchFamily="34" charset="0"/>
              </a:rPr>
              <a:t>OK</a:t>
            </a:r>
          </a:p>
        </p:txBody>
      </p:sp>
    </p:spTree>
    <p:extLst>
      <p:ext uri="{BB962C8B-B14F-4D97-AF65-F5344CB8AC3E}">
        <p14:creationId xmlns:p14="http://schemas.microsoft.com/office/powerpoint/2010/main" val="1257580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3" grpId="0" build="p"/>
      <p:bldP spid="7197" grpId="0" animBg="1"/>
      <p:bldP spid="7198" grpId="0" animBg="1"/>
      <p:bldP spid="7199" grpId="0" animBg="1"/>
      <p:bldP spid="7200" grpId="0" animBg="1"/>
      <p:bldP spid="7201" grpId="0"/>
      <p:bldP spid="7203" grpId="0"/>
      <p:bldP spid="7205" grpId="0"/>
      <p:bldP spid="7206" grpId="0"/>
      <p:bldP spid="7208" grpId="0"/>
      <p:bldP spid="720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21277</TotalTime>
  <Words>1096</Words>
  <Application>Microsoft Office PowerPoint</Application>
  <PresentationFormat>On-screen Show (4:3)</PresentationFormat>
  <Paragraphs>273</Paragraphs>
  <Slides>32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Arial</vt:lpstr>
      <vt:lpstr>Arial Black</vt:lpstr>
      <vt:lpstr>Calibri</vt:lpstr>
      <vt:lpstr>Impact</vt:lpstr>
      <vt:lpstr>inherit</vt:lpstr>
      <vt:lpstr>Lucida Console</vt:lpstr>
      <vt:lpstr>Symbol</vt:lpstr>
      <vt:lpstr>Tahoma</vt:lpstr>
      <vt:lpstr>Times New Roman</vt:lpstr>
      <vt:lpstr>Webdings</vt:lpstr>
      <vt:lpstr>Wingdings</vt:lpstr>
      <vt:lpstr>Wingdings 2</vt:lpstr>
      <vt:lpstr>Office Theme</vt:lpstr>
      <vt:lpstr>ASP.NET 70-486</vt:lpstr>
      <vt:lpstr>CHAPTER 6. DATA ANNOTATIONS AND VALIDATION</vt:lpstr>
      <vt:lpstr>Lesson 1: USING data annotations for validation.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2: Creating your own validation logic.</vt:lpstr>
      <vt:lpstr>LESSON 2: CREATING YOUR OWN VALIDATION LOGIC</vt:lpstr>
      <vt:lpstr>LESSON 2: CREATING YOUR OWN VALIDATION LOGIC</vt:lpstr>
      <vt:lpstr>LESSON 2: CREATING YOUR OWN VALIDATION LOGIC</vt:lpstr>
      <vt:lpstr>LESSON 2: CREATING YOUR OWN VALIDATION LOGIC</vt:lpstr>
      <vt:lpstr>LESSON 2: CREATING YOUR OWN VALIDATION LOGIC</vt:lpstr>
      <vt:lpstr>LESSON 2: CREATING YOUR OWN VALIDATION LOGIC</vt:lpstr>
      <vt:lpstr>LESSON 2: CREATING YOUR OWN VALIDATION LOGIC</vt:lpstr>
      <vt:lpstr>LESSON 2: CREATING YOUR OWN VALIDATION LOGIC</vt:lpstr>
      <vt:lpstr>LESSON 3: DISPLAY AND EDIT ANNOTATIONS.</vt:lpstr>
      <vt:lpstr>LESSON 3: DISPLAY AND EDIT ANNOTATIONS</vt:lpstr>
      <vt:lpstr>LESSON 3: DISPLAY AND EDIT ANNOTATIONS</vt:lpstr>
      <vt:lpstr>LESSON 3: DISPLAY AND EDIT ANNOTATIONS</vt:lpstr>
      <vt:lpstr>LESSON 3: DISPLAY AND EDIT ANNOTATIONS</vt:lpstr>
      <vt:lpstr>LESSON 3: DISPLAY AND EDIT ANNOTATIONS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408</cp:revision>
  <dcterms:created xsi:type="dcterms:W3CDTF">2010-12-23T19:30:12Z</dcterms:created>
  <dcterms:modified xsi:type="dcterms:W3CDTF">2015-05-26T23:05:50Z</dcterms:modified>
</cp:coreProperties>
</file>