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70" r:id="rId3"/>
    <p:sldId id="282" r:id="rId4"/>
    <p:sldId id="286" r:id="rId5"/>
    <p:sldId id="287" r:id="rId6"/>
    <p:sldId id="292" r:id="rId7"/>
    <p:sldId id="293" r:id="rId8"/>
    <p:sldId id="288" r:id="rId9"/>
    <p:sldId id="289" r:id="rId10"/>
    <p:sldId id="290" r:id="rId11"/>
    <p:sldId id="291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9565" autoAdjust="0"/>
  </p:normalViewPr>
  <p:slideViewPr>
    <p:cSldViewPr>
      <p:cViewPr varScale="1">
        <p:scale>
          <a:sx n="64" d="100"/>
          <a:sy n="64" d="100"/>
        </p:scale>
        <p:origin x="207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4C6B21-24B3-409E-9A00-DD78F4E6C26D}" type="doc">
      <dgm:prSet loTypeId="urn:microsoft.com/office/officeart/2005/8/layout/arrow4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095A1F9-79EC-45B6-AA4F-B9B4E5960039}">
      <dgm:prSet phldrT="[Text]"/>
      <dgm:spPr/>
      <dgm:t>
        <a:bodyPr/>
        <a:lstStyle/>
        <a:p>
          <a:r>
            <a:rPr lang="es-MX" dirty="0" smtClean="0"/>
            <a:t>Deserialización</a:t>
          </a:r>
          <a:endParaRPr lang="en-US" dirty="0"/>
        </a:p>
      </dgm:t>
    </dgm:pt>
    <dgm:pt modelId="{A82EF27C-6859-4215-9ED3-56DD6B15496C}" type="parTrans" cxnId="{8D12D6EA-521F-4CAB-BA09-F8917FCCC192}">
      <dgm:prSet/>
      <dgm:spPr/>
      <dgm:t>
        <a:bodyPr/>
        <a:lstStyle/>
        <a:p>
          <a:endParaRPr lang="en-US"/>
        </a:p>
      </dgm:t>
    </dgm:pt>
    <dgm:pt modelId="{08927E58-B42C-41F7-8D72-7617ECC85999}" type="sibTrans" cxnId="{8D12D6EA-521F-4CAB-BA09-F8917FCCC192}">
      <dgm:prSet/>
      <dgm:spPr/>
      <dgm:t>
        <a:bodyPr/>
        <a:lstStyle/>
        <a:p>
          <a:endParaRPr lang="en-US"/>
        </a:p>
      </dgm:t>
    </dgm:pt>
    <dgm:pt modelId="{8112EFF4-959E-4086-B880-D90F33654D18}">
      <dgm:prSet phldrT="[Text]"/>
      <dgm:spPr/>
      <dgm:t>
        <a:bodyPr/>
        <a:lstStyle/>
        <a:p>
          <a:r>
            <a:rPr lang="es-MX" dirty="0" smtClean="0"/>
            <a:t>Serialización</a:t>
          </a:r>
          <a:endParaRPr lang="en-US" dirty="0"/>
        </a:p>
      </dgm:t>
    </dgm:pt>
    <dgm:pt modelId="{74077021-EF66-4CA7-947E-1955CD070E25}" type="parTrans" cxnId="{FF433BD5-E5BE-4044-9FB7-556729E369C5}">
      <dgm:prSet/>
      <dgm:spPr/>
      <dgm:t>
        <a:bodyPr/>
        <a:lstStyle/>
        <a:p>
          <a:endParaRPr lang="en-US"/>
        </a:p>
      </dgm:t>
    </dgm:pt>
    <dgm:pt modelId="{838C44A3-2F4E-41FC-8672-8AE421BBF35E}" type="sibTrans" cxnId="{FF433BD5-E5BE-4044-9FB7-556729E369C5}">
      <dgm:prSet/>
      <dgm:spPr/>
      <dgm:t>
        <a:bodyPr/>
        <a:lstStyle/>
        <a:p>
          <a:endParaRPr lang="en-US"/>
        </a:p>
      </dgm:t>
    </dgm:pt>
    <dgm:pt modelId="{78E3C751-7776-441D-A26E-9E5413A6CF9A}" type="pres">
      <dgm:prSet presAssocID="{D54C6B21-24B3-409E-9A00-DD78F4E6C26D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C0A5C82-F749-4066-9993-2A178E110DDD}" type="pres">
      <dgm:prSet presAssocID="{A095A1F9-79EC-45B6-AA4F-B9B4E5960039}" presName="upArrow" presStyleLbl="node1" presStyleIdx="0" presStyleCnt="2"/>
      <dgm:spPr/>
    </dgm:pt>
    <dgm:pt modelId="{13677EC0-D148-4D84-9209-A44539A7760B}" type="pres">
      <dgm:prSet presAssocID="{A095A1F9-79EC-45B6-AA4F-B9B4E5960039}" presName="upArrowText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ED1A03-B61C-42DC-A829-AD116BE3AE87}" type="pres">
      <dgm:prSet presAssocID="{8112EFF4-959E-4086-B880-D90F33654D18}" presName="downArrow" presStyleLbl="node1" presStyleIdx="1" presStyleCnt="2"/>
      <dgm:spPr/>
    </dgm:pt>
    <dgm:pt modelId="{FBA496DF-0690-44B4-8FF7-A534E39C2803}" type="pres">
      <dgm:prSet presAssocID="{8112EFF4-959E-4086-B880-D90F33654D18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D12D6EA-521F-4CAB-BA09-F8917FCCC192}" srcId="{D54C6B21-24B3-409E-9A00-DD78F4E6C26D}" destId="{A095A1F9-79EC-45B6-AA4F-B9B4E5960039}" srcOrd="0" destOrd="0" parTransId="{A82EF27C-6859-4215-9ED3-56DD6B15496C}" sibTransId="{08927E58-B42C-41F7-8D72-7617ECC85999}"/>
    <dgm:cxn modelId="{32485BDD-9758-4612-9325-47444EF1DF20}" type="presOf" srcId="{8112EFF4-959E-4086-B880-D90F33654D18}" destId="{FBA496DF-0690-44B4-8FF7-A534E39C2803}" srcOrd="0" destOrd="0" presId="urn:microsoft.com/office/officeart/2005/8/layout/arrow4"/>
    <dgm:cxn modelId="{126AF263-2C1D-4806-AD0B-7AC99459556C}" type="presOf" srcId="{A095A1F9-79EC-45B6-AA4F-B9B4E5960039}" destId="{13677EC0-D148-4D84-9209-A44539A7760B}" srcOrd="0" destOrd="0" presId="urn:microsoft.com/office/officeart/2005/8/layout/arrow4"/>
    <dgm:cxn modelId="{90524CF6-AFBD-468A-835E-0D054DDC40BD}" type="presOf" srcId="{D54C6B21-24B3-409E-9A00-DD78F4E6C26D}" destId="{78E3C751-7776-441D-A26E-9E5413A6CF9A}" srcOrd="0" destOrd="0" presId="urn:microsoft.com/office/officeart/2005/8/layout/arrow4"/>
    <dgm:cxn modelId="{FF433BD5-E5BE-4044-9FB7-556729E369C5}" srcId="{D54C6B21-24B3-409E-9A00-DD78F4E6C26D}" destId="{8112EFF4-959E-4086-B880-D90F33654D18}" srcOrd="1" destOrd="0" parTransId="{74077021-EF66-4CA7-947E-1955CD070E25}" sibTransId="{838C44A3-2F4E-41FC-8672-8AE421BBF35E}"/>
    <dgm:cxn modelId="{0E196562-3565-4BB0-AAF4-4AF203C2FD85}" type="presParOf" srcId="{78E3C751-7776-441D-A26E-9E5413A6CF9A}" destId="{DC0A5C82-F749-4066-9993-2A178E110DDD}" srcOrd="0" destOrd="0" presId="urn:microsoft.com/office/officeart/2005/8/layout/arrow4"/>
    <dgm:cxn modelId="{35C511B0-F96C-4CC8-B296-A1FF760B3C7A}" type="presParOf" srcId="{78E3C751-7776-441D-A26E-9E5413A6CF9A}" destId="{13677EC0-D148-4D84-9209-A44539A7760B}" srcOrd="1" destOrd="0" presId="urn:microsoft.com/office/officeart/2005/8/layout/arrow4"/>
    <dgm:cxn modelId="{5C9FC6C6-D023-4F0A-8706-EA1C59E64DA2}" type="presParOf" srcId="{78E3C751-7776-441D-A26E-9E5413A6CF9A}" destId="{07ED1A03-B61C-42DC-A829-AD116BE3AE87}" srcOrd="2" destOrd="0" presId="urn:microsoft.com/office/officeart/2005/8/layout/arrow4"/>
    <dgm:cxn modelId="{F36F7EE6-BEB3-4F0C-8C61-2B16E8FACA96}" type="presParOf" srcId="{78E3C751-7776-441D-A26E-9E5413A6CF9A}" destId="{FBA496DF-0690-44B4-8FF7-A534E39C2803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0A5C82-F749-4066-9993-2A178E110DDD}">
      <dsp:nvSpPr>
        <dsp:cNvPr id="0" name=""/>
        <dsp:cNvSpPr/>
      </dsp:nvSpPr>
      <dsp:spPr>
        <a:xfrm>
          <a:off x="1969" y="0"/>
          <a:ext cx="1181862" cy="1146048"/>
        </a:xfrm>
        <a:prstGeom prst="up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3677EC0-D148-4D84-9209-A44539A7760B}">
      <dsp:nvSpPr>
        <dsp:cNvPr id="0" name=""/>
        <dsp:cNvSpPr/>
      </dsp:nvSpPr>
      <dsp:spPr>
        <a:xfrm>
          <a:off x="1219287" y="0"/>
          <a:ext cx="2005584" cy="11460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0" rIns="149352" bIns="149352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Deserialización</a:t>
          </a:r>
          <a:endParaRPr lang="en-US" sz="2100" kern="1200" dirty="0"/>
        </a:p>
      </dsp:txBody>
      <dsp:txXfrm>
        <a:off x="1219287" y="0"/>
        <a:ext cx="2005584" cy="1146048"/>
      </dsp:txXfrm>
    </dsp:sp>
    <dsp:sp modelId="{07ED1A03-B61C-42DC-A829-AD116BE3AE87}">
      <dsp:nvSpPr>
        <dsp:cNvPr id="0" name=""/>
        <dsp:cNvSpPr/>
      </dsp:nvSpPr>
      <dsp:spPr>
        <a:xfrm>
          <a:off x="356528" y="1241552"/>
          <a:ext cx="1181862" cy="1146048"/>
        </a:xfrm>
        <a:prstGeom prst="down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BA496DF-0690-44B4-8FF7-A534E39C2803}">
      <dsp:nvSpPr>
        <dsp:cNvPr id="0" name=""/>
        <dsp:cNvSpPr/>
      </dsp:nvSpPr>
      <dsp:spPr>
        <a:xfrm>
          <a:off x="1573846" y="1241552"/>
          <a:ext cx="2005584" cy="11460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0" rIns="149352" bIns="149352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Serialización</a:t>
          </a:r>
          <a:endParaRPr lang="en-US" sz="2100" kern="1200" dirty="0"/>
        </a:p>
      </dsp:txBody>
      <dsp:txXfrm>
        <a:off x="1573846" y="1241552"/>
        <a:ext cx="2005584" cy="11460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272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2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err="1" smtClean="0"/>
              <a:t>.Net</a:t>
            </a:r>
            <a:r>
              <a:rPr lang="es-MX" dirty="0" smtClean="0"/>
              <a:t> </a:t>
            </a:r>
            <a:r>
              <a:rPr lang="es-MX" smtClean="0"/>
              <a:t>Framework </a:t>
            </a:r>
            <a:r>
              <a:rPr lang="es-MX" smtClean="0"/>
              <a:t>4.0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BRENDA GONZÁLEZ GÓMEZ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Ventajas sobre la serialización estándar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133600"/>
            <a:ext cx="8153400" cy="2971800"/>
          </a:xfrm>
        </p:spPr>
        <p:txBody>
          <a:bodyPr>
            <a:normAutofit/>
          </a:bodyPr>
          <a:lstStyle/>
          <a:p>
            <a:r>
              <a:rPr lang="es-MX" sz="2400" b="1" dirty="0" smtClean="0"/>
              <a:t>Una mayor interoperabilidad:  </a:t>
            </a:r>
            <a:r>
              <a:rPr lang="es-MX" sz="2400" dirty="0" smtClean="0"/>
              <a:t>Los entonos de desarrollo modernos incluyen bibliotecas para procesarlos.</a:t>
            </a:r>
          </a:p>
          <a:p>
            <a:r>
              <a:rPr lang="es-MX" sz="2400" b="1" dirty="0" smtClean="0"/>
              <a:t>Fácil de administrar: </a:t>
            </a:r>
            <a:r>
              <a:rPr lang="es-MX" sz="2400" dirty="0" smtClean="0"/>
              <a:t>Se pueden ver y editar con cualquier editor de texto.</a:t>
            </a:r>
          </a:p>
        </p:txBody>
      </p:sp>
      <p:pic>
        <p:nvPicPr>
          <p:cNvPr id="1026" name="Picture 2" descr="http://matuco.com/imagenes/linux_mac_windows_log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3962400"/>
            <a:ext cx="2133600" cy="2133600"/>
          </a:xfrm>
          <a:prstGeom prst="rect">
            <a:avLst/>
          </a:prstGeom>
          <a:noFill/>
        </p:spPr>
      </p:pic>
      <p:pic>
        <p:nvPicPr>
          <p:cNvPr id="1028" name="Picture 4" descr="http://t3.gstatic.com/images?q=tbn:ANd9GcRine8F__EBmvyS6Dj5lKacNS5kHIV08qmglWMN11UOZ98HqAc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4267200"/>
            <a:ext cx="816784" cy="1524000"/>
          </a:xfrm>
          <a:prstGeom prst="rect">
            <a:avLst/>
          </a:prstGeom>
          <a:noFill/>
        </p:spPr>
      </p:pic>
      <p:pic>
        <p:nvPicPr>
          <p:cNvPr id="1032" name="Picture 8" descr="http://imagenes.sftcdn.net/es/scrn/26000/26374/3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4572000"/>
            <a:ext cx="1790227" cy="13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Crear clases serializables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3048000"/>
          </a:xfrm>
        </p:spPr>
        <p:txBody>
          <a:bodyPr>
            <a:normAutofit/>
          </a:bodyPr>
          <a:lstStyle/>
          <a:p>
            <a:r>
              <a:rPr lang="es-MX" sz="2800" dirty="0" smtClean="0"/>
              <a:t>Para crea una clase que se pueda serializar utilizando XML, debe realizar los siguientes tareas:</a:t>
            </a:r>
          </a:p>
          <a:p>
            <a:pPr lvl="1"/>
            <a:r>
              <a:rPr lang="es-MX" sz="2400" dirty="0" smtClean="0"/>
              <a:t>Especificar la clase como pública</a:t>
            </a:r>
          </a:p>
          <a:p>
            <a:pPr lvl="1"/>
            <a:r>
              <a:rPr lang="es-MX" sz="2400" dirty="0" smtClean="0"/>
              <a:t>Especificar todos los miembros que van a ser serializados como públicos.</a:t>
            </a:r>
          </a:p>
          <a:p>
            <a:pPr lvl="1"/>
            <a:r>
              <a:rPr lang="es-MX" sz="2400" dirty="0" smtClean="0"/>
              <a:t>Crear un constructor sin parámetros.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Capitulo 5</a:t>
            </a:r>
            <a:br>
              <a:rPr lang="es-MX" dirty="0" smtClean="0"/>
            </a:br>
            <a:r>
              <a:rPr lang="es-MX" dirty="0" err="1" smtClean="0"/>
              <a:t>Serealización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Lecciones en este capítulo:</a:t>
            </a:r>
          </a:p>
          <a:p>
            <a:pPr lvl="1"/>
            <a:r>
              <a:rPr lang="es-MX" dirty="0" smtClean="0"/>
              <a:t>Lección 1: Serialización de objetos.</a:t>
            </a:r>
          </a:p>
          <a:p>
            <a:pPr lvl="1"/>
            <a:r>
              <a:rPr lang="es-MX" dirty="0" smtClean="0"/>
              <a:t>Lección 2: Serialización en XML</a:t>
            </a: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3600" dirty="0" smtClean="0"/>
              <a:t>Lección 1 – Serialización de Objetos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4999"/>
          </a:xfrm>
        </p:spPr>
        <p:txBody>
          <a:bodyPr>
            <a:normAutofit/>
          </a:bodyPr>
          <a:lstStyle/>
          <a:p>
            <a:r>
              <a:rPr lang="es-MX" sz="2000" dirty="0" smtClean="0"/>
              <a:t>Es el proceso de convertir objetos en una secuencia de bytes para conservarlo en memoria, una base de datos o un archivo.</a:t>
            </a:r>
          </a:p>
          <a:p>
            <a:r>
              <a:rPr lang="es-MX" sz="2000" dirty="0" smtClean="0"/>
              <a:t>Su propósito principal es guardar el estado de un objeto para poder crearlo de nuevo cuando se necesita.</a:t>
            </a:r>
            <a:endParaRPr lang="en-US" sz="2000" dirty="0"/>
          </a:p>
        </p:txBody>
      </p:sp>
      <p:graphicFrame>
        <p:nvGraphicFramePr>
          <p:cNvPr id="5" name="Diagram 4"/>
          <p:cNvGraphicFramePr/>
          <p:nvPr/>
        </p:nvGraphicFramePr>
        <p:xfrm>
          <a:off x="5257800" y="3581400"/>
          <a:ext cx="3581400" cy="238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" name="Picture 2" descr="Gráfico Serializació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66800" y="3581400"/>
            <a:ext cx="361627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Como funciona la Serialización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2800" dirty="0" smtClean="0"/>
              <a:t>El objeto se serializa en una secuencia que además de los datos, contienen información sobre el tipo de objeto, como:</a:t>
            </a:r>
          </a:p>
          <a:p>
            <a:pPr lvl="1"/>
            <a:r>
              <a:rPr lang="es-MX" sz="2400" dirty="0" smtClean="0"/>
              <a:t>La versión</a:t>
            </a:r>
          </a:p>
          <a:p>
            <a:pPr lvl="1"/>
            <a:r>
              <a:rPr lang="es-MX" sz="2400" dirty="0" smtClean="0"/>
              <a:t>Referencia cultural</a:t>
            </a:r>
          </a:p>
          <a:p>
            <a:pPr lvl="1"/>
            <a:r>
              <a:rPr lang="es-MX" sz="2400" dirty="0" smtClean="0"/>
              <a:t>Nombre de ensamblado</a:t>
            </a:r>
          </a:p>
          <a:p>
            <a:endParaRPr lang="es-MX" sz="2800" dirty="0" smtClean="0"/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Usos de la serialización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2400" dirty="0" smtClean="0"/>
              <a:t>Enviar un objeto a una aplicación remota por medio de un servicio web.</a:t>
            </a:r>
          </a:p>
          <a:p>
            <a:r>
              <a:rPr lang="es-MX" sz="2400" dirty="0" smtClean="0"/>
              <a:t>Pasar un objeto de un dominio a otro.</a:t>
            </a:r>
          </a:p>
          <a:p>
            <a:r>
              <a:rPr lang="es-MX" sz="2400" dirty="0" smtClean="0"/>
              <a:t>Pasar un objeto a través de un firewall como una cadena XML</a:t>
            </a:r>
          </a:p>
          <a:p>
            <a:r>
              <a:rPr lang="es-MX" sz="2400" dirty="0" smtClean="0"/>
              <a:t>Mantener la seguridad o información especifica del usuario entre aplicaciones.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Serialización de clases personalizadas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2400" dirty="0" smtClean="0"/>
              <a:t>Debemos agregar el atributo de serialización a la clase.</a:t>
            </a:r>
          </a:p>
          <a:p>
            <a:r>
              <a:rPr lang="es-MX" sz="2400" dirty="0" smtClean="0"/>
              <a:t>El Runtime serializa todos los miembros, incluyendo los miembros privados.</a:t>
            </a:r>
          </a:p>
          <a:p>
            <a:r>
              <a:rPr lang="es-MX" sz="2400" dirty="0" smtClean="0"/>
              <a:t>Se pueden agregar atributos a los miembros que no se desea deserializar(miembros privados o miembros calculados)</a:t>
            </a:r>
          </a:p>
          <a:p>
            <a:r>
              <a:rPr lang="es-MX" sz="2400" dirty="0" smtClean="0"/>
              <a:t>Los miembros no serializados deben ser inicializados antes que el objeto </a:t>
            </a:r>
            <a:r>
              <a:rPr lang="es-MX" sz="2400" dirty="0" err="1" smtClean="0"/>
              <a:t>deserializados</a:t>
            </a:r>
            <a:r>
              <a:rPr lang="es-MX" sz="2400" dirty="0" smtClean="0"/>
              <a:t> sea usado.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Elegir el formato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09800"/>
            <a:ext cx="7772400" cy="2743199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es-MX" sz="2400" dirty="0" smtClean="0"/>
              <a:t>	Una vez configurado los tipos que van a participar en el esquema de serialización, el siguiente paso es elegir el formato que debe utilizar para persistir el estado de su objeto:</a:t>
            </a:r>
          </a:p>
          <a:p>
            <a:pPr algn="just"/>
            <a:endParaRPr lang="es-MX" sz="2000" dirty="0" smtClean="0"/>
          </a:p>
          <a:p>
            <a:pPr lvl="1" algn="just"/>
            <a:r>
              <a:rPr lang="es-MX" dirty="0" err="1" smtClean="0"/>
              <a:t>BinaryFormatter</a:t>
            </a:r>
            <a:endParaRPr lang="en-US" dirty="0" smtClean="0"/>
          </a:p>
          <a:p>
            <a:pPr lvl="1" algn="just"/>
            <a:r>
              <a:rPr lang="es-MX" dirty="0" err="1" smtClean="0"/>
              <a:t>SoapFormatter</a:t>
            </a:r>
            <a:endParaRPr lang="en-US" dirty="0" smtClean="0"/>
          </a:p>
          <a:p>
            <a:pPr lvl="1" algn="just"/>
            <a:r>
              <a:rPr lang="es-MX" dirty="0" err="1" smtClean="0"/>
              <a:t>XmlSerializer</a:t>
            </a:r>
            <a:endParaRPr lang="en-US" dirty="0" smtClean="0"/>
          </a:p>
          <a:p>
            <a:pPr lvl="1" algn="just"/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Lección 2: Serialización en XML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2400" dirty="0" smtClean="0"/>
              <a:t>XML es un formato estandarizado de documentos utilizado para almacenar la información de aplicaciones de lectura.</a:t>
            </a:r>
          </a:p>
          <a:p>
            <a:r>
              <a:rPr lang="es-MX" sz="2400" dirty="0" smtClean="0"/>
              <a:t>XML se puede utilizar para almacenar cualquier tipo de dato, incluyendo:</a:t>
            </a:r>
          </a:p>
          <a:p>
            <a:pPr lvl="1"/>
            <a:r>
              <a:rPr lang="es-MX" sz="2000" dirty="0" smtClean="0"/>
              <a:t>Documentos</a:t>
            </a:r>
          </a:p>
          <a:p>
            <a:pPr lvl="1"/>
            <a:r>
              <a:rPr lang="es-MX" sz="2000" dirty="0" smtClean="0"/>
              <a:t>Imágenes,</a:t>
            </a:r>
          </a:p>
          <a:p>
            <a:pPr lvl="1"/>
            <a:r>
              <a:rPr lang="es-MX" sz="2000" dirty="0" smtClean="0"/>
              <a:t>Archivos</a:t>
            </a:r>
          </a:p>
          <a:p>
            <a:pPr lvl="1"/>
            <a:r>
              <a:rPr lang="es-MX" sz="2000" dirty="0" smtClean="0"/>
              <a:t>Información de base de datos.</a:t>
            </a:r>
            <a:endParaRPr lang="en-US" sz="2000" dirty="0"/>
          </a:p>
        </p:txBody>
      </p:sp>
      <p:pic>
        <p:nvPicPr>
          <p:cNvPr id="4098" name="Picture 2" descr="http://juliangamboa.files.wordpress.com/2010/08/xml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3581400"/>
            <a:ext cx="3369456" cy="2076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Por que utilizar XML ?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1"/>
            <a:ext cx="7924800" cy="1523999"/>
          </a:xfrm>
        </p:spPr>
        <p:txBody>
          <a:bodyPr>
            <a:normAutofit/>
          </a:bodyPr>
          <a:lstStyle/>
          <a:p>
            <a:r>
              <a:rPr lang="es-MX" sz="2400" dirty="0" smtClean="0"/>
              <a:t>Cuando se necesite cambiar un objeto con una aplicación que no este hecha en el Framework .NET.</a:t>
            </a:r>
          </a:p>
          <a:p>
            <a:r>
              <a:rPr lang="es-MX" sz="2400" dirty="0" smtClean="0"/>
              <a:t>Cuando no necesitamos serializar miembros privados.</a:t>
            </a:r>
          </a:p>
          <a:p>
            <a:endParaRPr lang="en-US" sz="2400" dirty="0"/>
          </a:p>
        </p:txBody>
      </p:sp>
      <p:pic>
        <p:nvPicPr>
          <p:cNvPr id="2050" name="Picture 2" descr="http://www.readwriteweb.es/wp-content/uploads/2010/01/Logo-twitte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3962400"/>
            <a:ext cx="1905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3519</TotalTime>
  <Words>377</Words>
  <Application>Microsoft Office PowerPoint</Application>
  <PresentationFormat>On-screen Show (4:3)</PresentationFormat>
  <Paragraphs>50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.Net Framework 4.0</vt:lpstr>
      <vt:lpstr>Capitulo 5 Serealización</vt:lpstr>
      <vt:lpstr>Lección 1 – Serialización de Objetos</vt:lpstr>
      <vt:lpstr>Como funciona la Serialización</vt:lpstr>
      <vt:lpstr>Usos de la serialización</vt:lpstr>
      <vt:lpstr>Serialización de clases personalizadas</vt:lpstr>
      <vt:lpstr>Elegir el formato</vt:lpstr>
      <vt:lpstr>Lección 2: Serialización en XML</vt:lpstr>
      <vt:lpstr>Por que utilizar XML ? </vt:lpstr>
      <vt:lpstr>Ventajas sobre la serialización estándar</vt:lpstr>
      <vt:lpstr>Crear clases serializables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137</cp:revision>
  <dcterms:created xsi:type="dcterms:W3CDTF">2010-12-23T19:30:12Z</dcterms:created>
  <dcterms:modified xsi:type="dcterms:W3CDTF">2015-05-21T22:35:01Z</dcterms:modified>
</cp:coreProperties>
</file>