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69565" autoAdjust="0"/>
  </p:normalViewPr>
  <p:slideViewPr>
    <p:cSldViewPr>
      <p:cViewPr varScale="1">
        <p:scale>
          <a:sx n="77" d="100"/>
          <a:sy n="77" d="100"/>
        </p:scale>
        <p:origin x="-102" y="-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502128-8666-4E23-9A89-A14ABB269E7C}" type="datetimeFigureOut">
              <a:rPr lang="en-US" smtClean="0"/>
              <a:pPr/>
              <a:t>5/18/2012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C944A4-9E9B-4EEA-BA4C-0E9F4AD74B87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Relationship Id="rId9" Type="http://schemas.openxmlformats.org/officeDocument/2006/relationships/image" Target="../media/image8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5/18/2012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‹Nº›</a:t>
            </a:fld>
            <a:endParaRPr lang="en-US"/>
          </a:p>
        </p:txBody>
      </p: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28715" y="0"/>
            <a:ext cx="2215285" cy="17525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5800" y="3184328"/>
            <a:ext cx="304800" cy="1833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4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" y="3276600"/>
            <a:ext cx="295566" cy="17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6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" y="3610575"/>
            <a:ext cx="331515" cy="19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5"/>
          <p:cNvPicPr>
            <a:picLocks noChangeAspect="1" noChangeArrowheads="1"/>
          </p:cNvPicPr>
          <p:nvPr userDrawn="1"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53400" y="2057400"/>
            <a:ext cx="53433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6"/>
          <p:cNvPicPr>
            <a:picLocks noChangeAspect="1" noChangeArrowheads="1"/>
          </p:cNvPicPr>
          <p:nvPr userDrawn="1"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125" t="22917" r="59375" b="53125"/>
          <a:stretch>
            <a:fillRect/>
          </a:stretch>
        </p:blipFill>
        <p:spPr bwMode="auto">
          <a:xfrm>
            <a:off x="609600" y="3429000"/>
            <a:ext cx="533400" cy="255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5/18/2012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‹Nº›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5/18/2012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‹Nº›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5/18/2012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‹Nº›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5/18/2012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‹Nº›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5/18/2012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‹Nº›</a:t>
            </a:fld>
            <a:endParaRPr lang="en-US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1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2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5/18/2012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‹Nº›</a:t>
            </a:fld>
            <a:endParaRPr lang="en-US"/>
          </a:p>
        </p:txBody>
      </p:sp>
      <p:grpSp>
        <p:nvGrpSpPr>
          <p:cNvPr id="10" name="Group 9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11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12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3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4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5/18/2012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‹Nº›</a:t>
            </a:fld>
            <a:endParaRPr lang="en-US"/>
          </a:p>
        </p:txBody>
      </p:sp>
      <p:grpSp>
        <p:nvGrpSpPr>
          <p:cNvPr id="6" name="Group 5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7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0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5/18/2012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‹Nº›</a:t>
            </a:fld>
            <a:endParaRPr lang="en-US"/>
          </a:p>
        </p:txBody>
      </p:sp>
      <p:grpSp>
        <p:nvGrpSpPr>
          <p:cNvPr id="5" name="Group 4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6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7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9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5/18/2012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‹Nº›</a:t>
            </a:fld>
            <a:endParaRPr lang="en-US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1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2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5/18/2012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‹Nº›</a:t>
            </a:fld>
            <a:endParaRPr lang="en-US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1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2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49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15D948-DEBD-43F2-B784-0599A4386F42}" type="datetimeFigureOut">
              <a:rPr lang="en-US" smtClean="0"/>
              <a:pPr/>
              <a:t>5/18/2012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7220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1722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D93677-3EDC-47F8-9E4D-F97139E12C13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MX" dirty="0" err="1" smtClean="0"/>
              <a:t>.Net</a:t>
            </a:r>
            <a:r>
              <a:rPr lang="es-MX" dirty="0" smtClean="0"/>
              <a:t> Framework 2.0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MX" dirty="0" smtClean="0"/>
              <a:t>Ricardo Negrete Ruiz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b="1" dirty="0" smtClean="0"/>
              <a:t>Atributos informativos</a:t>
            </a:r>
            <a:r>
              <a:rPr lang="es-ES" dirty="0" smtClean="0"/>
              <a:t/>
            </a:r>
            <a:br>
              <a:rPr lang="es-ES" dirty="0" smtClean="0"/>
            </a:b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2438400"/>
            <a:ext cx="8229600" cy="2514599"/>
          </a:xfrm>
        </p:spPr>
        <p:txBody>
          <a:bodyPr>
            <a:normAutofit/>
          </a:bodyPr>
          <a:lstStyle/>
          <a:p>
            <a:pPr algn="just"/>
            <a:r>
              <a:rPr lang="es-ES" sz="2800" dirty="0" smtClean="0"/>
              <a:t>Los atributos informativos se pueden usar para proporcionar información adicional del producto o de la compañía sobre un ensamblado. En la siguiente tabla se describen los atributos informativos que se pueden aplicar a un ensamblado</a:t>
            </a:r>
            <a:endParaRPr lang="es-ES" sz="28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s-ES" b="1" dirty="0" smtClean="0"/>
              <a:t>Atributos de manifiesto del ensamblado</a:t>
            </a:r>
            <a:r>
              <a:rPr lang="es-ES" dirty="0" smtClean="0"/>
              <a:t/>
            </a:r>
            <a:br>
              <a:rPr lang="es-ES" dirty="0" smtClean="0"/>
            </a:b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828800"/>
            <a:ext cx="7696200" cy="4267199"/>
          </a:xfrm>
        </p:spPr>
        <p:txBody>
          <a:bodyPr>
            <a:normAutofit/>
          </a:bodyPr>
          <a:lstStyle/>
          <a:p>
            <a:pPr algn="just"/>
            <a:r>
              <a:rPr lang="es-ES" sz="2800" dirty="0" smtClean="0"/>
              <a:t>Los atributos de manifiesto del ensamblado se puede usar para proporcionar información del manifiesto del ensamblado, como título, descripción, el alias predeterminado y la configuración. En la tabla siguiente se describen los atributos de manifiesto del ensamblado.</a:t>
            </a:r>
            <a:endParaRPr lang="es-ES" sz="28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b="1" dirty="0" smtClean="0"/>
              <a:t>Atributos del nombre seguro</a:t>
            </a:r>
            <a:r>
              <a:rPr lang="es-ES" dirty="0" smtClean="0"/>
              <a:t/>
            </a:r>
            <a:br>
              <a:rPr lang="es-ES" dirty="0" smtClean="0"/>
            </a:b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2057400"/>
            <a:ext cx="8229600" cy="4495800"/>
          </a:xfrm>
        </p:spPr>
        <p:txBody>
          <a:bodyPr/>
          <a:lstStyle/>
          <a:p>
            <a:pPr algn="just"/>
            <a:r>
              <a:rPr lang="es-ES" dirty="0" smtClean="0"/>
              <a:t>Los atributos del nombre seguro se pueden usar para establecer un nombre seguro para un ensamblado. En la tabla siguiente se describen los atributos del nombre seguro.</a:t>
            </a:r>
            <a:endParaRPr lang="es-E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Capítulo</a:t>
            </a:r>
            <a:r>
              <a:rPr lang="en-US" dirty="0" smtClean="0"/>
              <a:t> </a:t>
            </a:r>
            <a:r>
              <a:rPr lang="en-US" dirty="0" smtClean="0"/>
              <a:t>14</a:t>
            </a:r>
            <a:br>
              <a:rPr lang="en-US" dirty="0" smtClean="0"/>
            </a:br>
            <a:r>
              <a:rPr lang="en-US" dirty="0" err="1" smtClean="0"/>
              <a:t>Reflexión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75191"/>
            <a:ext cx="8382000" cy="4625609"/>
          </a:xfrm>
        </p:spPr>
        <p:txBody>
          <a:bodyPr/>
          <a:lstStyle/>
          <a:p>
            <a:r>
              <a:rPr lang="es-MX" dirty="0" smtClean="0"/>
              <a:t>Lecciones en este capítulo:</a:t>
            </a:r>
          </a:p>
          <a:p>
            <a:pPr lvl="1"/>
            <a:r>
              <a:rPr lang="en-US" dirty="0" err="1" smtClean="0"/>
              <a:t>Lección</a:t>
            </a:r>
            <a:r>
              <a:rPr lang="en-US" dirty="0" smtClean="0"/>
              <a:t> </a:t>
            </a:r>
            <a:r>
              <a:rPr lang="en-US" dirty="0" smtClean="0"/>
              <a:t>1</a:t>
            </a:r>
            <a:r>
              <a:rPr lang="es-MX" dirty="0" smtClean="0"/>
              <a:t>: Utilizar la </a:t>
            </a:r>
            <a:r>
              <a:rPr lang="es-MX" b="1" dirty="0" smtClean="0"/>
              <a:t>reflexión</a:t>
            </a:r>
            <a:endParaRPr lang="es-MX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Reflexión 1/2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s-ES" dirty="0" smtClean="0"/>
              <a:t>	Esta </a:t>
            </a:r>
            <a:r>
              <a:rPr lang="es-ES" dirty="0" smtClean="0"/>
              <a:t>característica permite almacenar y obtener información en tiempo de ejecución sobre casi cualquier objeto o tipo presente en un módulo. </a:t>
            </a:r>
            <a:endParaRPr lang="es-ES" dirty="0" smtClean="0"/>
          </a:p>
          <a:p>
            <a:pPr>
              <a:buNone/>
            </a:pPr>
            <a:endParaRPr lang="es-ES" dirty="0" smtClean="0"/>
          </a:p>
          <a:p>
            <a:pPr>
              <a:buNone/>
            </a:pPr>
            <a:r>
              <a:rPr lang="es-ES" dirty="0" smtClean="0"/>
              <a:t>	</a:t>
            </a:r>
            <a:endParaRPr lang="es-ES" dirty="0"/>
          </a:p>
        </p:txBody>
      </p:sp>
      <p:pic>
        <p:nvPicPr>
          <p:cNvPr id="2050" name="Picture 2" descr="http://t0.gstatic.com/images?q=tbn:ANd9GcRYSJzpl8vWNOTjQCk2iboD9kuYwEf7RZ4g1qMYkAphsz_ZzysCr2sGlwqtK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38600" y="3429000"/>
            <a:ext cx="1828800" cy="24955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Reflexión 2/2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133599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s-ES" dirty="0" smtClean="0"/>
              <a:t>	Es </a:t>
            </a:r>
            <a:r>
              <a:rPr lang="es-ES" dirty="0" smtClean="0"/>
              <a:t>gracias a esto que es posible implementar técnicas fundamentales como la recolección de basura o la </a:t>
            </a:r>
            <a:r>
              <a:rPr lang="es-ES" dirty="0" err="1" smtClean="0"/>
              <a:t>serialización</a:t>
            </a:r>
            <a:r>
              <a:rPr lang="es-ES" dirty="0" smtClean="0"/>
              <a:t> en distintos formatos. </a:t>
            </a:r>
          </a:p>
          <a:p>
            <a:pPr>
              <a:buNone/>
            </a:pPr>
            <a:endParaRPr lang="es-ES" dirty="0" smtClean="0"/>
          </a:p>
          <a:p>
            <a:pPr>
              <a:buNone/>
            </a:pPr>
            <a:r>
              <a:rPr lang="es-ES" dirty="0" smtClean="0"/>
              <a:t>	</a:t>
            </a:r>
          </a:p>
          <a:p>
            <a:endParaRPr lang="es-ES" dirty="0"/>
          </a:p>
        </p:txBody>
      </p:sp>
      <p:pic>
        <p:nvPicPr>
          <p:cNvPr id="1028" name="Picture 4" descr="http://www.engineyard.com/blog/wp-content/uploads/garbage_collecti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3657600"/>
            <a:ext cx="1905000" cy="2000251"/>
          </a:xfrm>
          <a:prstGeom prst="rect">
            <a:avLst/>
          </a:prstGeom>
          <a:noFill/>
        </p:spPr>
      </p:pic>
      <p:pic>
        <p:nvPicPr>
          <p:cNvPr id="1030" name="Picture 6" descr="http://i.msdn.microsoft.com/dynimg/IC20067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62600" y="3810000"/>
            <a:ext cx="2447925" cy="16859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Plug-</a:t>
            </a:r>
            <a:r>
              <a:rPr lang="es-MX" dirty="0" err="1" smtClean="0"/>
              <a:t>ing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066800" y="1371600"/>
            <a:ext cx="7162800" cy="2590800"/>
          </a:xfrm>
        </p:spPr>
        <p:txBody>
          <a:bodyPr>
            <a:normAutofit/>
          </a:bodyPr>
          <a:lstStyle/>
          <a:p>
            <a:pPr algn="just"/>
            <a:r>
              <a:rPr lang="es-ES" sz="2800" dirty="0" smtClean="0"/>
              <a:t/>
            </a:r>
            <a:br>
              <a:rPr lang="es-ES" sz="2800" dirty="0" smtClean="0"/>
            </a:br>
            <a:r>
              <a:rPr lang="es-ES" sz="2800" dirty="0" smtClean="0"/>
              <a:t>La reflexión le permite cargar los ensamblados en tiempo de ejecución, para crear dinámicamente una instancia de un tipo, y unirse el tipo a un objeto existente</a:t>
            </a:r>
            <a:endParaRPr lang="es-ES" sz="2800" dirty="0"/>
          </a:p>
        </p:txBody>
      </p:sp>
      <p:pic>
        <p:nvPicPr>
          <p:cNvPr id="48130" name="Picture 2" descr="http://upload.wikimedia.org/wikipedia/en/4/46/Plug-InExampl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0400" y="3962400"/>
            <a:ext cx="3505200" cy="238956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MX" b="1" dirty="0" smtClean="0"/>
              <a:t>Clases Complementarias</a:t>
            </a:r>
            <a:endParaRPr lang="es-ES" dirty="0"/>
          </a:p>
        </p:txBody>
      </p:sp>
      <p:graphicFrame>
        <p:nvGraphicFramePr>
          <p:cNvPr id="5" name="4 Marcador de contenido"/>
          <p:cNvGraphicFramePr>
            <a:graphicFrameLocks noGrp="1"/>
          </p:cNvGraphicFramePr>
          <p:nvPr>
            <p:ph idx="1"/>
          </p:nvPr>
        </p:nvGraphicFramePr>
        <p:xfrm>
          <a:off x="1143000" y="2438400"/>
          <a:ext cx="7086600" cy="2344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43300"/>
                <a:gridCol w="3543300"/>
              </a:tblGrid>
              <a:tr h="714935">
                <a:tc>
                  <a:txBody>
                    <a:bodyPr/>
                    <a:lstStyle/>
                    <a:p>
                      <a:pPr algn="ctr"/>
                      <a:r>
                        <a:rPr lang="es-MX" sz="2800" b="1" dirty="0" smtClean="0"/>
                        <a:t>Clase</a:t>
                      </a:r>
                      <a:endParaRPr lang="es-ES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2800" b="1" dirty="0" smtClean="0"/>
                        <a:t>Descripción</a:t>
                      </a:r>
                      <a:endParaRPr lang="es-ES" sz="2800" b="1" dirty="0"/>
                    </a:p>
                  </a:txBody>
                  <a:tcPr/>
                </a:tc>
              </a:tr>
              <a:tr h="647700">
                <a:tc>
                  <a:txBody>
                    <a:bodyPr/>
                    <a:lstStyle/>
                    <a:p>
                      <a:pPr algn="ctr"/>
                      <a:r>
                        <a:rPr lang="es-ES" sz="3200" b="1" dirty="0" err="1" smtClean="0"/>
                        <a:t>MethodInfo</a:t>
                      </a:r>
                      <a:endParaRPr lang="es-ES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s-ES" sz="18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Detecta los atributos de un método y proporciona acceso a sus metadatos</a:t>
                      </a:r>
                      <a:endParaRPr lang="es-ES" b="1" dirty="0"/>
                    </a:p>
                  </a:txBody>
                  <a:tcPr/>
                </a:tc>
              </a:tr>
              <a:tr h="714935">
                <a:tc>
                  <a:txBody>
                    <a:bodyPr/>
                    <a:lstStyle/>
                    <a:p>
                      <a:pPr algn="ctr"/>
                      <a:r>
                        <a:rPr lang="es-ES" sz="3200" b="1" dirty="0" err="1" smtClean="0"/>
                        <a:t>MethodBase</a:t>
                      </a:r>
                      <a:endParaRPr lang="es-ES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s-ES" sz="18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Proporciona información acerca de métodos y constructores.</a:t>
                      </a:r>
                      <a:endParaRPr lang="es-ES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Clase </a:t>
            </a:r>
            <a:r>
              <a:rPr lang="es-MX" dirty="0" err="1" smtClean="0"/>
              <a:t>Type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990600" y="2667000"/>
            <a:ext cx="6934200" cy="2057399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es-ES" sz="2400" dirty="0" smtClean="0"/>
              <a:t>	Representa </a:t>
            </a:r>
            <a:r>
              <a:rPr lang="es-ES" sz="2400" dirty="0" smtClean="0"/>
              <a:t>declaraciones de tipo: tipos de clase, tipos de interfaz, tipos de matriz, tipos de valor, tipos de enumeración, parámetros de tipo, definiciones de tipo genérico y tipos genéricos construidos abiertos o cerrados.</a:t>
            </a:r>
            <a:endParaRPr lang="es-ES" sz="24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Atributos del Ensamblado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685800" y="1828801"/>
            <a:ext cx="7467600" cy="4571999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es-ES" sz="2400" dirty="0" smtClean="0"/>
              <a:t>	Los </a:t>
            </a:r>
            <a:r>
              <a:rPr lang="es-ES" sz="2400" dirty="0" smtClean="0"/>
              <a:t>atributos de ensamblado son valores que proporcionan información sobre un ensamblado. Los atributos se dividen en los siguientes conjuntos de información</a:t>
            </a:r>
            <a:r>
              <a:rPr lang="es-ES" sz="2400" dirty="0" smtClean="0"/>
              <a:t>:</a:t>
            </a:r>
          </a:p>
          <a:p>
            <a:pPr algn="just">
              <a:buNone/>
            </a:pPr>
            <a:endParaRPr lang="es-MX" sz="2400" dirty="0" smtClean="0"/>
          </a:p>
          <a:p>
            <a:pPr lvl="1"/>
            <a:r>
              <a:rPr lang="es-ES" sz="2000" dirty="0" smtClean="0"/>
              <a:t>Atributos de identidad del ensamblado.</a:t>
            </a:r>
          </a:p>
          <a:p>
            <a:pPr lvl="1"/>
            <a:r>
              <a:rPr lang="es-ES" sz="2000" dirty="0" smtClean="0"/>
              <a:t>Atributos informativos.</a:t>
            </a:r>
          </a:p>
          <a:p>
            <a:pPr lvl="1"/>
            <a:r>
              <a:rPr lang="es-ES" sz="2000" dirty="0" smtClean="0"/>
              <a:t>Atributos de manifiesto del ensamblado.</a:t>
            </a:r>
          </a:p>
          <a:p>
            <a:pPr lvl="1"/>
            <a:r>
              <a:rPr lang="es-ES" sz="2000" dirty="0" smtClean="0"/>
              <a:t>Atributos del nombre seguro</a:t>
            </a:r>
          </a:p>
          <a:p>
            <a:pPr algn="just"/>
            <a:endParaRPr lang="es-ES" sz="2400" dirty="0" smtClean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ES" sz="3200" b="1" dirty="0" smtClean="0"/>
              <a:t>Atributos de identidad del ensamblado</a:t>
            </a:r>
            <a:r>
              <a:rPr lang="es-ES" sz="3200" dirty="0" smtClean="0"/>
              <a:t/>
            </a:r>
            <a:br>
              <a:rPr lang="es-ES" sz="3200" dirty="0" smtClean="0"/>
            </a:br>
            <a:endParaRPr lang="es-ES" sz="32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762000" y="1828801"/>
            <a:ext cx="7543800" cy="4267199"/>
          </a:xfrm>
        </p:spPr>
        <p:txBody>
          <a:bodyPr>
            <a:normAutofit/>
          </a:bodyPr>
          <a:lstStyle/>
          <a:p>
            <a:pPr algn="just"/>
            <a:r>
              <a:rPr lang="es-ES" sz="2400" dirty="0" smtClean="0"/>
              <a:t>Estos atributos, junto con un nombre seguro (si lo hay), determinan la identidad de un ensamblado: nombre, versión y referencia cultural. </a:t>
            </a:r>
            <a:endParaRPr lang="es-ES" sz="2400" dirty="0" smtClean="0"/>
          </a:p>
          <a:p>
            <a:pPr algn="just"/>
            <a:endParaRPr lang="es-ES" sz="2400" dirty="0" smtClean="0"/>
          </a:p>
          <a:p>
            <a:pPr algn="just"/>
            <a:r>
              <a:rPr lang="es-ES" sz="2400" dirty="0" smtClean="0"/>
              <a:t>Estos </a:t>
            </a:r>
            <a:r>
              <a:rPr lang="es-ES" sz="2400" dirty="0" smtClean="0"/>
              <a:t>atributos forman el nombre completo del ensamblado y son necesarios para hacer referencia al ensamblado en el código. Estos atributos se pueden usar para establecer la versión y la referencia cultural de un ensamblado</a:t>
            </a:r>
            <a:endParaRPr lang="es-ES" sz="2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</TotalTime>
  <Words>165</Words>
  <Application>Microsoft Office PowerPoint</Application>
  <PresentationFormat>Presentación en pantalla (4:3)</PresentationFormat>
  <Paragraphs>41</Paragraphs>
  <Slides>12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12</vt:i4>
      </vt:variant>
    </vt:vector>
  </HeadingPairs>
  <TitlesOfParts>
    <vt:vector size="13" baseType="lpstr">
      <vt:lpstr>Office Theme</vt:lpstr>
      <vt:lpstr>.Net Framework 2.0</vt:lpstr>
      <vt:lpstr>Capítulo 14 Reflexión</vt:lpstr>
      <vt:lpstr>Reflexión 1/2</vt:lpstr>
      <vt:lpstr>Reflexión 2/2</vt:lpstr>
      <vt:lpstr>Plug-ing</vt:lpstr>
      <vt:lpstr>Clases Complementarias</vt:lpstr>
      <vt:lpstr>Clase Type</vt:lpstr>
      <vt:lpstr>Atributos del Ensamblado</vt:lpstr>
      <vt:lpstr>Atributos de identidad del ensamblado </vt:lpstr>
      <vt:lpstr>Atributos informativos </vt:lpstr>
      <vt:lpstr>Atributos de manifiesto del ensamblado </vt:lpstr>
      <vt:lpstr>Atributos del nombre seguro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achavez</dc:creator>
  <cp:lastModifiedBy>rachi</cp:lastModifiedBy>
  <cp:revision>20</cp:revision>
  <dcterms:created xsi:type="dcterms:W3CDTF">2010-12-23T19:30:12Z</dcterms:created>
  <dcterms:modified xsi:type="dcterms:W3CDTF">2012-05-18T19:41:26Z</dcterms:modified>
</cp:coreProperties>
</file>