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93" r:id="rId3"/>
    <p:sldId id="282" r:id="rId4"/>
    <p:sldId id="348" r:id="rId5"/>
    <p:sldId id="338" r:id="rId6"/>
    <p:sldId id="278" r:id="rId7"/>
    <p:sldId id="280" r:id="rId8"/>
    <p:sldId id="294" r:id="rId9"/>
    <p:sldId id="295" r:id="rId10"/>
    <p:sldId id="297" r:id="rId11"/>
    <p:sldId id="349" r:id="rId12"/>
    <p:sldId id="281" r:id="rId13"/>
    <p:sldId id="283" r:id="rId14"/>
    <p:sldId id="300" r:id="rId15"/>
    <p:sldId id="301" r:id="rId16"/>
    <p:sldId id="298" r:id="rId17"/>
    <p:sldId id="310" r:id="rId18"/>
    <p:sldId id="315" r:id="rId19"/>
    <p:sldId id="317" r:id="rId20"/>
    <p:sldId id="319" r:id="rId21"/>
    <p:sldId id="350" r:id="rId22"/>
    <p:sldId id="324" r:id="rId23"/>
    <p:sldId id="325" r:id="rId24"/>
    <p:sldId id="326" r:id="rId25"/>
    <p:sldId id="341" r:id="rId26"/>
    <p:sldId id="331" r:id="rId27"/>
    <p:sldId id="336" r:id="rId28"/>
    <p:sldId id="337" r:id="rId29"/>
    <p:sldId id="333" r:id="rId30"/>
    <p:sldId id="342" r:id="rId31"/>
    <p:sldId id="335" r:id="rId32"/>
    <p:sldId id="351" r:id="rId33"/>
    <p:sldId id="344" r:id="rId34"/>
    <p:sldId id="352" r:id="rId35"/>
    <p:sldId id="299" r:id="rId36"/>
    <p:sldId id="347"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130" autoAdjust="0"/>
  </p:normalViewPr>
  <p:slideViewPr>
    <p:cSldViewPr>
      <p:cViewPr varScale="1">
        <p:scale>
          <a:sx n="59" d="100"/>
          <a:sy n="59" d="100"/>
        </p:scale>
        <p:origin x="1716"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98E617-4E84-4C27-B044-554F9D2A0B78}" type="doc">
      <dgm:prSet loTypeId="urn:microsoft.com/office/officeart/2005/8/layout/hList3" loCatId="list" qsTypeId="urn:microsoft.com/office/officeart/2005/8/quickstyle/3d9" qsCatId="3D" csTypeId="urn:microsoft.com/office/officeart/2005/8/colors/accent1_2" csCatId="accent1" phldr="1"/>
      <dgm:spPr/>
      <dgm:t>
        <a:bodyPr/>
        <a:lstStyle/>
        <a:p>
          <a:endParaRPr lang="en-US"/>
        </a:p>
      </dgm:t>
    </dgm:pt>
    <dgm:pt modelId="{D0E21F70-F08A-4B61-9167-9FAF717134A7}">
      <dgm:prSet phldrT="[Text]"/>
      <dgm:spPr/>
      <dgm:t>
        <a:bodyPr/>
        <a:lstStyle/>
        <a:p>
          <a:r>
            <a:rPr lang="es-MX" dirty="0" err="1" smtClean="0"/>
            <a:t>Struct</a:t>
          </a:r>
          <a:endParaRPr lang="en-US" dirty="0"/>
        </a:p>
      </dgm:t>
    </dgm:pt>
    <dgm:pt modelId="{0AEBA927-E5BE-4A2D-A224-DCBEAD9E6A6C}" type="parTrans" cxnId="{911FBFF5-EFE3-4CBA-A15E-0CFDA7B0F962}">
      <dgm:prSet/>
      <dgm:spPr/>
      <dgm:t>
        <a:bodyPr/>
        <a:lstStyle/>
        <a:p>
          <a:endParaRPr lang="en-US"/>
        </a:p>
      </dgm:t>
    </dgm:pt>
    <dgm:pt modelId="{F97CBF12-8765-4410-BC11-768E9F8CA428}" type="sibTrans" cxnId="{911FBFF5-EFE3-4CBA-A15E-0CFDA7B0F962}">
      <dgm:prSet/>
      <dgm:spPr/>
      <dgm:t>
        <a:bodyPr/>
        <a:lstStyle/>
        <a:p>
          <a:endParaRPr lang="en-US"/>
        </a:p>
      </dgm:t>
    </dgm:pt>
    <dgm:pt modelId="{EB9EA4D4-225F-4694-92EB-9DDC91F598D5}">
      <dgm:prSet phldrT="[Text]"/>
      <dgm:spPr/>
      <dgm:t>
        <a:bodyPr/>
        <a:lstStyle/>
        <a:p>
          <a:r>
            <a:rPr lang="es-MX" dirty="0" err="1" smtClean="0"/>
            <a:t>Metodos</a:t>
          </a:r>
          <a:endParaRPr lang="en-US" dirty="0"/>
        </a:p>
      </dgm:t>
    </dgm:pt>
    <dgm:pt modelId="{D9EBD576-F737-439A-BD60-7E2C22798A69}" type="parTrans" cxnId="{80D717BF-B62C-40CE-BE50-798CAD43981B}">
      <dgm:prSet/>
      <dgm:spPr/>
      <dgm:t>
        <a:bodyPr/>
        <a:lstStyle/>
        <a:p>
          <a:endParaRPr lang="en-US"/>
        </a:p>
      </dgm:t>
    </dgm:pt>
    <dgm:pt modelId="{6952F008-BD72-4DC9-934C-C6AA582A19F2}" type="sibTrans" cxnId="{80D717BF-B62C-40CE-BE50-798CAD43981B}">
      <dgm:prSet/>
      <dgm:spPr/>
      <dgm:t>
        <a:bodyPr/>
        <a:lstStyle/>
        <a:p>
          <a:endParaRPr lang="en-US"/>
        </a:p>
      </dgm:t>
    </dgm:pt>
    <dgm:pt modelId="{F40A23A4-C596-460F-AC4F-816FF6903F1C}">
      <dgm:prSet phldrT="[Text]"/>
      <dgm:spPr/>
      <dgm:t>
        <a:bodyPr/>
        <a:lstStyle/>
        <a:p>
          <a:r>
            <a:rPr lang="es-MX" dirty="0" smtClean="0"/>
            <a:t>Campos</a:t>
          </a:r>
          <a:endParaRPr lang="en-US" dirty="0"/>
        </a:p>
      </dgm:t>
    </dgm:pt>
    <dgm:pt modelId="{8CAE52FC-4E7D-4A71-AB11-F2204EBFEB55}" type="parTrans" cxnId="{F0DFCA43-D595-4EEF-9A2D-276863BEED5A}">
      <dgm:prSet/>
      <dgm:spPr/>
      <dgm:t>
        <a:bodyPr/>
        <a:lstStyle/>
        <a:p>
          <a:endParaRPr lang="en-US"/>
        </a:p>
      </dgm:t>
    </dgm:pt>
    <dgm:pt modelId="{418CF550-5FF4-4C19-AE59-4FE809D5547C}" type="sibTrans" cxnId="{F0DFCA43-D595-4EEF-9A2D-276863BEED5A}">
      <dgm:prSet/>
      <dgm:spPr/>
      <dgm:t>
        <a:bodyPr/>
        <a:lstStyle/>
        <a:p>
          <a:endParaRPr lang="en-US"/>
        </a:p>
      </dgm:t>
    </dgm:pt>
    <dgm:pt modelId="{4020450C-000F-48B0-A19F-45CD8AF2701F}">
      <dgm:prSet phldrT="[Text]"/>
      <dgm:spPr/>
      <dgm:t>
        <a:bodyPr/>
        <a:lstStyle/>
        <a:p>
          <a:r>
            <a:rPr lang="es-MX" dirty="0" smtClean="0"/>
            <a:t>Propiedades</a:t>
          </a:r>
          <a:endParaRPr lang="en-US" dirty="0"/>
        </a:p>
      </dgm:t>
    </dgm:pt>
    <dgm:pt modelId="{DFB54CC7-2957-4EF1-8AA1-9CB0C397DF63}" type="parTrans" cxnId="{064F37E3-BC28-400D-A06E-B45938F703E2}">
      <dgm:prSet/>
      <dgm:spPr/>
      <dgm:t>
        <a:bodyPr/>
        <a:lstStyle/>
        <a:p>
          <a:endParaRPr lang="en-US"/>
        </a:p>
      </dgm:t>
    </dgm:pt>
    <dgm:pt modelId="{6D5A346A-A194-4A43-8F15-57CE93F4921C}" type="sibTrans" cxnId="{064F37E3-BC28-400D-A06E-B45938F703E2}">
      <dgm:prSet/>
      <dgm:spPr/>
      <dgm:t>
        <a:bodyPr/>
        <a:lstStyle/>
        <a:p>
          <a:endParaRPr lang="en-US"/>
        </a:p>
      </dgm:t>
    </dgm:pt>
    <dgm:pt modelId="{16A85CFD-5EB4-4157-B6B2-BE67BB69D743}" type="pres">
      <dgm:prSet presAssocID="{7D98E617-4E84-4C27-B044-554F9D2A0B78}" presName="composite" presStyleCnt="0">
        <dgm:presLayoutVars>
          <dgm:chMax val="1"/>
          <dgm:dir/>
          <dgm:resizeHandles val="exact"/>
        </dgm:presLayoutVars>
      </dgm:prSet>
      <dgm:spPr/>
      <dgm:t>
        <a:bodyPr/>
        <a:lstStyle/>
        <a:p>
          <a:endParaRPr lang="en-US"/>
        </a:p>
      </dgm:t>
    </dgm:pt>
    <dgm:pt modelId="{4DE4DC31-CC49-4457-A50A-2A5EC2D987AC}" type="pres">
      <dgm:prSet presAssocID="{D0E21F70-F08A-4B61-9167-9FAF717134A7}" presName="roof" presStyleLbl="dkBgShp" presStyleIdx="0" presStyleCnt="2"/>
      <dgm:spPr/>
      <dgm:t>
        <a:bodyPr/>
        <a:lstStyle/>
        <a:p>
          <a:endParaRPr lang="en-US"/>
        </a:p>
      </dgm:t>
    </dgm:pt>
    <dgm:pt modelId="{DC16D409-35F4-4B48-AAB8-98ABF5437C23}" type="pres">
      <dgm:prSet presAssocID="{D0E21F70-F08A-4B61-9167-9FAF717134A7}" presName="pillars" presStyleCnt="0"/>
      <dgm:spPr/>
    </dgm:pt>
    <dgm:pt modelId="{C025AC71-EA03-4051-B85E-8311AB7068DB}" type="pres">
      <dgm:prSet presAssocID="{D0E21F70-F08A-4B61-9167-9FAF717134A7}" presName="pillar1" presStyleLbl="node1" presStyleIdx="0" presStyleCnt="3">
        <dgm:presLayoutVars>
          <dgm:bulletEnabled val="1"/>
        </dgm:presLayoutVars>
      </dgm:prSet>
      <dgm:spPr/>
      <dgm:t>
        <a:bodyPr/>
        <a:lstStyle/>
        <a:p>
          <a:endParaRPr lang="en-US"/>
        </a:p>
      </dgm:t>
    </dgm:pt>
    <dgm:pt modelId="{FD9EE3F9-678C-46C0-9807-6EA9EF2080BC}" type="pres">
      <dgm:prSet presAssocID="{F40A23A4-C596-460F-AC4F-816FF6903F1C}" presName="pillarX" presStyleLbl="node1" presStyleIdx="1" presStyleCnt="3">
        <dgm:presLayoutVars>
          <dgm:bulletEnabled val="1"/>
        </dgm:presLayoutVars>
      </dgm:prSet>
      <dgm:spPr/>
      <dgm:t>
        <a:bodyPr/>
        <a:lstStyle/>
        <a:p>
          <a:endParaRPr lang="en-US"/>
        </a:p>
      </dgm:t>
    </dgm:pt>
    <dgm:pt modelId="{EFA5378F-43BA-4303-AD3B-0979C6737124}" type="pres">
      <dgm:prSet presAssocID="{4020450C-000F-48B0-A19F-45CD8AF2701F}" presName="pillarX" presStyleLbl="node1" presStyleIdx="2" presStyleCnt="3">
        <dgm:presLayoutVars>
          <dgm:bulletEnabled val="1"/>
        </dgm:presLayoutVars>
      </dgm:prSet>
      <dgm:spPr/>
      <dgm:t>
        <a:bodyPr/>
        <a:lstStyle/>
        <a:p>
          <a:endParaRPr lang="en-US"/>
        </a:p>
      </dgm:t>
    </dgm:pt>
    <dgm:pt modelId="{80E8D015-57CF-4AA0-B20F-C15EF79F0D8C}" type="pres">
      <dgm:prSet presAssocID="{D0E21F70-F08A-4B61-9167-9FAF717134A7}" presName="base" presStyleLbl="dkBgShp" presStyleIdx="1" presStyleCnt="2"/>
      <dgm:spPr/>
    </dgm:pt>
  </dgm:ptLst>
  <dgm:cxnLst>
    <dgm:cxn modelId="{7933FC1A-8458-4A52-AF45-DA9E7F337708}" type="presOf" srcId="{D0E21F70-F08A-4B61-9167-9FAF717134A7}" destId="{4DE4DC31-CC49-4457-A50A-2A5EC2D987AC}" srcOrd="0" destOrd="0" presId="urn:microsoft.com/office/officeart/2005/8/layout/hList3"/>
    <dgm:cxn modelId="{F0DFCA43-D595-4EEF-9A2D-276863BEED5A}" srcId="{D0E21F70-F08A-4B61-9167-9FAF717134A7}" destId="{F40A23A4-C596-460F-AC4F-816FF6903F1C}" srcOrd="1" destOrd="0" parTransId="{8CAE52FC-4E7D-4A71-AB11-F2204EBFEB55}" sibTransId="{418CF550-5FF4-4C19-AE59-4FE809D5547C}"/>
    <dgm:cxn modelId="{A2C0D74A-06AB-414E-9646-6263DE41BBE4}" type="presOf" srcId="{7D98E617-4E84-4C27-B044-554F9D2A0B78}" destId="{16A85CFD-5EB4-4157-B6B2-BE67BB69D743}" srcOrd="0" destOrd="0" presId="urn:microsoft.com/office/officeart/2005/8/layout/hList3"/>
    <dgm:cxn modelId="{80D717BF-B62C-40CE-BE50-798CAD43981B}" srcId="{D0E21F70-F08A-4B61-9167-9FAF717134A7}" destId="{EB9EA4D4-225F-4694-92EB-9DDC91F598D5}" srcOrd="0" destOrd="0" parTransId="{D9EBD576-F737-439A-BD60-7E2C22798A69}" sibTransId="{6952F008-BD72-4DC9-934C-C6AA582A19F2}"/>
    <dgm:cxn modelId="{007CEFB4-E7E7-41C0-BC2F-67A787CA7707}" type="presOf" srcId="{4020450C-000F-48B0-A19F-45CD8AF2701F}" destId="{EFA5378F-43BA-4303-AD3B-0979C6737124}" srcOrd="0" destOrd="0" presId="urn:microsoft.com/office/officeart/2005/8/layout/hList3"/>
    <dgm:cxn modelId="{911FBFF5-EFE3-4CBA-A15E-0CFDA7B0F962}" srcId="{7D98E617-4E84-4C27-B044-554F9D2A0B78}" destId="{D0E21F70-F08A-4B61-9167-9FAF717134A7}" srcOrd="0" destOrd="0" parTransId="{0AEBA927-E5BE-4A2D-A224-DCBEAD9E6A6C}" sibTransId="{F97CBF12-8765-4410-BC11-768E9F8CA428}"/>
    <dgm:cxn modelId="{7443B74B-2ECA-4641-BE6A-4501758B8FDB}" type="presOf" srcId="{F40A23A4-C596-460F-AC4F-816FF6903F1C}" destId="{FD9EE3F9-678C-46C0-9807-6EA9EF2080BC}" srcOrd="0" destOrd="0" presId="urn:microsoft.com/office/officeart/2005/8/layout/hList3"/>
    <dgm:cxn modelId="{064F37E3-BC28-400D-A06E-B45938F703E2}" srcId="{D0E21F70-F08A-4B61-9167-9FAF717134A7}" destId="{4020450C-000F-48B0-A19F-45CD8AF2701F}" srcOrd="2" destOrd="0" parTransId="{DFB54CC7-2957-4EF1-8AA1-9CB0C397DF63}" sibTransId="{6D5A346A-A194-4A43-8F15-57CE93F4921C}"/>
    <dgm:cxn modelId="{5713D003-25A9-4EBC-B648-2E38DE076569}" type="presOf" srcId="{EB9EA4D4-225F-4694-92EB-9DDC91F598D5}" destId="{C025AC71-EA03-4051-B85E-8311AB7068DB}" srcOrd="0" destOrd="0" presId="urn:microsoft.com/office/officeart/2005/8/layout/hList3"/>
    <dgm:cxn modelId="{A02251B7-688C-4FE2-8364-5B6E213AF0D1}" type="presParOf" srcId="{16A85CFD-5EB4-4157-B6B2-BE67BB69D743}" destId="{4DE4DC31-CC49-4457-A50A-2A5EC2D987AC}" srcOrd="0" destOrd="0" presId="urn:microsoft.com/office/officeart/2005/8/layout/hList3"/>
    <dgm:cxn modelId="{CE62220D-7BD0-4AB2-A1E1-289BC55263D8}" type="presParOf" srcId="{16A85CFD-5EB4-4157-B6B2-BE67BB69D743}" destId="{DC16D409-35F4-4B48-AAB8-98ABF5437C23}" srcOrd="1" destOrd="0" presId="urn:microsoft.com/office/officeart/2005/8/layout/hList3"/>
    <dgm:cxn modelId="{A74A16DF-9E82-45CF-B34A-5F5D3150D660}" type="presParOf" srcId="{DC16D409-35F4-4B48-AAB8-98ABF5437C23}" destId="{C025AC71-EA03-4051-B85E-8311AB7068DB}" srcOrd="0" destOrd="0" presId="urn:microsoft.com/office/officeart/2005/8/layout/hList3"/>
    <dgm:cxn modelId="{D4EA8A3D-CF46-49AA-ADF2-385478ADC34D}" type="presParOf" srcId="{DC16D409-35F4-4B48-AAB8-98ABF5437C23}" destId="{FD9EE3F9-678C-46C0-9807-6EA9EF2080BC}" srcOrd="1" destOrd="0" presId="urn:microsoft.com/office/officeart/2005/8/layout/hList3"/>
    <dgm:cxn modelId="{EC30B78B-13E6-4CE2-81EC-1E3DEDB23ACD}" type="presParOf" srcId="{DC16D409-35F4-4B48-AAB8-98ABF5437C23}" destId="{EFA5378F-43BA-4303-AD3B-0979C6737124}" srcOrd="2" destOrd="0" presId="urn:microsoft.com/office/officeart/2005/8/layout/hList3"/>
    <dgm:cxn modelId="{B05755FD-D115-4A89-B779-B7B6BE7B4877}" type="presParOf" srcId="{16A85CFD-5EB4-4157-B6B2-BE67BB69D743}" destId="{80E8D015-57CF-4AA0-B20F-C15EF79F0D8C}"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E4DC31-CC49-4457-A50A-2A5EC2D987AC}">
      <dsp:nvSpPr>
        <dsp:cNvPr id="0" name=""/>
        <dsp:cNvSpPr/>
      </dsp:nvSpPr>
      <dsp:spPr>
        <a:xfrm>
          <a:off x="0" y="0"/>
          <a:ext cx="3429000" cy="731520"/>
        </a:xfrm>
        <a:prstGeom prst="rect">
          <a:avLst/>
        </a:prstGeom>
        <a:solidFill>
          <a:schemeClr val="accent1">
            <a:shade val="80000"/>
            <a:hueOff val="0"/>
            <a:satOff val="0"/>
            <a:lumOff val="0"/>
            <a:alphaOff val="0"/>
          </a:schemeClr>
        </a:solidFill>
        <a:ln>
          <a:noFill/>
        </a:ln>
        <a:effectLst/>
        <a:sp3d z="-227350" prstMaterial="matte"/>
      </dsp:spPr>
      <dsp:style>
        <a:lnRef idx="0">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s-MX" sz="3300" kern="1200" dirty="0" err="1" smtClean="0"/>
            <a:t>Struct</a:t>
          </a:r>
          <a:endParaRPr lang="en-US" sz="3300" kern="1200" dirty="0"/>
        </a:p>
      </dsp:txBody>
      <dsp:txXfrm>
        <a:off x="0" y="0"/>
        <a:ext cx="3429000" cy="731520"/>
      </dsp:txXfrm>
    </dsp:sp>
    <dsp:sp modelId="{C025AC71-EA03-4051-B85E-8311AB7068DB}">
      <dsp:nvSpPr>
        <dsp:cNvPr id="0" name=""/>
        <dsp:cNvSpPr/>
      </dsp:nvSpPr>
      <dsp:spPr>
        <a:xfrm>
          <a:off x="1674" y="731520"/>
          <a:ext cx="1141883" cy="1536192"/>
        </a:xfrm>
        <a:prstGeom prst="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57150" tIns="57150" rIns="57150" bIns="57150" numCol="1" spcCol="1270" anchor="ctr" anchorCtr="0">
          <a:noAutofit/>
          <a:sp3d extrusionH="28000" prstMaterial="matte"/>
        </a:bodyPr>
        <a:lstStyle/>
        <a:p>
          <a:pPr lvl="0" algn="ctr" defTabSz="666750">
            <a:lnSpc>
              <a:spcPct val="90000"/>
            </a:lnSpc>
            <a:spcBef>
              <a:spcPct val="0"/>
            </a:spcBef>
            <a:spcAft>
              <a:spcPct val="35000"/>
            </a:spcAft>
          </a:pPr>
          <a:r>
            <a:rPr lang="es-MX" sz="1500" kern="1200" dirty="0" err="1" smtClean="0"/>
            <a:t>Metodos</a:t>
          </a:r>
          <a:endParaRPr lang="en-US" sz="1500" kern="1200" dirty="0"/>
        </a:p>
      </dsp:txBody>
      <dsp:txXfrm>
        <a:off x="1674" y="731520"/>
        <a:ext cx="1141883" cy="1536192"/>
      </dsp:txXfrm>
    </dsp:sp>
    <dsp:sp modelId="{FD9EE3F9-678C-46C0-9807-6EA9EF2080BC}">
      <dsp:nvSpPr>
        <dsp:cNvPr id="0" name=""/>
        <dsp:cNvSpPr/>
      </dsp:nvSpPr>
      <dsp:spPr>
        <a:xfrm>
          <a:off x="1143558" y="731520"/>
          <a:ext cx="1141883" cy="1536192"/>
        </a:xfrm>
        <a:prstGeom prst="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57150" tIns="57150" rIns="57150" bIns="57150" numCol="1" spcCol="1270" anchor="ctr" anchorCtr="0">
          <a:noAutofit/>
          <a:sp3d extrusionH="28000" prstMaterial="matte"/>
        </a:bodyPr>
        <a:lstStyle/>
        <a:p>
          <a:pPr lvl="0" algn="ctr" defTabSz="666750">
            <a:lnSpc>
              <a:spcPct val="90000"/>
            </a:lnSpc>
            <a:spcBef>
              <a:spcPct val="0"/>
            </a:spcBef>
            <a:spcAft>
              <a:spcPct val="35000"/>
            </a:spcAft>
          </a:pPr>
          <a:r>
            <a:rPr lang="es-MX" sz="1500" kern="1200" dirty="0" smtClean="0"/>
            <a:t>Campos</a:t>
          </a:r>
          <a:endParaRPr lang="en-US" sz="1500" kern="1200" dirty="0"/>
        </a:p>
      </dsp:txBody>
      <dsp:txXfrm>
        <a:off x="1143558" y="731520"/>
        <a:ext cx="1141883" cy="1536192"/>
      </dsp:txXfrm>
    </dsp:sp>
    <dsp:sp modelId="{EFA5378F-43BA-4303-AD3B-0979C6737124}">
      <dsp:nvSpPr>
        <dsp:cNvPr id="0" name=""/>
        <dsp:cNvSpPr/>
      </dsp:nvSpPr>
      <dsp:spPr>
        <a:xfrm>
          <a:off x="2285441" y="731520"/>
          <a:ext cx="1141883" cy="1536192"/>
        </a:xfrm>
        <a:prstGeom prst="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57150" tIns="57150" rIns="57150" bIns="57150" numCol="1" spcCol="1270" anchor="ctr" anchorCtr="0">
          <a:noAutofit/>
          <a:sp3d extrusionH="28000" prstMaterial="matte"/>
        </a:bodyPr>
        <a:lstStyle/>
        <a:p>
          <a:pPr lvl="0" algn="ctr" defTabSz="666750">
            <a:lnSpc>
              <a:spcPct val="90000"/>
            </a:lnSpc>
            <a:spcBef>
              <a:spcPct val="0"/>
            </a:spcBef>
            <a:spcAft>
              <a:spcPct val="35000"/>
            </a:spcAft>
          </a:pPr>
          <a:r>
            <a:rPr lang="es-MX" sz="1500" kern="1200" dirty="0" smtClean="0"/>
            <a:t>Propiedades</a:t>
          </a:r>
          <a:endParaRPr lang="en-US" sz="1500" kern="1200" dirty="0"/>
        </a:p>
      </dsp:txBody>
      <dsp:txXfrm>
        <a:off x="2285441" y="731520"/>
        <a:ext cx="1141883" cy="1536192"/>
      </dsp:txXfrm>
    </dsp:sp>
    <dsp:sp modelId="{80E8D015-57CF-4AA0-B20F-C15EF79F0D8C}">
      <dsp:nvSpPr>
        <dsp:cNvPr id="0" name=""/>
        <dsp:cNvSpPr/>
      </dsp:nvSpPr>
      <dsp:spPr>
        <a:xfrm>
          <a:off x="0" y="2267712"/>
          <a:ext cx="3429000" cy="170688"/>
        </a:xfrm>
        <a:prstGeom prst="rect">
          <a:avLst/>
        </a:prstGeom>
        <a:solidFill>
          <a:schemeClr val="accent1">
            <a:shade val="80000"/>
            <a:hueOff val="0"/>
            <a:satOff val="0"/>
            <a:lumOff val="0"/>
            <a:alphaOff val="0"/>
          </a:schemeClr>
        </a:solidFill>
        <a:ln>
          <a:noFill/>
        </a:ln>
        <a:effectLst/>
        <a:sp3d z="-227350" prstMaterial="matte"/>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502128-8666-4E23-9A89-A14ABB269E7C}" type="datetimeFigureOut">
              <a:rPr lang="en-US" smtClean="0"/>
              <a:pPr/>
              <a:t>4/23/2013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C944A4-9E9B-4EEA-BA4C-0E9F4AD74B87}" type="slidenum">
              <a:rPr lang="en-US" smtClean="0"/>
              <a:pPr/>
              <a:t>‹#›</a:t>
            </a:fld>
            <a:endParaRPr lang="en-US"/>
          </a:p>
        </p:txBody>
      </p:sp>
    </p:spTree>
    <p:extLst>
      <p:ext uri="{BB962C8B-B14F-4D97-AF65-F5344CB8AC3E}">
        <p14:creationId xmlns:p14="http://schemas.microsoft.com/office/powerpoint/2010/main" val="1313567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C944A4-9E9B-4EEA-BA4C-0E9F4AD74B87}" type="slidenum">
              <a:rPr lang="en-US" smtClean="0"/>
              <a:pPr/>
              <a:t>13</a:t>
            </a:fld>
            <a:endParaRPr lang="en-US"/>
          </a:p>
        </p:txBody>
      </p:sp>
    </p:spTree>
    <p:extLst>
      <p:ext uri="{BB962C8B-B14F-4D97-AF65-F5344CB8AC3E}">
        <p14:creationId xmlns:p14="http://schemas.microsoft.com/office/powerpoint/2010/main" val="22429569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84BF2DE-6AFB-4E24-A696-1FDEC2DD6EBB}" type="slidenum">
              <a:rPr lang="en-US"/>
              <a:pPr/>
              <a:t>27</a:t>
            </a:fld>
            <a:endParaRPr lang="en-US"/>
          </a:p>
        </p:txBody>
      </p:sp>
      <p:sp>
        <p:nvSpPr>
          <p:cNvPr id="594946" name="Rectangle 2"/>
          <p:cNvSpPr>
            <a:spLocks noGrp="1" noRot="1" noChangeAspect="1" noChangeArrowheads="1" noTextEdit="1"/>
          </p:cNvSpPr>
          <p:nvPr>
            <p:ph type="sldImg"/>
          </p:nvPr>
        </p:nvSpPr>
        <p:spPr>
          <a:ln/>
        </p:spPr>
      </p:sp>
      <p:sp>
        <p:nvSpPr>
          <p:cNvPr id="594947" name="Rectangle 3"/>
          <p:cNvSpPr>
            <a:spLocks noGrp="1" noChangeArrowheads="1"/>
          </p:cNvSpPr>
          <p:nvPr>
            <p:ph type="body" idx="1"/>
          </p:nvPr>
        </p:nvSpPr>
        <p:spPr>
          <a:xfrm>
            <a:off x="685647" y="4342831"/>
            <a:ext cx="5486707" cy="4115084"/>
          </a:xfrm>
        </p:spPr>
        <p:txBody>
          <a:bodyPr/>
          <a:lstStyle/>
          <a:p>
            <a:endParaRPr lang="es-AR"/>
          </a:p>
        </p:txBody>
      </p:sp>
    </p:spTree>
    <p:extLst>
      <p:ext uri="{BB962C8B-B14F-4D97-AF65-F5344CB8AC3E}">
        <p14:creationId xmlns:p14="http://schemas.microsoft.com/office/powerpoint/2010/main" val="3978997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A171D2-206B-4154-BBB7-D7D0910BC119}" type="slidenum">
              <a:rPr lang="en-US"/>
              <a:pPr/>
              <a:t>28</a:t>
            </a:fld>
            <a:endParaRPr lang="en-US"/>
          </a:p>
        </p:txBody>
      </p:sp>
      <p:sp>
        <p:nvSpPr>
          <p:cNvPr id="596994" name="Rectangle 2"/>
          <p:cNvSpPr>
            <a:spLocks noGrp="1" noRot="1" noChangeAspect="1" noChangeArrowheads="1" noTextEdit="1"/>
          </p:cNvSpPr>
          <p:nvPr>
            <p:ph type="sldImg"/>
          </p:nvPr>
        </p:nvSpPr>
        <p:spPr>
          <a:ln/>
        </p:spPr>
      </p:sp>
      <p:sp>
        <p:nvSpPr>
          <p:cNvPr id="596995" name="Rectangle 3"/>
          <p:cNvSpPr>
            <a:spLocks noGrp="1" noChangeArrowheads="1"/>
          </p:cNvSpPr>
          <p:nvPr>
            <p:ph type="body" idx="1"/>
          </p:nvPr>
        </p:nvSpPr>
        <p:spPr>
          <a:xfrm>
            <a:off x="685647" y="4342831"/>
            <a:ext cx="5486707" cy="4115084"/>
          </a:xfrm>
        </p:spPr>
        <p:txBody>
          <a:bodyPr/>
          <a:lstStyle/>
          <a:p>
            <a:pPr marL="211866" indent="-211866"/>
            <a:r>
              <a:rPr lang="es-AR" sz="900" dirty="0"/>
              <a:t>Aquí tenemos un ejemplo práctico de la implementación de polimorfismo en un diseño orientado a objetos. Por un lado tenemos la clase base “Transporte”, que posee los métodos “Avanzar” y “Frenar”. Por otro lado tenemos tres clases distintas derivadas de la clase “Transporte”, cada una de las cuales podrá sobrescribir la implementación de los métodos Avanzar y Frenar para que su comportamiento sea más específico.</a:t>
            </a:r>
          </a:p>
          <a:p>
            <a:pPr marL="211866" indent="-211866"/>
            <a:r>
              <a:rPr lang="es-AR" sz="900" dirty="0"/>
              <a:t>Ahora bien, como todas heredan de la misma clase base, las clases derivadas pueden ser tratadas genéricamente. Esto quiere decir que podríamos tener un </a:t>
            </a:r>
            <a:r>
              <a:rPr lang="es-AR" sz="900" dirty="0" err="1"/>
              <a:t>array</a:t>
            </a:r>
            <a:r>
              <a:rPr lang="es-AR" sz="900" dirty="0"/>
              <a:t> que almacene objetos de tipo Transporte, y recorrerlo luego para llamar al método “Avanzar” de cada uno. De esta forma, en tiempo de codificación es imposible saber a qué método “Avanzar” se está llamando en realidad (al del Auto? Al del caballo? Al del transbordador?), sino que esta decisión es tomada en tiempo de ejecución en base al tipo particular de objeto que esté instanciado. </a:t>
            </a:r>
          </a:p>
          <a:p>
            <a:pPr marL="211866" indent="-211866"/>
            <a:endParaRPr lang="es-AR" sz="900" dirty="0"/>
          </a:p>
          <a:p>
            <a:pPr marL="211866" indent="-211866"/>
            <a:r>
              <a:rPr lang="es-AR" sz="900" dirty="0"/>
              <a:t>En pseudocódigo, esto se escribiría de la siguiente manera:</a:t>
            </a:r>
          </a:p>
          <a:p>
            <a:pPr marL="211866" indent="-211866"/>
            <a:endParaRPr lang="es-AR" sz="900" dirty="0"/>
          </a:p>
          <a:p>
            <a:pPr marL="211866" indent="-211866"/>
            <a:r>
              <a:rPr lang="es-AR" sz="900" dirty="0"/>
              <a:t>Definir </a:t>
            </a:r>
            <a:r>
              <a:rPr lang="es-AR" sz="900" dirty="0" err="1"/>
              <a:t>arrayTransportes</a:t>
            </a:r>
            <a:r>
              <a:rPr lang="es-AR" sz="900" dirty="0"/>
              <a:t> (3) de tipo Transporte</a:t>
            </a:r>
          </a:p>
          <a:p>
            <a:pPr marL="211866" indent="-211866"/>
            <a:r>
              <a:rPr lang="es-AR" sz="900" dirty="0" err="1"/>
              <a:t>arrayTransportes</a:t>
            </a:r>
            <a:r>
              <a:rPr lang="es-AR" sz="900" dirty="0"/>
              <a:t>(1) = nuevo Automóvil() //Un automóvil ES UN TIPO DE transporte</a:t>
            </a:r>
          </a:p>
          <a:p>
            <a:pPr marL="211866" indent="-211866"/>
            <a:r>
              <a:rPr lang="es-AR" sz="900" dirty="0" err="1"/>
              <a:t>arrayTransportes</a:t>
            </a:r>
            <a:r>
              <a:rPr lang="es-AR" sz="900" dirty="0"/>
              <a:t>(2) = nuevo Transbordador() //Un Transbordador ES UN TIPO DE transporte</a:t>
            </a:r>
          </a:p>
          <a:p>
            <a:pPr marL="211866" indent="-211866"/>
            <a:r>
              <a:rPr lang="es-AR" sz="900" dirty="0" err="1"/>
              <a:t>arrayTransportes</a:t>
            </a:r>
            <a:r>
              <a:rPr lang="es-AR" sz="900" dirty="0"/>
              <a:t>(3) = nuevo Caballo() //Un Caballo ES UN TIPO DE transporte</a:t>
            </a:r>
          </a:p>
          <a:p>
            <a:pPr marL="211866" indent="-211866"/>
            <a:endParaRPr lang="es-AR" sz="900" dirty="0"/>
          </a:p>
          <a:p>
            <a:pPr marL="211866" indent="-211866"/>
            <a:r>
              <a:rPr lang="es-AR" sz="900" dirty="0"/>
              <a:t>Por Cada (Transporte t en </a:t>
            </a:r>
            <a:r>
              <a:rPr lang="es-AR" sz="900" dirty="0" err="1"/>
              <a:t>arrayTransportes</a:t>
            </a:r>
            <a:r>
              <a:rPr lang="es-AR" sz="900" dirty="0"/>
              <a:t>)</a:t>
            </a:r>
          </a:p>
          <a:p>
            <a:pPr marL="211866" indent="-211866"/>
            <a:r>
              <a:rPr lang="es-AR" sz="900" dirty="0"/>
              <a:t>	</a:t>
            </a:r>
            <a:r>
              <a:rPr lang="es-AR" sz="900" dirty="0" err="1"/>
              <a:t>t.Avanzar</a:t>
            </a:r>
            <a:r>
              <a:rPr lang="es-AR" sz="900" dirty="0"/>
              <a:t>()</a:t>
            </a:r>
          </a:p>
          <a:p>
            <a:pPr marL="211866" indent="-211866"/>
            <a:r>
              <a:rPr lang="es-AR" sz="900" dirty="0"/>
              <a:t>	</a:t>
            </a:r>
            <a:r>
              <a:rPr lang="es-AR" sz="900" dirty="0" err="1"/>
              <a:t>t.Frenar</a:t>
            </a:r>
            <a:r>
              <a:rPr lang="es-AR" sz="900" dirty="0"/>
              <a:t>()</a:t>
            </a:r>
          </a:p>
          <a:p>
            <a:pPr marL="211866" indent="-211866"/>
            <a:r>
              <a:rPr lang="es-AR" sz="900" dirty="0"/>
              <a:t>Fin</a:t>
            </a:r>
          </a:p>
          <a:p>
            <a:pPr marL="211866" indent="-211866"/>
            <a:endParaRPr lang="es-AR" sz="900" dirty="0"/>
          </a:p>
          <a:p>
            <a:pPr marL="211866" indent="-211866"/>
            <a:endParaRPr lang="es-AR" sz="900" dirty="0"/>
          </a:p>
          <a:p>
            <a:pPr marL="211866" indent="-211866"/>
            <a:endParaRPr lang="es-AR" sz="900" dirty="0"/>
          </a:p>
          <a:p>
            <a:pPr marL="211866" indent="-211866"/>
            <a:endParaRPr lang="es-AR" sz="900" dirty="0"/>
          </a:p>
          <a:p>
            <a:pPr marL="211866" indent="-211866">
              <a:buFontTx/>
              <a:buChar char="•"/>
            </a:pPr>
            <a:endParaRPr lang="es-AR" sz="900" dirty="0"/>
          </a:p>
        </p:txBody>
      </p:sp>
    </p:spTree>
    <p:extLst>
      <p:ext uri="{BB962C8B-B14F-4D97-AF65-F5344CB8AC3E}">
        <p14:creationId xmlns:p14="http://schemas.microsoft.com/office/powerpoint/2010/main" val="26062081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5DDE9F-4E05-4B3E-91AE-95D9DA86BA0E}" type="slidenum">
              <a:rPr lang="en-US"/>
              <a:pPr/>
              <a:t>29</a:t>
            </a:fld>
            <a:endParaRPr lang="en-US"/>
          </a:p>
        </p:txBody>
      </p:sp>
      <p:sp>
        <p:nvSpPr>
          <p:cNvPr id="590850" name="Rectangle 2"/>
          <p:cNvSpPr>
            <a:spLocks noGrp="1" noRot="1" noChangeAspect="1" noChangeArrowheads="1" noTextEdit="1"/>
          </p:cNvSpPr>
          <p:nvPr>
            <p:ph type="sldImg"/>
          </p:nvPr>
        </p:nvSpPr>
        <p:spPr>
          <a:ln/>
        </p:spPr>
      </p:sp>
      <p:sp>
        <p:nvSpPr>
          <p:cNvPr id="590851" name="Rectangle 3"/>
          <p:cNvSpPr>
            <a:spLocks noGrp="1" noChangeArrowheads="1"/>
          </p:cNvSpPr>
          <p:nvPr>
            <p:ph type="body" idx="1"/>
          </p:nvPr>
        </p:nvSpPr>
        <p:spPr>
          <a:xfrm>
            <a:off x="685647" y="4342831"/>
            <a:ext cx="5486707" cy="4115084"/>
          </a:xfrm>
        </p:spPr>
        <p:txBody>
          <a:bodyPr/>
          <a:lstStyle/>
          <a:p>
            <a:endParaRPr lang="es-AR"/>
          </a:p>
        </p:txBody>
      </p:sp>
    </p:spTree>
    <p:extLst>
      <p:ext uri="{BB962C8B-B14F-4D97-AF65-F5344CB8AC3E}">
        <p14:creationId xmlns:p14="http://schemas.microsoft.com/office/powerpoint/2010/main" val="35162223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397C485-8846-41D2-BEF0-CFE5F7FF1553}" type="slidenum">
              <a:rPr lang="en-US"/>
              <a:pPr/>
              <a:t>31</a:t>
            </a:fld>
            <a:endParaRPr lang="en-US"/>
          </a:p>
        </p:txBody>
      </p:sp>
      <p:sp>
        <p:nvSpPr>
          <p:cNvPr id="670722" name="Rectangle 2"/>
          <p:cNvSpPr>
            <a:spLocks noGrp="1" noRot="1" noChangeAspect="1" noChangeArrowheads="1" noTextEdit="1"/>
          </p:cNvSpPr>
          <p:nvPr>
            <p:ph type="sldImg"/>
          </p:nvPr>
        </p:nvSpPr>
        <p:spPr>
          <a:ln/>
        </p:spPr>
      </p:sp>
      <p:sp>
        <p:nvSpPr>
          <p:cNvPr id="670723" name="Rectangle 3"/>
          <p:cNvSpPr>
            <a:spLocks noGrp="1" noChangeArrowheads="1"/>
          </p:cNvSpPr>
          <p:nvPr>
            <p:ph type="body" idx="1"/>
          </p:nvPr>
        </p:nvSpPr>
        <p:spPr/>
        <p:txBody>
          <a:bodyPr/>
          <a:lstStyle/>
          <a:p>
            <a:r>
              <a:rPr lang="es-AR"/>
              <a:t>Una interfaz define un contrato de comportamientos que una clase debe cumplir al implementarla. Los comportamientos declarados en la interfaz no tienen cuerpo ni funcionalidad, son sólo “firmas” que las clases que implementen la interfaz deberán completar. De esta forma, si bien no podemos lograr que la clase derivada herede todos los atributos y comportamientos de su clase base, podemos al menos “obligar” a que implemente el conjunto de funcionalidades definidas en la interfaz.</a:t>
            </a:r>
          </a:p>
          <a:p>
            <a:r>
              <a:rPr lang="es-AR"/>
              <a:t>Una clase puede implementar tantas interfaces como desee, y una interfaz puede ser implementada por tantas clases como se desee.</a:t>
            </a:r>
          </a:p>
        </p:txBody>
      </p:sp>
    </p:spTree>
    <p:extLst>
      <p:ext uri="{BB962C8B-B14F-4D97-AF65-F5344CB8AC3E}">
        <p14:creationId xmlns:p14="http://schemas.microsoft.com/office/powerpoint/2010/main" val="1294108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FF3691-F23A-4A80-8971-88F05108BC79}" type="slidenum">
              <a:rPr lang="en-US"/>
              <a:pPr/>
              <a:t>17</a:t>
            </a:fld>
            <a:endParaRPr lang="en-US"/>
          </a:p>
        </p:txBody>
      </p:sp>
      <p:sp>
        <p:nvSpPr>
          <p:cNvPr id="606210" name="Rectangle 2"/>
          <p:cNvSpPr>
            <a:spLocks noGrp="1" noRot="1" noChangeAspect="1" noChangeArrowheads="1" noTextEdit="1"/>
          </p:cNvSpPr>
          <p:nvPr>
            <p:ph type="sldImg"/>
          </p:nvPr>
        </p:nvSpPr>
        <p:spPr>
          <a:ln/>
        </p:spPr>
      </p:sp>
      <p:sp>
        <p:nvSpPr>
          <p:cNvPr id="606211" name="Rectangle 3"/>
          <p:cNvSpPr>
            <a:spLocks noGrp="1" noChangeArrowheads="1"/>
          </p:cNvSpPr>
          <p:nvPr>
            <p:ph type="body" idx="1"/>
          </p:nvPr>
        </p:nvSpPr>
        <p:spPr>
          <a:xfrm>
            <a:off x="685647" y="4342831"/>
            <a:ext cx="5486707" cy="4115084"/>
          </a:xfrm>
        </p:spPr>
        <p:txBody>
          <a:bodyPr/>
          <a:lstStyle/>
          <a:p>
            <a:endParaRPr lang="es-AR"/>
          </a:p>
        </p:txBody>
      </p:sp>
    </p:spTree>
    <p:extLst>
      <p:ext uri="{BB962C8B-B14F-4D97-AF65-F5344CB8AC3E}">
        <p14:creationId xmlns:p14="http://schemas.microsoft.com/office/powerpoint/2010/main" val="1529505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6FEA91-BCDD-4932-8E31-C8469CD75800}" type="slidenum">
              <a:rPr lang="en-US"/>
              <a:pPr/>
              <a:t>18</a:t>
            </a:fld>
            <a:endParaRPr lang="en-US"/>
          </a:p>
        </p:txBody>
      </p:sp>
      <p:sp>
        <p:nvSpPr>
          <p:cNvPr id="662530" name="Rectangle 2"/>
          <p:cNvSpPr>
            <a:spLocks noGrp="1" noRot="1" noChangeAspect="1" noChangeArrowheads="1" noTextEdit="1"/>
          </p:cNvSpPr>
          <p:nvPr>
            <p:ph type="sldImg"/>
          </p:nvPr>
        </p:nvSpPr>
        <p:spPr>
          <a:ln/>
        </p:spPr>
      </p:sp>
      <p:sp>
        <p:nvSpPr>
          <p:cNvPr id="662531" name="Rectangle 3"/>
          <p:cNvSpPr>
            <a:spLocks noGrp="1" noChangeArrowheads="1"/>
          </p:cNvSpPr>
          <p:nvPr>
            <p:ph type="body" idx="1"/>
          </p:nvPr>
        </p:nvSpPr>
        <p:spPr/>
        <p:txBody>
          <a:bodyPr/>
          <a:lstStyle/>
          <a:p>
            <a:r>
              <a:rPr lang="es-AR" dirty="0"/>
              <a:t>La forma más sencilla de entender el concepto de clase es si la vemos como una agrupación de objetos con características similares. Por ejemplo, un auto ES UN tipo particular de vehículo motorizado, con lo cual dentro de su comportamiento podemos encontrar “arrancar” y “frenar”, entre otros. Ahora bien, una motocicleta también ES UN vehículo motorizado, y tiene dentro de su comportamiento “arrancar” y “frenar”. El conjunto de atributos también es compartido entre una motocicleta y un automóvil, aunque sus valores no coincidan necesariamente. Por ejemplo, ambos tienen el atributo “cantidad de ruedas”, sólo que el auto tiene 4 y la motocicleta 2.</a:t>
            </a:r>
          </a:p>
        </p:txBody>
      </p:sp>
    </p:spTree>
    <p:extLst>
      <p:ext uri="{BB962C8B-B14F-4D97-AF65-F5344CB8AC3E}">
        <p14:creationId xmlns:p14="http://schemas.microsoft.com/office/powerpoint/2010/main" val="15724567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C37B5F-D052-42CA-A405-1B8C27F13864}" type="slidenum">
              <a:rPr lang="en-US"/>
              <a:pPr/>
              <a:t>19</a:t>
            </a:fld>
            <a:endParaRPr lang="en-US"/>
          </a:p>
        </p:txBody>
      </p:sp>
      <p:sp>
        <p:nvSpPr>
          <p:cNvPr id="663554" name="Rectangle 2"/>
          <p:cNvSpPr>
            <a:spLocks noGrp="1" noRot="1" noChangeAspect="1" noChangeArrowheads="1" noTextEdit="1"/>
          </p:cNvSpPr>
          <p:nvPr>
            <p:ph type="sldImg"/>
          </p:nvPr>
        </p:nvSpPr>
        <p:spPr>
          <a:ln/>
        </p:spPr>
      </p:sp>
      <p:sp>
        <p:nvSpPr>
          <p:cNvPr id="663555" name="Rectangle 3"/>
          <p:cNvSpPr>
            <a:spLocks noGrp="1" noChangeArrowheads="1"/>
          </p:cNvSpPr>
          <p:nvPr>
            <p:ph type="body" idx="1"/>
          </p:nvPr>
        </p:nvSpPr>
        <p:spPr/>
        <p:txBody>
          <a:bodyPr/>
          <a:lstStyle/>
          <a:p>
            <a:endParaRPr lang="es-AR"/>
          </a:p>
        </p:txBody>
      </p:sp>
    </p:spTree>
    <p:extLst>
      <p:ext uri="{BB962C8B-B14F-4D97-AF65-F5344CB8AC3E}">
        <p14:creationId xmlns:p14="http://schemas.microsoft.com/office/powerpoint/2010/main" val="3915972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591879-3EE3-4528-ABDB-EA4F831260F8}" type="slidenum">
              <a:rPr lang="en-US"/>
              <a:pPr/>
              <a:t>20</a:t>
            </a:fld>
            <a:endParaRPr lang="en-US"/>
          </a:p>
        </p:txBody>
      </p:sp>
      <p:sp>
        <p:nvSpPr>
          <p:cNvPr id="665602" name="Rectangle 2"/>
          <p:cNvSpPr>
            <a:spLocks noGrp="1" noRot="1" noChangeAspect="1" noChangeArrowheads="1" noTextEdit="1"/>
          </p:cNvSpPr>
          <p:nvPr>
            <p:ph type="sldImg"/>
          </p:nvPr>
        </p:nvSpPr>
        <p:spPr>
          <a:ln/>
        </p:spPr>
      </p:sp>
      <p:sp>
        <p:nvSpPr>
          <p:cNvPr id="665603" name="Rectangle 3"/>
          <p:cNvSpPr>
            <a:spLocks noGrp="1" noChangeArrowheads="1"/>
          </p:cNvSpPr>
          <p:nvPr>
            <p:ph type="body" idx="1"/>
          </p:nvPr>
        </p:nvSpPr>
        <p:spPr/>
        <p:txBody>
          <a:bodyPr/>
          <a:lstStyle/>
          <a:p>
            <a:r>
              <a:rPr lang="es-AR"/>
              <a:t>Tanto para los atributos (estado) como para los métodos (comportamiento) de una clase puede configurarse el nivel de visibilidad o acceso que estos tendrán hacia el mundo exterior (otras clases que interactúen con ella). Los cuatro niveles de acceso más comunes que se pueden establecer a nivel de miembro de una clase son:</a:t>
            </a:r>
          </a:p>
          <a:p>
            <a:pPr>
              <a:buFontTx/>
              <a:buChar char="-"/>
            </a:pPr>
            <a:r>
              <a:rPr lang="es-AR"/>
              <a:t>Público: un miembro público puede ser accedido desde cualquier otra clase</a:t>
            </a:r>
          </a:p>
          <a:p>
            <a:pPr>
              <a:buFontTx/>
              <a:buChar char="-"/>
            </a:pPr>
            <a:r>
              <a:rPr lang="es-AR"/>
              <a:t>Privado: un miembro privado solamente puede ser accedido desde la clase en la que está declarado</a:t>
            </a:r>
          </a:p>
          <a:p>
            <a:pPr>
              <a:buFontTx/>
              <a:buChar char="-"/>
            </a:pPr>
            <a:r>
              <a:rPr lang="es-AR"/>
              <a:t>Protegido: un miembro protegido solamente puede ser accedido desde la clase en la que está declarado y desde las clases que hereden de ella (se verá el concepto de herencia más adelante en este curso)</a:t>
            </a:r>
          </a:p>
          <a:p>
            <a:pPr>
              <a:buFontTx/>
              <a:buChar char="-"/>
            </a:pPr>
            <a:r>
              <a:rPr lang="es-AR"/>
              <a:t>Paquete: un miembro de tipo paquete sólo podrá ser accedido desde las clases que estén en el mismo paquete lógico que la clase en la que está definido. En un entorno Microsoft .NET un ejemplo de paquete es una biblioteca .dll o un archivo ejecutable .exe.</a:t>
            </a:r>
          </a:p>
        </p:txBody>
      </p:sp>
    </p:spTree>
    <p:extLst>
      <p:ext uri="{BB962C8B-B14F-4D97-AF65-F5344CB8AC3E}">
        <p14:creationId xmlns:p14="http://schemas.microsoft.com/office/powerpoint/2010/main" val="1837309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6BE7DA-DF07-4FAA-8AD0-794E99225022}" type="slidenum">
              <a:rPr lang="en-US"/>
              <a:pPr/>
              <a:t>22</a:t>
            </a:fld>
            <a:endParaRPr lang="en-US"/>
          </a:p>
        </p:txBody>
      </p:sp>
      <p:sp>
        <p:nvSpPr>
          <p:cNvPr id="619522" name="Rectangle 2"/>
          <p:cNvSpPr>
            <a:spLocks noGrp="1" noRot="1" noChangeAspect="1" noChangeArrowheads="1" noTextEdit="1"/>
          </p:cNvSpPr>
          <p:nvPr>
            <p:ph type="sldImg"/>
          </p:nvPr>
        </p:nvSpPr>
        <p:spPr>
          <a:ln/>
        </p:spPr>
      </p:sp>
      <p:sp>
        <p:nvSpPr>
          <p:cNvPr id="619523" name="Rectangle 3"/>
          <p:cNvSpPr>
            <a:spLocks noGrp="1" noChangeArrowheads="1"/>
          </p:cNvSpPr>
          <p:nvPr>
            <p:ph type="body" idx="1"/>
          </p:nvPr>
        </p:nvSpPr>
        <p:spPr/>
        <p:txBody>
          <a:bodyPr/>
          <a:lstStyle/>
          <a:p>
            <a:endParaRPr lang="pt-BR"/>
          </a:p>
        </p:txBody>
      </p:sp>
    </p:spTree>
    <p:extLst>
      <p:ext uri="{BB962C8B-B14F-4D97-AF65-F5344CB8AC3E}">
        <p14:creationId xmlns:p14="http://schemas.microsoft.com/office/powerpoint/2010/main" val="28914231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6807E6-FF1E-4C0D-9A59-B2187731453C}" type="slidenum">
              <a:rPr lang="en-US"/>
              <a:pPr/>
              <a:t>23</a:t>
            </a:fld>
            <a:endParaRPr lang="en-US"/>
          </a:p>
        </p:txBody>
      </p:sp>
      <p:sp>
        <p:nvSpPr>
          <p:cNvPr id="571394" name="Rectangle 2"/>
          <p:cNvSpPr>
            <a:spLocks noGrp="1" noRot="1" noChangeAspect="1" noChangeArrowheads="1" noTextEdit="1"/>
          </p:cNvSpPr>
          <p:nvPr>
            <p:ph type="sldImg"/>
          </p:nvPr>
        </p:nvSpPr>
        <p:spPr>
          <a:ln/>
        </p:spPr>
      </p:sp>
      <p:sp>
        <p:nvSpPr>
          <p:cNvPr id="571395" name="Rectangle 3"/>
          <p:cNvSpPr>
            <a:spLocks noGrp="1" noChangeArrowheads="1"/>
          </p:cNvSpPr>
          <p:nvPr>
            <p:ph type="body" idx="1"/>
          </p:nvPr>
        </p:nvSpPr>
        <p:spPr>
          <a:xfrm>
            <a:off x="685647" y="4342831"/>
            <a:ext cx="5486707" cy="4115084"/>
          </a:xfrm>
        </p:spPr>
        <p:txBody>
          <a:bodyPr/>
          <a:lstStyle/>
          <a:p>
            <a:r>
              <a:rPr lang="es-AR"/>
              <a:t>El proceso de abstracción permite seleccionar las características relevantes dentro de un conjunto e identificar comportamientos comunes para definir nuevos tipos de entidades en el mundo real. La abstracción es clave en el proceso de análisis y diseño orientado a objetos, ya que mediante ella podemos llegar a armar un conjunto de clases que permitan modelar la realidad o el problema que se quiere atacar.</a:t>
            </a:r>
          </a:p>
        </p:txBody>
      </p:sp>
    </p:spTree>
    <p:extLst>
      <p:ext uri="{BB962C8B-B14F-4D97-AF65-F5344CB8AC3E}">
        <p14:creationId xmlns:p14="http://schemas.microsoft.com/office/powerpoint/2010/main" val="2437000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69BC3A-D32C-43C2-8D91-3A57A8139048}" type="slidenum">
              <a:rPr lang="en-US"/>
              <a:pPr/>
              <a:t>24</a:t>
            </a:fld>
            <a:endParaRPr lang="en-US"/>
          </a:p>
        </p:txBody>
      </p:sp>
      <p:sp>
        <p:nvSpPr>
          <p:cNvPr id="573442" name="Rectangle 2"/>
          <p:cNvSpPr>
            <a:spLocks noGrp="1" noRot="1" noChangeAspect="1" noChangeArrowheads="1" noTextEdit="1"/>
          </p:cNvSpPr>
          <p:nvPr>
            <p:ph type="sldImg"/>
          </p:nvPr>
        </p:nvSpPr>
        <p:spPr>
          <a:ln/>
        </p:spPr>
      </p:sp>
      <p:sp>
        <p:nvSpPr>
          <p:cNvPr id="573443" name="Rectangle 3"/>
          <p:cNvSpPr>
            <a:spLocks noGrp="1" noChangeArrowheads="1"/>
          </p:cNvSpPr>
          <p:nvPr>
            <p:ph type="body" idx="1"/>
          </p:nvPr>
        </p:nvSpPr>
        <p:spPr>
          <a:xfrm>
            <a:off x="685647" y="4342831"/>
            <a:ext cx="5486707" cy="4115084"/>
          </a:xfrm>
        </p:spPr>
        <p:txBody>
          <a:bodyPr/>
          <a:lstStyle/>
          <a:p>
            <a:r>
              <a:rPr lang="es-AR" dirty="0"/>
              <a:t>Otro de los pilares de la orientación a objetos es el encapsulamiento. Para entender este principio veamos un ejemplo práctico: </a:t>
            </a:r>
          </a:p>
          <a:p>
            <a:r>
              <a:rPr lang="es-AR" dirty="0"/>
              <a:t>Como todos ustedes se imaginarán, no es necesario ser mecánico de automóviles para poder manejar uno. Si el comprender cómo es el funcionamiento interno del motor, la dirección, los frenos, los cilindros, etc. fuera requisito para poder manejar un automóvil, serían muchos menos los conductores certificados y sería mucho más difícil aprender a manejar. Es más, si a cualquier automotriz se le ocurriera cambiar el funcionamiento interno de alguna de estas cosas, probablemente todos los conductores tendrían que volver a aprender como funciona el nuevo componente interno para poder seguir manejando sin problemas. Por suerte esto no es así, ya que la complejidad interna del funcionamiento de un automóvil está escondida de los conductores (usuarios). Para poder interactuar con el automóvil, éste nos expone una interfaz sencilla y definida, que no cambia nunca por más que cambien internamente el funcionamiento de sus componentes. Esta interfaz está compuesta por el volante, los pedales, la palanca de cambios, el asiento, etc. De esta forma decimos que el automóvil ha </a:t>
            </a:r>
            <a:r>
              <a:rPr lang="es-AR" b="1" dirty="0"/>
              <a:t>encapsulado</a:t>
            </a:r>
            <a:r>
              <a:rPr lang="es-AR" dirty="0"/>
              <a:t> su complejidad interna.</a:t>
            </a:r>
          </a:p>
        </p:txBody>
      </p:sp>
    </p:spTree>
    <p:extLst>
      <p:ext uri="{BB962C8B-B14F-4D97-AF65-F5344CB8AC3E}">
        <p14:creationId xmlns:p14="http://schemas.microsoft.com/office/powerpoint/2010/main" val="1922423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9618D4-A1AA-460F-90D3-B3FDE341C5D6}" type="slidenum">
              <a:rPr lang="en-US"/>
              <a:pPr/>
              <a:t>26</a:t>
            </a:fld>
            <a:endParaRPr lang="en-US"/>
          </a:p>
        </p:txBody>
      </p:sp>
      <p:sp>
        <p:nvSpPr>
          <p:cNvPr id="669698" name="Rectangle 2"/>
          <p:cNvSpPr>
            <a:spLocks noGrp="1" noRot="1" noChangeAspect="1" noChangeArrowheads="1" noTextEdit="1"/>
          </p:cNvSpPr>
          <p:nvPr>
            <p:ph type="sldImg"/>
          </p:nvPr>
        </p:nvSpPr>
        <p:spPr>
          <a:ln/>
        </p:spPr>
      </p:sp>
      <p:sp>
        <p:nvSpPr>
          <p:cNvPr id="669699" name="Rectangle 3"/>
          <p:cNvSpPr>
            <a:spLocks noGrp="1" noChangeArrowheads="1"/>
          </p:cNvSpPr>
          <p:nvPr>
            <p:ph type="body" idx="1"/>
          </p:nvPr>
        </p:nvSpPr>
        <p:spPr/>
        <p:txBody>
          <a:bodyPr/>
          <a:lstStyle/>
          <a:p>
            <a:endParaRPr lang="es-AR"/>
          </a:p>
        </p:txBody>
      </p:sp>
    </p:spTree>
    <p:extLst>
      <p:ext uri="{BB962C8B-B14F-4D97-AF65-F5344CB8AC3E}">
        <p14:creationId xmlns:p14="http://schemas.microsoft.com/office/powerpoint/2010/main" val="255198320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 Id="rId9"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userDrawn="1"/>
        </p:nvGrpSpPr>
        <p:grpSpPr>
          <a:xfrm>
            <a:off x="-1" y="6537960"/>
            <a:ext cx="9144001" cy="320040"/>
            <a:chOff x="-1" y="6537960"/>
            <a:chExt cx="9144001" cy="320040"/>
          </a:xfrm>
        </p:grpSpPr>
        <p:pic>
          <p:nvPicPr>
            <p:cNvPr id="8"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B15D948-DEBD-43F2-B784-0599A4386F42}" type="datetimeFigureOut">
              <a:rPr lang="en-US" smtClean="0"/>
              <a:pPr/>
              <a:t>4/23/2013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D93677-3EDC-47F8-9E4D-F97139E12C13}" type="slidenum">
              <a:rPr lang="en-US" smtClean="0"/>
              <a:pPr/>
              <a:t>‹#›</a:t>
            </a:fld>
            <a:endParaRPr lang="en-US"/>
          </a:p>
        </p:txBody>
      </p:sp>
      <p:pic>
        <p:nvPicPr>
          <p:cNvPr id="11" name="Picture 16" descr="logonegativo.jpg"/>
          <p:cNvPicPr>
            <a:picLocks noChangeAspect="1"/>
          </p:cNvPicPr>
          <p:nvPr userDrawn="1"/>
        </p:nvPicPr>
        <p:blipFill>
          <a:blip r:embed="rId4" cstate="print"/>
          <a:srcRect/>
          <a:stretch>
            <a:fillRect/>
          </a:stretch>
        </p:blipFill>
        <p:spPr bwMode="auto">
          <a:xfrm>
            <a:off x="6928715" y="0"/>
            <a:ext cx="2215285" cy="1752599"/>
          </a:xfrm>
          <a:prstGeom prst="rect">
            <a:avLst/>
          </a:prstGeom>
          <a:ln>
            <a:noFill/>
          </a:ln>
          <a:effectLst>
            <a:softEdge rad="112500"/>
          </a:effectLst>
        </p:spPr>
      </p:pic>
      <p:pic>
        <p:nvPicPr>
          <p:cNvPr id="12" name="Picture 2"/>
          <p:cNvPicPr>
            <a:picLocks noChangeAspect="1" noChangeArrowheads="1"/>
          </p:cNvPicPr>
          <p:nvPr userDrawn="1"/>
        </p:nvPicPr>
        <p:blipFill>
          <a:blip r:embed="rId5" cstate="print">
            <a:clrChange>
              <a:clrFrom>
                <a:srgbClr val="FFFFFF"/>
              </a:clrFrom>
              <a:clrTo>
                <a:srgbClr val="FFFFFF">
                  <a:alpha val="0"/>
                </a:srgbClr>
              </a:clrTo>
            </a:clrChange>
          </a:blip>
          <a:srcRect/>
          <a:stretch>
            <a:fillRect/>
          </a:stretch>
        </p:blipFill>
        <p:spPr bwMode="auto">
          <a:xfrm>
            <a:off x="685800" y="3184328"/>
            <a:ext cx="304800" cy="183355"/>
          </a:xfrm>
          <a:prstGeom prst="rect">
            <a:avLst/>
          </a:prstGeom>
          <a:noFill/>
          <a:ln w="9525">
            <a:noFill/>
            <a:miter lim="800000"/>
            <a:headEnd/>
            <a:tailEnd/>
          </a:ln>
        </p:spPr>
      </p:pic>
      <p:pic>
        <p:nvPicPr>
          <p:cNvPr id="13" name="Picture 4"/>
          <p:cNvPicPr>
            <a:picLocks noChangeAspect="1" noChangeArrowheads="1"/>
          </p:cNvPicPr>
          <p:nvPr userDrawn="1"/>
        </p:nvPicPr>
        <p:blipFill>
          <a:blip r:embed="rId6" cstate="print">
            <a:clrChange>
              <a:clrFrom>
                <a:srgbClr val="FFFFFF"/>
              </a:clrFrom>
              <a:clrTo>
                <a:srgbClr val="FFFFFF">
                  <a:alpha val="0"/>
                </a:srgbClr>
              </a:clrTo>
            </a:clrChange>
          </a:blip>
          <a:srcRect/>
          <a:stretch>
            <a:fillRect/>
          </a:stretch>
        </p:blipFill>
        <p:spPr bwMode="auto">
          <a:xfrm>
            <a:off x="381000" y="3276600"/>
            <a:ext cx="295566" cy="177800"/>
          </a:xfrm>
          <a:prstGeom prst="rect">
            <a:avLst/>
          </a:prstGeom>
          <a:noFill/>
          <a:ln w="9525">
            <a:noFill/>
            <a:miter lim="800000"/>
            <a:headEnd/>
            <a:tailEnd/>
          </a:ln>
        </p:spPr>
      </p:pic>
      <p:pic>
        <p:nvPicPr>
          <p:cNvPr id="14" name="Picture 6"/>
          <p:cNvPicPr>
            <a:picLocks noChangeAspect="1" noChangeArrowheads="1"/>
          </p:cNvPicPr>
          <p:nvPr userDrawn="1"/>
        </p:nvPicPr>
        <p:blipFill>
          <a:blip r:embed="rId7" cstate="print">
            <a:clrChange>
              <a:clrFrom>
                <a:srgbClr val="FFFFFF"/>
              </a:clrFrom>
              <a:clrTo>
                <a:srgbClr val="FFFFFF">
                  <a:alpha val="0"/>
                </a:srgbClr>
              </a:clrTo>
            </a:clrChange>
          </a:blip>
          <a:srcRect/>
          <a:stretch>
            <a:fillRect/>
          </a:stretch>
        </p:blipFill>
        <p:spPr bwMode="auto">
          <a:xfrm>
            <a:off x="381000" y="3610575"/>
            <a:ext cx="331515" cy="199425"/>
          </a:xfrm>
          <a:prstGeom prst="rect">
            <a:avLst/>
          </a:prstGeom>
          <a:noFill/>
          <a:ln w="9525">
            <a:noFill/>
            <a:miter lim="800000"/>
            <a:headEnd/>
            <a:tailEnd/>
          </a:ln>
        </p:spPr>
      </p:pic>
      <p:pic>
        <p:nvPicPr>
          <p:cNvPr id="15" name="Picture 5"/>
          <p:cNvPicPr>
            <a:picLocks noChangeAspect="1" noChangeArrowheads="1"/>
          </p:cNvPicPr>
          <p:nvPr userDrawn="1"/>
        </p:nvPicPr>
        <p:blipFill>
          <a:blip r:embed="rId8" cstate="print">
            <a:clrChange>
              <a:clrFrom>
                <a:srgbClr val="FFFFFF"/>
              </a:clrFrom>
              <a:clrTo>
                <a:srgbClr val="FFFFFF">
                  <a:alpha val="0"/>
                </a:srgbClr>
              </a:clrTo>
            </a:clrChange>
          </a:blip>
          <a:srcRect/>
          <a:stretch>
            <a:fillRect/>
          </a:stretch>
        </p:blipFill>
        <p:spPr bwMode="auto">
          <a:xfrm>
            <a:off x="8153400" y="2057400"/>
            <a:ext cx="534335" cy="228600"/>
          </a:xfrm>
          <a:prstGeom prst="rect">
            <a:avLst/>
          </a:prstGeom>
          <a:noFill/>
          <a:ln w="9525">
            <a:noFill/>
            <a:miter lim="800000"/>
            <a:headEnd/>
            <a:tailEnd/>
          </a:ln>
        </p:spPr>
      </p:pic>
      <p:pic>
        <p:nvPicPr>
          <p:cNvPr id="16" name="Picture 6"/>
          <p:cNvPicPr>
            <a:picLocks noChangeAspect="1" noChangeArrowheads="1"/>
          </p:cNvPicPr>
          <p:nvPr userDrawn="1"/>
        </p:nvPicPr>
        <p:blipFill>
          <a:blip r:embed="rId9" cstate="print">
            <a:clrChange>
              <a:clrFrom>
                <a:srgbClr val="FFFFFF"/>
              </a:clrFrom>
              <a:clrTo>
                <a:srgbClr val="FFFFFF">
                  <a:alpha val="0"/>
                </a:srgbClr>
              </a:clrTo>
            </a:clrChange>
          </a:blip>
          <a:srcRect l="3125" t="22917" r="59375" b="53125"/>
          <a:stretch>
            <a:fillRect/>
          </a:stretch>
        </p:blipFill>
        <p:spPr bwMode="auto">
          <a:xfrm>
            <a:off x="609600" y="3429000"/>
            <a:ext cx="533400" cy="2555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15D948-DEBD-43F2-B784-0599A4386F42}" type="datetimeFigureOut">
              <a:rPr lang="en-US" smtClean="0"/>
              <a:pPr/>
              <a:t>4/23/2013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D93677-3EDC-47F8-9E4D-F97139E12C13}" type="slidenum">
              <a:rPr lang="en-US" smtClean="0"/>
              <a:pPr/>
              <a:t>‹#›</a:t>
            </a:fld>
            <a:endParaRPr lang="en-US"/>
          </a:p>
        </p:txBody>
      </p:sp>
      <p:grpSp>
        <p:nvGrpSpPr>
          <p:cNvPr id="7" name="Group 6"/>
          <p:cNvGrpSpPr/>
          <p:nvPr userDrawn="1"/>
        </p:nvGrpSpPr>
        <p:grpSpPr>
          <a:xfrm>
            <a:off x="-1" y="6537960"/>
            <a:ext cx="9144001" cy="320040"/>
            <a:chOff x="-1" y="6537960"/>
            <a:chExt cx="9144001" cy="320040"/>
          </a:xfrm>
        </p:grpSpPr>
        <p:pic>
          <p:nvPicPr>
            <p:cNvPr id="8"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1"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3"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4"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5"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7"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15D948-DEBD-43F2-B784-0599A4386F42}" type="datetimeFigureOut">
              <a:rPr lang="en-US" smtClean="0"/>
              <a:pPr/>
              <a:t>4/23/2013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D93677-3EDC-47F8-9E4D-F97139E12C13}" type="slidenum">
              <a:rPr lang="en-US" smtClean="0"/>
              <a:pPr/>
              <a:t>‹#›</a:t>
            </a:fld>
            <a:endParaRPr lang="en-US"/>
          </a:p>
        </p:txBody>
      </p:sp>
      <p:grpSp>
        <p:nvGrpSpPr>
          <p:cNvPr id="7" name="Group 6"/>
          <p:cNvGrpSpPr/>
          <p:nvPr userDrawn="1"/>
        </p:nvGrpSpPr>
        <p:grpSpPr>
          <a:xfrm>
            <a:off x="-1" y="6537960"/>
            <a:ext cx="9144001" cy="320040"/>
            <a:chOff x="-1" y="6537960"/>
            <a:chExt cx="9144001" cy="320040"/>
          </a:xfrm>
        </p:grpSpPr>
        <p:pic>
          <p:nvPicPr>
            <p:cNvPr id="8"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1"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15D948-DEBD-43F2-B784-0599A4386F42}" type="datetimeFigureOut">
              <a:rPr lang="en-US" smtClean="0"/>
              <a:pPr/>
              <a:t>4/23/2013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D93677-3EDC-47F8-9E4D-F97139E12C13}" type="slidenum">
              <a:rPr lang="en-US" smtClean="0"/>
              <a:pPr/>
              <a:t>‹#›</a:t>
            </a:fld>
            <a:endParaRPr lang="en-US"/>
          </a:p>
        </p:txBody>
      </p:sp>
      <p:grpSp>
        <p:nvGrpSpPr>
          <p:cNvPr id="7" name="Group 6"/>
          <p:cNvGrpSpPr/>
          <p:nvPr userDrawn="1"/>
        </p:nvGrpSpPr>
        <p:grpSpPr>
          <a:xfrm>
            <a:off x="-1" y="6537960"/>
            <a:ext cx="9144001" cy="320040"/>
            <a:chOff x="-1" y="6537960"/>
            <a:chExt cx="9144001" cy="320040"/>
          </a:xfrm>
        </p:grpSpPr>
        <p:pic>
          <p:nvPicPr>
            <p:cNvPr id="8"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1"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027"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20"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21"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22"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23"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15D948-DEBD-43F2-B784-0599A4386F42}" type="datetimeFigureOut">
              <a:rPr lang="en-US" smtClean="0"/>
              <a:pPr/>
              <a:t>4/23/2013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D93677-3EDC-47F8-9E4D-F97139E12C13}" type="slidenum">
              <a:rPr lang="en-US" smtClean="0"/>
              <a:pPr/>
              <a:t>‹#›</a:t>
            </a:fld>
            <a:endParaRPr lang="en-US"/>
          </a:p>
        </p:txBody>
      </p:sp>
      <p:grpSp>
        <p:nvGrpSpPr>
          <p:cNvPr id="7" name="Group 6"/>
          <p:cNvGrpSpPr/>
          <p:nvPr userDrawn="1"/>
        </p:nvGrpSpPr>
        <p:grpSpPr>
          <a:xfrm>
            <a:off x="-1" y="6537960"/>
            <a:ext cx="9144001" cy="320040"/>
            <a:chOff x="-1" y="6537960"/>
            <a:chExt cx="9144001" cy="320040"/>
          </a:xfrm>
        </p:grpSpPr>
        <p:pic>
          <p:nvPicPr>
            <p:cNvPr id="8"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1"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3"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4"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5"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7"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B15D948-DEBD-43F2-B784-0599A4386F42}" type="datetimeFigureOut">
              <a:rPr lang="en-US" smtClean="0"/>
              <a:pPr/>
              <a:t>4/23/2013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D93677-3EDC-47F8-9E4D-F97139E12C13}" type="slidenum">
              <a:rPr lang="en-US" smtClean="0"/>
              <a:pPr/>
              <a:t>‹#›</a:t>
            </a:fld>
            <a:endParaRPr lang="en-US"/>
          </a:p>
        </p:txBody>
      </p:sp>
      <p:grpSp>
        <p:nvGrpSpPr>
          <p:cNvPr id="8" name="Group 7"/>
          <p:cNvGrpSpPr/>
          <p:nvPr userDrawn="1"/>
        </p:nvGrpSpPr>
        <p:grpSpPr>
          <a:xfrm>
            <a:off x="-1" y="6537960"/>
            <a:ext cx="9144001" cy="320040"/>
            <a:chOff x="-1" y="6537960"/>
            <a:chExt cx="9144001" cy="320040"/>
          </a:xfrm>
        </p:grpSpPr>
        <p:pic>
          <p:nvPicPr>
            <p:cNvPr id="9"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1"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2"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4"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5"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7"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8"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B15D948-DEBD-43F2-B784-0599A4386F42}" type="datetimeFigureOut">
              <a:rPr lang="en-US" smtClean="0"/>
              <a:pPr/>
              <a:t>4/23/2013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1D93677-3EDC-47F8-9E4D-F97139E12C13}" type="slidenum">
              <a:rPr lang="en-US" smtClean="0"/>
              <a:pPr/>
              <a:t>‹#›</a:t>
            </a:fld>
            <a:endParaRPr lang="en-US"/>
          </a:p>
        </p:txBody>
      </p:sp>
      <p:grpSp>
        <p:nvGrpSpPr>
          <p:cNvPr id="10" name="Group 9"/>
          <p:cNvGrpSpPr/>
          <p:nvPr userDrawn="1"/>
        </p:nvGrpSpPr>
        <p:grpSpPr>
          <a:xfrm>
            <a:off x="-1" y="6537960"/>
            <a:ext cx="9144001" cy="320040"/>
            <a:chOff x="-1" y="6537960"/>
            <a:chExt cx="9144001" cy="320040"/>
          </a:xfrm>
        </p:grpSpPr>
        <p:pic>
          <p:nvPicPr>
            <p:cNvPr id="11"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12"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3"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4"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6"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7"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8"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9"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20"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B15D948-DEBD-43F2-B784-0599A4386F42}" type="datetimeFigureOut">
              <a:rPr lang="en-US" smtClean="0"/>
              <a:pPr/>
              <a:t>4/23/2013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1D93677-3EDC-47F8-9E4D-F97139E12C13}" type="slidenum">
              <a:rPr lang="en-US" smtClean="0"/>
              <a:pPr/>
              <a:t>‹#›</a:t>
            </a:fld>
            <a:endParaRPr lang="en-US"/>
          </a:p>
        </p:txBody>
      </p:sp>
      <p:grpSp>
        <p:nvGrpSpPr>
          <p:cNvPr id="6" name="Group 5"/>
          <p:cNvGrpSpPr/>
          <p:nvPr userDrawn="1"/>
        </p:nvGrpSpPr>
        <p:grpSpPr>
          <a:xfrm>
            <a:off x="-1" y="6537960"/>
            <a:ext cx="9144001" cy="320040"/>
            <a:chOff x="-1" y="6537960"/>
            <a:chExt cx="9144001" cy="320040"/>
          </a:xfrm>
        </p:grpSpPr>
        <p:pic>
          <p:nvPicPr>
            <p:cNvPr id="7"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8"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9"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0"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2"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3"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4"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5"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15D948-DEBD-43F2-B784-0599A4386F42}" type="datetimeFigureOut">
              <a:rPr lang="en-US" smtClean="0"/>
              <a:pPr/>
              <a:t>4/23/2013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1D93677-3EDC-47F8-9E4D-F97139E12C13}" type="slidenum">
              <a:rPr lang="en-US" smtClean="0"/>
              <a:pPr/>
              <a:t>‹#›</a:t>
            </a:fld>
            <a:endParaRPr lang="en-US"/>
          </a:p>
        </p:txBody>
      </p:sp>
      <p:grpSp>
        <p:nvGrpSpPr>
          <p:cNvPr id="5" name="Group 4"/>
          <p:cNvGrpSpPr/>
          <p:nvPr userDrawn="1"/>
        </p:nvGrpSpPr>
        <p:grpSpPr>
          <a:xfrm>
            <a:off x="-1" y="6537960"/>
            <a:ext cx="9144001" cy="320040"/>
            <a:chOff x="-1" y="6537960"/>
            <a:chExt cx="9144001" cy="320040"/>
          </a:xfrm>
        </p:grpSpPr>
        <p:pic>
          <p:nvPicPr>
            <p:cNvPr id="6"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7"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8"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9"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1"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2"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3"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4"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5"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15D948-DEBD-43F2-B784-0599A4386F42}" type="datetimeFigureOut">
              <a:rPr lang="en-US" smtClean="0"/>
              <a:pPr/>
              <a:t>4/23/2013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D93677-3EDC-47F8-9E4D-F97139E12C13}" type="slidenum">
              <a:rPr lang="en-US" smtClean="0"/>
              <a:pPr/>
              <a:t>‹#›</a:t>
            </a:fld>
            <a:endParaRPr lang="en-US"/>
          </a:p>
        </p:txBody>
      </p:sp>
      <p:grpSp>
        <p:nvGrpSpPr>
          <p:cNvPr id="8" name="Group 7"/>
          <p:cNvGrpSpPr/>
          <p:nvPr userDrawn="1"/>
        </p:nvGrpSpPr>
        <p:grpSpPr>
          <a:xfrm>
            <a:off x="-1" y="6537960"/>
            <a:ext cx="9144001" cy="320040"/>
            <a:chOff x="-1" y="6537960"/>
            <a:chExt cx="9144001" cy="320040"/>
          </a:xfrm>
        </p:grpSpPr>
        <p:pic>
          <p:nvPicPr>
            <p:cNvPr id="9"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1"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2"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4"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5"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7"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8"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15D948-DEBD-43F2-B784-0599A4386F42}" type="datetimeFigureOut">
              <a:rPr lang="en-US" smtClean="0"/>
              <a:pPr/>
              <a:t>4/23/2013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D93677-3EDC-47F8-9E4D-F97139E12C13}" type="slidenum">
              <a:rPr lang="en-US" smtClean="0"/>
              <a:pPr/>
              <a:t>‹#›</a:t>
            </a:fld>
            <a:endParaRPr lang="en-US"/>
          </a:p>
        </p:txBody>
      </p:sp>
      <p:grpSp>
        <p:nvGrpSpPr>
          <p:cNvPr id="8" name="Group 7"/>
          <p:cNvGrpSpPr/>
          <p:nvPr userDrawn="1"/>
        </p:nvGrpSpPr>
        <p:grpSpPr>
          <a:xfrm>
            <a:off x="-1" y="6537960"/>
            <a:ext cx="9144001" cy="320040"/>
            <a:chOff x="-1" y="6537960"/>
            <a:chExt cx="9144001" cy="320040"/>
          </a:xfrm>
        </p:grpSpPr>
        <p:pic>
          <p:nvPicPr>
            <p:cNvPr id="9" name="Picture 2" descr="http://www.geekpedia.com/gallery/fullsize/windows-visual-studio-net-colorful-wallpaper.jpg"/>
            <p:cNvPicPr>
              <a:picLocks noChangeAspect="1" noChangeArrowheads="1"/>
            </p:cNvPicPr>
            <p:nvPr/>
          </p:nvPicPr>
          <p:blipFill>
            <a:blip r:embed="rId2" cstate="print"/>
            <a:srcRect r="94666"/>
            <a:stretch>
              <a:fillRect/>
            </a:stretch>
          </p:blipFill>
          <p:spPr bwMode="auto">
            <a:xfrm rot="16200000">
              <a:off x="5638802" y="4794250"/>
              <a:ext cx="304800" cy="3810002"/>
            </a:xfrm>
            <a:prstGeom prst="rect">
              <a:avLst/>
            </a:prstGeom>
            <a:noFill/>
          </p:spPr>
        </p:pic>
        <p:pic>
          <p:nvPicPr>
            <p:cNvPr id="10" name="Picture 2" descr="http://www.geekpedia.com/gallery/fullsize/windows-visual-studio-net-colorful-wallpaper.jpg"/>
            <p:cNvPicPr>
              <a:picLocks noChangeAspect="1" noChangeArrowheads="1"/>
            </p:cNvPicPr>
            <p:nvPr/>
          </p:nvPicPr>
          <p:blipFill>
            <a:blip r:embed="rId3" cstate="print"/>
            <a:srcRect t="53314" b="33347"/>
            <a:stretch>
              <a:fillRect/>
            </a:stretch>
          </p:blipFill>
          <p:spPr bwMode="auto">
            <a:xfrm>
              <a:off x="5943600" y="6537960"/>
              <a:ext cx="3200400" cy="320040"/>
            </a:xfrm>
            <a:prstGeom prst="rect">
              <a:avLst/>
            </a:prstGeom>
            <a:noFill/>
          </p:spPr>
        </p:pic>
        <p:pic>
          <p:nvPicPr>
            <p:cNvPr id="11" name="Picture 2" descr="http://www.geekpedia.com/gallery/fullsize/windows-visual-studio-net-colorful-wallpaper.jpg"/>
            <p:cNvPicPr>
              <a:picLocks noChangeAspect="1" noChangeArrowheads="1"/>
            </p:cNvPicPr>
            <p:nvPr/>
          </p:nvPicPr>
          <p:blipFill>
            <a:blip r:embed="rId2" cstate="print"/>
            <a:srcRect r="19878" b="93371"/>
            <a:stretch>
              <a:fillRect/>
            </a:stretch>
          </p:blipFill>
          <p:spPr bwMode="auto">
            <a:xfrm rot="10800000">
              <a:off x="-1" y="6553199"/>
              <a:ext cx="4914230" cy="304799"/>
            </a:xfrm>
            <a:prstGeom prst="rect">
              <a:avLst/>
            </a:prstGeom>
            <a:noFill/>
          </p:spPr>
        </p:pic>
      </p:grpSp>
      <p:pic>
        <p:nvPicPr>
          <p:cNvPr id="12" name="Picture 16" descr="logonegativo.jpg"/>
          <p:cNvPicPr>
            <a:picLocks noChangeAspect="1"/>
          </p:cNvPicPr>
          <p:nvPr userDrawn="1"/>
        </p:nvPicPr>
        <p:blipFill>
          <a:blip r:embed="rId4" cstate="print"/>
          <a:srcRect/>
          <a:stretch>
            <a:fillRect/>
          </a:stretch>
        </p:blipFill>
        <p:spPr bwMode="auto">
          <a:xfrm>
            <a:off x="8180832" y="1"/>
            <a:ext cx="963168" cy="762000"/>
          </a:xfrm>
          <a:prstGeom prst="rect">
            <a:avLst/>
          </a:prstGeom>
          <a:ln>
            <a:noFill/>
          </a:ln>
          <a:effectLst>
            <a:softEdge rad="112500"/>
          </a:effectLst>
        </p:spPr>
      </p:pic>
      <p:pic>
        <p:nvPicPr>
          <p:cNvPr id="14" name="Picture 3"/>
          <p:cNvPicPr>
            <a:picLocks noChangeAspect="1" noChangeArrowheads="1"/>
          </p:cNvPicPr>
          <p:nvPr userDrawn="1"/>
        </p:nvPicPr>
        <p:blipFill>
          <a:blip r:embed="rId5" cstate="print">
            <a:clrChange>
              <a:clrFrom>
                <a:srgbClr val="FFFFFF"/>
              </a:clrFrom>
              <a:clrTo>
                <a:srgbClr val="FFFFFF">
                  <a:alpha val="0"/>
                </a:srgbClr>
              </a:clrTo>
            </a:clrChange>
          </a:blip>
          <a:srcRect l="34096" t="64694" r="25987"/>
          <a:stretch>
            <a:fillRect/>
          </a:stretch>
        </p:blipFill>
        <p:spPr bwMode="auto">
          <a:xfrm>
            <a:off x="0" y="1059259"/>
            <a:ext cx="990600" cy="446286"/>
          </a:xfrm>
          <a:prstGeom prst="rect">
            <a:avLst/>
          </a:prstGeom>
          <a:noFill/>
          <a:ln w="9525">
            <a:noFill/>
            <a:miter lim="800000"/>
            <a:headEnd/>
            <a:tailEnd/>
          </a:ln>
        </p:spPr>
      </p:pic>
      <p:pic>
        <p:nvPicPr>
          <p:cNvPr id="15" name="Picture 3"/>
          <p:cNvPicPr>
            <a:picLocks noChangeAspect="1" noChangeArrowheads="1"/>
          </p:cNvPicPr>
          <p:nvPr userDrawn="1"/>
        </p:nvPicPr>
        <p:blipFill>
          <a:blip r:embed="rId6" cstate="print">
            <a:clrChange>
              <a:clrFrom>
                <a:srgbClr val="FFFFFF"/>
              </a:clrFrom>
              <a:clrTo>
                <a:srgbClr val="FFFFFF">
                  <a:alpha val="0"/>
                </a:srgbClr>
              </a:clrTo>
            </a:clrChange>
          </a:blip>
          <a:srcRect r="84199" b="80408"/>
          <a:stretch>
            <a:fillRect/>
          </a:stretch>
        </p:blipFill>
        <p:spPr bwMode="auto">
          <a:xfrm>
            <a:off x="8458200" y="1524001"/>
            <a:ext cx="533400" cy="336884"/>
          </a:xfrm>
          <a:prstGeom prst="rect">
            <a:avLst/>
          </a:prstGeom>
          <a:noFill/>
          <a:ln w="9525">
            <a:noFill/>
            <a:miter lim="800000"/>
            <a:headEnd/>
            <a:tailEnd/>
          </a:ln>
        </p:spPr>
      </p:pic>
      <p:pic>
        <p:nvPicPr>
          <p:cNvPr id="16" name="Picture 3"/>
          <p:cNvPicPr>
            <a:picLocks noChangeAspect="1" noChangeArrowheads="1"/>
          </p:cNvPicPr>
          <p:nvPr userDrawn="1"/>
        </p:nvPicPr>
        <p:blipFill>
          <a:blip r:embed="rId7" cstate="print">
            <a:clrChange>
              <a:clrFrom>
                <a:srgbClr val="FFFFFF"/>
              </a:clrFrom>
              <a:clrTo>
                <a:srgbClr val="FFFFFF">
                  <a:alpha val="0"/>
                </a:srgbClr>
              </a:clrTo>
            </a:clrChange>
          </a:blip>
          <a:srcRect l="59044" t="15714" r="30977" b="74490"/>
          <a:stretch>
            <a:fillRect/>
          </a:stretch>
        </p:blipFill>
        <p:spPr bwMode="auto">
          <a:xfrm>
            <a:off x="8205355" y="1676400"/>
            <a:ext cx="762000" cy="381000"/>
          </a:xfrm>
          <a:prstGeom prst="rect">
            <a:avLst/>
          </a:prstGeom>
          <a:noFill/>
          <a:ln w="9525">
            <a:noFill/>
            <a:miter lim="800000"/>
            <a:headEnd/>
            <a:tailEnd/>
          </a:ln>
        </p:spPr>
      </p:pic>
      <p:pic>
        <p:nvPicPr>
          <p:cNvPr id="17" name="Picture 3"/>
          <p:cNvPicPr>
            <a:picLocks noChangeAspect="1" noChangeArrowheads="1"/>
          </p:cNvPicPr>
          <p:nvPr userDrawn="1"/>
        </p:nvPicPr>
        <p:blipFill>
          <a:blip r:embed="rId7" cstate="print">
            <a:clrChange>
              <a:clrFrom>
                <a:srgbClr val="FFFFFF"/>
              </a:clrFrom>
              <a:clrTo>
                <a:srgbClr val="FFFFFF">
                  <a:alpha val="0"/>
                </a:srgbClr>
              </a:clrTo>
            </a:clrChange>
          </a:blip>
          <a:srcRect l="81497" t="33673" r="7692" b="53265"/>
          <a:stretch>
            <a:fillRect/>
          </a:stretch>
        </p:blipFill>
        <p:spPr bwMode="auto">
          <a:xfrm>
            <a:off x="304800" y="1312719"/>
            <a:ext cx="685800" cy="422031"/>
          </a:xfrm>
          <a:prstGeom prst="rect">
            <a:avLst/>
          </a:prstGeom>
          <a:noFill/>
          <a:ln w="9525">
            <a:noFill/>
            <a:miter lim="800000"/>
            <a:headEnd/>
            <a:tailEnd/>
          </a:ln>
        </p:spPr>
      </p:pic>
      <p:pic>
        <p:nvPicPr>
          <p:cNvPr id="18" name="Picture 3"/>
          <p:cNvPicPr>
            <a:picLocks noChangeAspect="1" noChangeArrowheads="1"/>
          </p:cNvPicPr>
          <p:nvPr userDrawn="1"/>
        </p:nvPicPr>
        <p:blipFill>
          <a:blip r:embed="rId7" cstate="print">
            <a:clrChange>
              <a:clrFrom>
                <a:srgbClr val="FFFFFF"/>
              </a:clrFrom>
              <a:clrTo>
                <a:srgbClr val="FFFFFF">
                  <a:alpha val="0"/>
                </a:srgbClr>
              </a:clrTo>
            </a:clrChange>
          </a:blip>
          <a:srcRect l="90644" b="87551"/>
          <a:stretch>
            <a:fillRect/>
          </a:stretch>
        </p:blipFill>
        <p:spPr bwMode="auto">
          <a:xfrm>
            <a:off x="228600" y="5867400"/>
            <a:ext cx="449705"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495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17220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15D948-DEBD-43F2-B784-0599A4386F42}" type="datetimeFigureOut">
              <a:rPr lang="en-US" smtClean="0"/>
              <a:pPr/>
              <a:t>4/23/2013</a:t>
            </a:fld>
            <a:endParaRPr lang="en-US"/>
          </a:p>
        </p:txBody>
      </p:sp>
      <p:sp>
        <p:nvSpPr>
          <p:cNvPr id="5" name="Footer Placeholder 4"/>
          <p:cNvSpPr>
            <a:spLocks noGrp="1"/>
          </p:cNvSpPr>
          <p:nvPr>
            <p:ph type="ftr" sz="quarter" idx="3"/>
          </p:nvPr>
        </p:nvSpPr>
        <p:spPr>
          <a:xfrm>
            <a:off x="3124200" y="617220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17220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D93677-3EDC-47F8-9E4D-F97139E12C1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3.em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4.emf"/></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25.emf"/><Relationship Id="rId4" Type="http://schemas.openxmlformats.org/officeDocument/2006/relationships/oleObject" Target="../embeddings/oleObject3.bin"/></Relationships>
</file>

<file path=ppt/slides/_rels/slide32.xml.rels><?xml version="1.0" encoding="UTF-8" standalone="yes"?>
<Relationships xmlns="http://schemas.openxmlformats.org/package/2006/relationships"><Relationship Id="rId3" Type="http://schemas.openxmlformats.org/officeDocument/2006/relationships/hyperlink" Target="http://msdn.microsoft.com/es-es/library/ah19swz4(v=vs.80).aspx" TargetMode="External"/><Relationship Id="rId2" Type="http://schemas.openxmlformats.org/officeDocument/2006/relationships/hyperlink" Target="http://msdn.microsoft.com/es-es/library/0b0thckt(v=vs.80).aspx" TargetMode="External"/><Relationship Id="rId1" Type="http://schemas.openxmlformats.org/officeDocument/2006/relationships/slideLayout" Target="../slideLayouts/slideLayout2.xml"/><Relationship Id="rId4" Type="http://schemas.openxmlformats.org/officeDocument/2006/relationships/hyperlink" Target="http://msdn.microsoft.com/es-es/library/87d83y5b(v=vs.80).aspx"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msdn.microsoft.com/es-es/library/ms173119(v=vs.80).aspx" TargetMode="External"/><Relationship Id="rId13" Type="http://schemas.openxmlformats.org/officeDocument/2006/relationships/hyperlink" Target="http://msdn.microsoft.com/es-es/library/ms173145(v=vs.80).aspx" TargetMode="External"/><Relationship Id="rId3" Type="http://schemas.openxmlformats.org/officeDocument/2006/relationships/diagramLayout" Target="../diagrams/layout1.xml"/><Relationship Id="rId7" Type="http://schemas.openxmlformats.org/officeDocument/2006/relationships/hyperlink" Target="http://msdn.microsoft.com/es-es/library/ace5hbzh(v=vs.80).aspx" TargetMode="External"/><Relationship Id="rId12" Type="http://schemas.openxmlformats.org/officeDocument/2006/relationships/hyperlink" Target="http://msdn.microsoft.com/es-es/library/6x16t2tx(v=vs.80).aspx" TargetMode="Externa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openxmlformats.org/officeDocument/2006/relationships/hyperlink" Target="http://msdn.microsoft.com/es-es/library/x9fsa0sw(v=vs.80).aspx" TargetMode="External"/><Relationship Id="rId5" Type="http://schemas.openxmlformats.org/officeDocument/2006/relationships/diagramColors" Target="../diagrams/colors1.xml"/><Relationship Id="rId15" Type="http://schemas.openxmlformats.org/officeDocument/2006/relationships/hyperlink" Target="http://msdn.microsoft.com/es-es/library/ms173120(v=vs.80).aspx" TargetMode="External"/><Relationship Id="rId10" Type="http://schemas.openxmlformats.org/officeDocument/2006/relationships/hyperlink" Target="http://msdn.microsoft.com/es-es/library/ms173118(v=vs.80).aspx" TargetMode="External"/><Relationship Id="rId4" Type="http://schemas.openxmlformats.org/officeDocument/2006/relationships/diagramQuickStyle" Target="../diagrams/quickStyle1.xml"/><Relationship Id="rId9" Type="http://schemas.openxmlformats.org/officeDocument/2006/relationships/hyperlink" Target="http://msdn.microsoft.com/es-es/library/ms173114(v=vs.80).aspx" TargetMode="External"/><Relationship Id="rId14" Type="http://schemas.openxmlformats.org/officeDocument/2006/relationships/hyperlink" Target="http://msdn.microsoft.com/es-es/library/awbftdfh(v=vs.80).aspx"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s-MX" dirty="0" err="1" smtClean="0"/>
              <a:t>.Net</a:t>
            </a:r>
            <a:r>
              <a:rPr lang="es-MX" dirty="0" smtClean="0"/>
              <a:t> Framework 2.0</a:t>
            </a:r>
            <a:endParaRPr lang="en-US" dirty="0"/>
          </a:p>
        </p:txBody>
      </p:sp>
      <p:sp>
        <p:nvSpPr>
          <p:cNvPr id="3" name="Subtitle 2"/>
          <p:cNvSpPr>
            <a:spLocks noGrp="1"/>
          </p:cNvSpPr>
          <p:nvPr>
            <p:ph type="subTitle" idx="1"/>
          </p:nvPr>
        </p:nvSpPr>
        <p:spPr/>
        <p:txBody>
          <a:bodyPr/>
          <a:lstStyle/>
          <a:p>
            <a:r>
              <a:rPr lang="es-MX" dirty="0" smtClean="0"/>
              <a:t>BRENDA GONZALEZ GOMEZ</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Capítulo</a:t>
            </a:r>
            <a:r>
              <a:rPr lang="en-US" dirty="0" smtClean="0"/>
              <a:t> 1</a:t>
            </a:r>
            <a:br>
              <a:rPr lang="en-US" dirty="0" smtClean="0"/>
            </a:br>
            <a:r>
              <a:rPr lang="en-US" dirty="0" err="1" smtClean="0"/>
              <a:t>Fundamentos</a:t>
            </a:r>
            <a:r>
              <a:rPr lang="en-US" dirty="0" smtClean="0"/>
              <a:t> del Framework</a:t>
            </a:r>
            <a:endParaRPr lang="en-US" dirty="0"/>
          </a:p>
        </p:txBody>
      </p:sp>
      <p:sp>
        <p:nvSpPr>
          <p:cNvPr id="3" name="Content Placeholder 2"/>
          <p:cNvSpPr>
            <a:spLocks noGrp="1"/>
          </p:cNvSpPr>
          <p:nvPr>
            <p:ph idx="1"/>
          </p:nvPr>
        </p:nvSpPr>
        <p:spPr/>
        <p:txBody>
          <a:bodyPr/>
          <a:lstStyle/>
          <a:p>
            <a:r>
              <a:rPr lang="es-MX" dirty="0" smtClean="0"/>
              <a:t>Lecciones en este capítulo:</a:t>
            </a:r>
          </a:p>
          <a:p>
            <a:pPr lvl="1"/>
            <a:r>
              <a:rPr lang="es-MX" dirty="0" smtClean="0"/>
              <a:t>Lección 1: </a:t>
            </a:r>
            <a:r>
              <a:rPr lang="en-US" dirty="0" err="1" smtClean="0"/>
              <a:t>Utilizar</a:t>
            </a:r>
            <a:r>
              <a:rPr lang="en-US" dirty="0" smtClean="0"/>
              <a:t> </a:t>
            </a:r>
            <a:r>
              <a:rPr lang="en-US" dirty="0" err="1" smtClean="0"/>
              <a:t>Tipos</a:t>
            </a:r>
            <a:r>
              <a:rPr lang="en-US" dirty="0" smtClean="0"/>
              <a:t> </a:t>
            </a:r>
            <a:r>
              <a:rPr lang="en-US" dirty="0" err="1" smtClean="0"/>
              <a:t>por</a:t>
            </a:r>
            <a:r>
              <a:rPr lang="en-US" dirty="0" smtClean="0"/>
              <a:t> Valor.</a:t>
            </a:r>
          </a:p>
          <a:p>
            <a:pPr lvl="1"/>
            <a:r>
              <a:rPr lang="es-MX" dirty="0" smtClean="0">
                <a:solidFill>
                  <a:srgbClr val="0066FF"/>
                </a:solidFill>
              </a:rPr>
              <a:t>Lección 2: Utilizar Tipos por Referencia</a:t>
            </a:r>
            <a:r>
              <a:rPr lang="es-MX" dirty="0" smtClean="0"/>
              <a:t>.</a:t>
            </a:r>
          </a:p>
          <a:p>
            <a:pPr lvl="1"/>
            <a:r>
              <a:rPr lang="es-MX" dirty="0" smtClean="0"/>
              <a:t>Lección 3: Construyendo Clases.</a:t>
            </a:r>
          </a:p>
          <a:p>
            <a:pPr lvl="1"/>
            <a:r>
              <a:rPr lang="es-MX" dirty="0" smtClean="0"/>
              <a:t>Lección 4: Conversión Entre Tipos.</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err="1" smtClean="0"/>
              <a:t>Arrays</a:t>
            </a:r>
            <a:endParaRPr lang="es-MX" dirty="0"/>
          </a:p>
        </p:txBody>
      </p:sp>
      <p:sp>
        <p:nvSpPr>
          <p:cNvPr id="3" name="2 Marcador de contenido"/>
          <p:cNvSpPr>
            <a:spLocks noGrp="1"/>
          </p:cNvSpPr>
          <p:nvPr>
            <p:ph idx="1"/>
          </p:nvPr>
        </p:nvSpPr>
        <p:spPr/>
        <p:txBody>
          <a:bodyPr>
            <a:normAutofit/>
          </a:bodyPr>
          <a:lstStyle/>
          <a:p>
            <a:r>
              <a:rPr lang="es-MX" sz="2800" dirty="0" err="1" smtClean="0"/>
              <a:t>int</a:t>
            </a:r>
            <a:r>
              <a:rPr lang="es-MX" sz="2800" dirty="0" smtClean="0"/>
              <a:t> [] </a:t>
            </a:r>
            <a:r>
              <a:rPr lang="es-MX" sz="2800" dirty="0" err="1" smtClean="0"/>
              <a:t>miarray</a:t>
            </a:r>
            <a:r>
              <a:rPr lang="es-MX" sz="2800" dirty="0" smtClean="0"/>
              <a:t>=new </a:t>
            </a:r>
            <a:r>
              <a:rPr lang="es-MX" sz="2800" dirty="0" err="1" smtClean="0"/>
              <a:t>int</a:t>
            </a:r>
            <a:r>
              <a:rPr lang="es-MX" sz="2800" dirty="0" smtClean="0"/>
              <a:t> [3];</a:t>
            </a:r>
          </a:p>
          <a:p>
            <a:r>
              <a:rPr lang="es-MX" sz="2800" dirty="0" err="1"/>
              <a:t>int</a:t>
            </a:r>
            <a:r>
              <a:rPr lang="es-MX" sz="2800" dirty="0"/>
              <a:t> [] </a:t>
            </a:r>
            <a:r>
              <a:rPr lang="es-MX" sz="2800" dirty="0" err="1"/>
              <a:t>miarray</a:t>
            </a:r>
            <a:r>
              <a:rPr lang="es-MX" sz="2800" dirty="0"/>
              <a:t>=new </a:t>
            </a:r>
            <a:r>
              <a:rPr lang="es-MX" sz="2800" dirty="0" err="1"/>
              <a:t>int</a:t>
            </a:r>
            <a:r>
              <a:rPr lang="es-MX" sz="2800" dirty="0"/>
              <a:t> </a:t>
            </a:r>
            <a:r>
              <a:rPr lang="es-MX" sz="2800" dirty="0" smtClean="0"/>
              <a:t>[]{3,4,5,6};</a:t>
            </a:r>
            <a:endParaRPr lang="es-MX" sz="2800" dirty="0"/>
          </a:p>
          <a:p>
            <a:r>
              <a:rPr lang="es-MX" sz="2800" dirty="0" err="1"/>
              <a:t>int</a:t>
            </a:r>
            <a:r>
              <a:rPr lang="es-MX" sz="2800" dirty="0"/>
              <a:t> [] </a:t>
            </a:r>
            <a:r>
              <a:rPr lang="es-MX" sz="2800" dirty="0" err="1"/>
              <a:t>miarray</a:t>
            </a:r>
            <a:r>
              <a:rPr lang="es-MX" sz="2800" dirty="0" smtClean="0"/>
              <a:t>={5,4,5,8,7,4};</a:t>
            </a:r>
          </a:p>
          <a:p>
            <a:endParaRPr lang="es-MX" sz="2800" dirty="0" smtClean="0"/>
          </a:p>
          <a:p>
            <a:r>
              <a:rPr lang="es-MX" sz="2800" dirty="0" err="1" smtClean="0"/>
              <a:t>AlgunaClase</a:t>
            </a:r>
            <a:r>
              <a:rPr lang="es-MX" sz="2800" dirty="0" smtClean="0"/>
              <a:t> </a:t>
            </a:r>
            <a:r>
              <a:rPr lang="es-MX" sz="2800" dirty="0"/>
              <a:t>[] </a:t>
            </a:r>
            <a:r>
              <a:rPr lang="es-MX" sz="2800" dirty="0" err="1" smtClean="0"/>
              <a:t>arraydeclases</a:t>
            </a:r>
            <a:r>
              <a:rPr lang="es-MX" sz="2800" dirty="0" smtClean="0"/>
              <a:t>=new </a:t>
            </a:r>
            <a:r>
              <a:rPr lang="es-MX" sz="2800" dirty="0" err="1" smtClean="0"/>
              <a:t>AlgunaClase</a:t>
            </a:r>
            <a:r>
              <a:rPr lang="es-MX" sz="2800" dirty="0" smtClean="0"/>
              <a:t>[5];</a:t>
            </a:r>
            <a:endParaRPr lang="es-MX" sz="2800" dirty="0"/>
          </a:p>
        </p:txBody>
      </p:sp>
    </p:spTree>
    <p:extLst>
      <p:ext uri="{BB962C8B-B14F-4D97-AF65-F5344CB8AC3E}">
        <p14:creationId xmlns:p14="http://schemas.microsoft.com/office/powerpoint/2010/main" val="25617955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MX" dirty="0" smtClean="0"/>
              <a:t>Lección 2: </a:t>
            </a:r>
            <a:br>
              <a:rPr lang="es-MX" dirty="0" smtClean="0"/>
            </a:br>
            <a:r>
              <a:rPr lang="es-MX" dirty="0" smtClean="0"/>
              <a:t>Utilizar Tipos por Referencia</a:t>
            </a:r>
            <a:endParaRPr lang="en-US" dirty="0"/>
          </a:p>
        </p:txBody>
      </p:sp>
      <p:sp>
        <p:nvSpPr>
          <p:cNvPr id="3" name="Content Placeholder 2"/>
          <p:cNvSpPr>
            <a:spLocks noGrp="1"/>
          </p:cNvSpPr>
          <p:nvPr>
            <p:ph idx="1"/>
          </p:nvPr>
        </p:nvSpPr>
        <p:spPr>
          <a:xfrm>
            <a:off x="2057400" y="1676400"/>
            <a:ext cx="5410200" cy="1501409"/>
          </a:xfrm>
        </p:spPr>
        <p:txBody>
          <a:bodyPr>
            <a:normAutofit fontScale="85000" lnSpcReduction="10000"/>
          </a:bodyPr>
          <a:lstStyle/>
          <a:p>
            <a:r>
              <a:rPr lang="es-ES" sz="2400" dirty="0" smtClean="0"/>
              <a:t>Almacenan la dirección de los datos en la pila.</a:t>
            </a:r>
          </a:p>
          <a:p>
            <a:r>
              <a:rPr lang="es-ES" sz="2400" dirty="0" smtClean="0"/>
              <a:t>Los datos se almacenan en el </a:t>
            </a:r>
            <a:r>
              <a:rPr lang="es-ES" sz="2400" dirty="0" err="1" smtClean="0"/>
              <a:t>Heap</a:t>
            </a:r>
            <a:r>
              <a:rPr lang="es-ES" sz="2400" dirty="0" smtClean="0"/>
              <a:t>.</a:t>
            </a:r>
          </a:p>
          <a:p>
            <a:r>
              <a:rPr lang="es-ES" sz="2400" dirty="0" smtClean="0"/>
              <a:t>Son punteros en la </a:t>
            </a:r>
            <a:r>
              <a:rPr lang="es-ES" sz="2400" dirty="0" err="1" smtClean="0"/>
              <a:t>stack</a:t>
            </a:r>
            <a:r>
              <a:rPr lang="es-ES" sz="2400" dirty="0" smtClean="0"/>
              <a:t>.</a:t>
            </a:r>
          </a:p>
          <a:p>
            <a:r>
              <a:rPr lang="es-ES" sz="2400" dirty="0" smtClean="0"/>
              <a:t>Recolector de Basura.</a:t>
            </a:r>
          </a:p>
        </p:txBody>
      </p:sp>
      <p:sp>
        <p:nvSpPr>
          <p:cNvPr id="4" name="TextBox 3"/>
          <p:cNvSpPr txBox="1"/>
          <p:nvPr/>
        </p:nvSpPr>
        <p:spPr>
          <a:xfrm>
            <a:off x="7010400" y="3276600"/>
            <a:ext cx="689612" cy="369332"/>
          </a:xfrm>
          <a:prstGeom prst="rect">
            <a:avLst/>
          </a:prstGeom>
          <a:noFill/>
        </p:spPr>
        <p:txBody>
          <a:bodyPr wrap="none" rtlCol="0">
            <a:spAutoFit/>
          </a:bodyPr>
          <a:lstStyle/>
          <a:p>
            <a:r>
              <a:rPr lang="es-MX" dirty="0" err="1" smtClean="0"/>
              <a:t>Heap</a:t>
            </a:r>
            <a:endParaRPr lang="en-US" dirty="0"/>
          </a:p>
        </p:txBody>
      </p:sp>
      <p:sp>
        <p:nvSpPr>
          <p:cNvPr id="5" name="Rectangle 4"/>
          <p:cNvSpPr/>
          <p:nvPr/>
        </p:nvSpPr>
        <p:spPr>
          <a:xfrm>
            <a:off x="5943600" y="3657600"/>
            <a:ext cx="2971800" cy="2590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isometricLeftDown"/>
              <a:lightRig rig="threePt" dir="t"/>
            </a:scene3d>
          </a:bodyPr>
          <a:lstStyle/>
          <a:p>
            <a:pPr algn="ctr"/>
            <a:endParaRPr lang="en-US"/>
          </a:p>
        </p:txBody>
      </p:sp>
      <p:sp>
        <p:nvSpPr>
          <p:cNvPr id="7" name="Cube 6"/>
          <p:cNvSpPr/>
          <p:nvPr/>
        </p:nvSpPr>
        <p:spPr>
          <a:xfrm>
            <a:off x="6172200" y="3886200"/>
            <a:ext cx="762000" cy="762000"/>
          </a:xfrm>
          <a:prstGeom prst="cub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solidFill>
                <a:srgbClr val="FF0000"/>
              </a:solidFill>
            </a:endParaRPr>
          </a:p>
        </p:txBody>
      </p:sp>
      <p:sp>
        <p:nvSpPr>
          <p:cNvPr id="8" name="Cube 7"/>
          <p:cNvSpPr/>
          <p:nvPr/>
        </p:nvSpPr>
        <p:spPr>
          <a:xfrm>
            <a:off x="6324600" y="5181600"/>
            <a:ext cx="762000" cy="762000"/>
          </a:xfrm>
          <a:prstGeom prst="cub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solidFill>
                <a:srgbClr val="FF0000"/>
              </a:solidFill>
            </a:endParaRPr>
          </a:p>
        </p:txBody>
      </p:sp>
      <p:sp>
        <p:nvSpPr>
          <p:cNvPr id="9" name="Cube 8"/>
          <p:cNvSpPr/>
          <p:nvPr/>
        </p:nvSpPr>
        <p:spPr>
          <a:xfrm>
            <a:off x="7924800" y="3810000"/>
            <a:ext cx="381000" cy="381000"/>
          </a:xfrm>
          <a:prstGeom prst="cub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solidFill>
                <a:srgbClr val="FF0000"/>
              </a:solidFill>
            </a:endParaRPr>
          </a:p>
        </p:txBody>
      </p:sp>
      <p:sp>
        <p:nvSpPr>
          <p:cNvPr id="10" name="Cube 9"/>
          <p:cNvSpPr/>
          <p:nvPr/>
        </p:nvSpPr>
        <p:spPr>
          <a:xfrm>
            <a:off x="7543800" y="4572000"/>
            <a:ext cx="1219200" cy="1143000"/>
          </a:xfrm>
          <a:prstGeom prst="cub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solidFill>
                <a:srgbClr val="FF0000"/>
              </a:solidFill>
            </a:endParaRPr>
          </a:p>
        </p:txBody>
      </p:sp>
      <p:graphicFrame>
        <p:nvGraphicFramePr>
          <p:cNvPr id="11" name="Table 10"/>
          <p:cNvGraphicFramePr>
            <a:graphicFrameLocks noGrp="1"/>
          </p:cNvGraphicFramePr>
          <p:nvPr/>
        </p:nvGraphicFramePr>
        <p:xfrm>
          <a:off x="1143000" y="3657600"/>
          <a:ext cx="2133600" cy="2595880"/>
        </p:xfrm>
        <a:graphic>
          <a:graphicData uri="http://schemas.openxmlformats.org/drawingml/2006/table">
            <a:tbl>
              <a:tblPr firstRow="1" bandRow="1">
                <a:tableStyleId>{5C22544A-7EE6-4342-B048-85BDC9FD1C3A}</a:tableStyleId>
              </a:tblPr>
              <a:tblGrid>
                <a:gridCol w="2133600"/>
              </a:tblGrid>
              <a:tr h="370840">
                <a:tc>
                  <a:txBody>
                    <a:bodyPr/>
                    <a:lstStyle/>
                    <a:p>
                      <a:pPr algn="ctr"/>
                      <a:r>
                        <a:rPr lang="es-MX" dirty="0" smtClean="0"/>
                        <a:t>Tipo Referencia</a:t>
                      </a:r>
                      <a:endParaRPr lang="en-US" dirty="0"/>
                    </a:p>
                  </a:txBody>
                  <a:tcPr/>
                </a:tc>
              </a:tr>
              <a:tr h="370840">
                <a:tc>
                  <a:txBody>
                    <a:bodyPr/>
                    <a:lstStyle/>
                    <a:p>
                      <a:pPr algn="ctr"/>
                      <a:r>
                        <a:rPr lang="es-MX" dirty="0" smtClean="0"/>
                        <a:t>Clases</a:t>
                      </a:r>
                      <a:endParaRPr lang="en-US" dirty="0"/>
                    </a:p>
                  </a:txBody>
                  <a:tcPr/>
                </a:tc>
              </a:tr>
              <a:tr h="370840">
                <a:tc>
                  <a:txBody>
                    <a:bodyPr/>
                    <a:lstStyle/>
                    <a:p>
                      <a:pPr algn="ctr"/>
                      <a:r>
                        <a:rPr lang="es-MX" dirty="0" smtClean="0"/>
                        <a:t>Interfaces</a:t>
                      </a:r>
                      <a:endParaRPr lang="en-US" dirty="0"/>
                    </a:p>
                  </a:txBody>
                  <a:tcPr/>
                </a:tc>
              </a:tr>
              <a:tr h="370840">
                <a:tc>
                  <a:txBody>
                    <a:bodyPr/>
                    <a:lstStyle/>
                    <a:p>
                      <a:pPr algn="ctr"/>
                      <a:r>
                        <a:rPr lang="es-MX" dirty="0" smtClean="0"/>
                        <a:t>Delegados</a:t>
                      </a:r>
                      <a:endParaRPr lang="en-US" dirty="0"/>
                    </a:p>
                  </a:txBody>
                  <a:tcPr/>
                </a:tc>
              </a:tr>
              <a:tr h="370840">
                <a:tc>
                  <a:txBody>
                    <a:bodyPr/>
                    <a:lstStyle/>
                    <a:p>
                      <a:pPr algn="ctr"/>
                      <a:r>
                        <a:rPr lang="es-MX" dirty="0" err="1" smtClean="0"/>
                        <a:t>String</a:t>
                      </a:r>
                      <a:endParaRPr lang="en-US" dirty="0"/>
                    </a:p>
                  </a:txBody>
                  <a:tcPr/>
                </a:tc>
              </a:tr>
              <a:tr h="370840">
                <a:tc>
                  <a:txBody>
                    <a:bodyPr/>
                    <a:lstStyle/>
                    <a:p>
                      <a:pPr algn="ctr"/>
                      <a:r>
                        <a:rPr lang="es-MX" dirty="0" err="1" smtClean="0"/>
                        <a:t>Array</a:t>
                      </a:r>
                      <a:endParaRPr lang="en-US" dirty="0"/>
                    </a:p>
                  </a:txBody>
                  <a:tcPr/>
                </a:tc>
              </a:tr>
              <a:tr h="370840">
                <a:tc>
                  <a:txBody>
                    <a:bodyPr/>
                    <a:lstStyle/>
                    <a:p>
                      <a:pPr algn="ctr"/>
                      <a:endParaRPr lang="en-US" dirty="0"/>
                    </a:p>
                  </a:txBody>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err="1" smtClean="0"/>
              <a:t>String</a:t>
            </a:r>
            <a:r>
              <a:rPr lang="es-MX" dirty="0" smtClean="0"/>
              <a:t> vs </a:t>
            </a:r>
            <a:r>
              <a:rPr lang="es-MX" dirty="0" err="1" smtClean="0"/>
              <a:t>StringBuilder</a:t>
            </a:r>
            <a:endParaRPr lang="en-US" dirty="0"/>
          </a:p>
        </p:txBody>
      </p:sp>
      <p:graphicFrame>
        <p:nvGraphicFramePr>
          <p:cNvPr id="4" name="Content Placeholder 3"/>
          <p:cNvGraphicFramePr>
            <a:graphicFrameLocks noGrp="1"/>
          </p:cNvGraphicFramePr>
          <p:nvPr>
            <p:ph idx="1"/>
          </p:nvPr>
        </p:nvGraphicFramePr>
        <p:xfrm>
          <a:off x="609600" y="1600200"/>
          <a:ext cx="8229600" cy="853440"/>
        </p:xfrm>
        <a:graphic>
          <a:graphicData uri="http://schemas.openxmlformats.org/drawingml/2006/table">
            <a:tbl>
              <a:tblPr firstRow="1" bandRow="1">
                <a:tableStyleId>{5C22544A-7EE6-4342-B048-85BDC9FD1C3A}</a:tableStyleId>
              </a:tblPr>
              <a:tblGrid>
                <a:gridCol w="4114800"/>
                <a:gridCol w="4114800"/>
              </a:tblGrid>
              <a:tr h="370840">
                <a:tc>
                  <a:txBody>
                    <a:bodyPr/>
                    <a:lstStyle/>
                    <a:p>
                      <a:pPr algn="ctr"/>
                      <a:r>
                        <a:rPr lang="es-MX" sz="2400" dirty="0" err="1" smtClean="0"/>
                        <a:t>String</a:t>
                      </a:r>
                      <a:endParaRPr lang="en-US" sz="2400" dirty="0"/>
                    </a:p>
                  </a:txBody>
                  <a:tcPr/>
                </a:tc>
                <a:tc>
                  <a:txBody>
                    <a:bodyPr/>
                    <a:lstStyle/>
                    <a:p>
                      <a:pPr algn="ctr"/>
                      <a:r>
                        <a:rPr lang="es-MX" sz="2400" dirty="0" err="1" smtClean="0"/>
                        <a:t>StringBuilder</a:t>
                      </a:r>
                      <a:endParaRPr lang="en-US" sz="2400" dirty="0"/>
                    </a:p>
                  </a:txBody>
                  <a:tcPr/>
                </a:tc>
              </a:tr>
              <a:tr h="370840">
                <a:tc>
                  <a:txBody>
                    <a:bodyPr/>
                    <a:lstStyle/>
                    <a:p>
                      <a:pPr algn="ctr"/>
                      <a:r>
                        <a:rPr lang="es-MX" sz="2000" dirty="0" smtClean="0"/>
                        <a:t>Inmutable</a:t>
                      </a:r>
                      <a:endParaRPr lang="en-US" sz="2000" dirty="0"/>
                    </a:p>
                  </a:txBody>
                  <a:tcPr/>
                </a:tc>
                <a:tc>
                  <a:txBody>
                    <a:bodyPr/>
                    <a:lstStyle/>
                    <a:p>
                      <a:pPr algn="ctr"/>
                      <a:r>
                        <a:rPr lang="es-MX" sz="2000" dirty="0" smtClean="0"/>
                        <a:t>Mutable</a:t>
                      </a:r>
                      <a:endParaRPr lang="en-US" sz="2000" dirty="0"/>
                    </a:p>
                  </a:txBody>
                  <a:tcPr/>
                </a:tc>
              </a:tr>
            </a:tbl>
          </a:graphicData>
        </a:graphic>
      </p:graphicFrame>
      <p:sp>
        <p:nvSpPr>
          <p:cNvPr id="1025" name="Rectangle 1"/>
          <p:cNvSpPr>
            <a:spLocks noChangeArrowheads="1"/>
          </p:cNvSpPr>
          <p:nvPr/>
        </p:nvSpPr>
        <p:spPr bwMode="auto">
          <a:xfrm>
            <a:off x="609600" y="2895600"/>
            <a:ext cx="3352800"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70C0"/>
                </a:solidFill>
                <a:effectLst/>
                <a:latin typeface="Arial Unicode MS" pitchFamily="34" charset="-128"/>
                <a:cs typeface="Times New Roman" pitchFamily="18" charset="0"/>
              </a:rPr>
              <a:t>string</a:t>
            </a:r>
            <a:r>
              <a:rPr kumimoji="0" lang="en-US" sz="1400" b="0" i="0" u="none" strike="noStrike" cap="none" normalizeH="0" baseline="0" dirty="0" smtClean="0">
                <a:ln>
                  <a:noFill/>
                </a:ln>
                <a:solidFill>
                  <a:srgbClr val="333333"/>
                </a:solidFill>
                <a:effectLst/>
                <a:latin typeface="Arial Unicode MS" pitchFamily="34" charset="-128"/>
                <a:cs typeface="Times New Roman" pitchFamily="18" charset="0"/>
              </a:rPr>
              <a:t> </a:t>
            </a:r>
            <a:r>
              <a:rPr kumimoji="0" lang="en-US" sz="1400" b="0" i="0" u="none" strike="noStrike" cap="none" normalizeH="0" baseline="0" dirty="0" err="1" smtClean="0">
                <a:ln>
                  <a:noFill/>
                </a:ln>
                <a:solidFill>
                  <a:srgbClr val="333333"/>
                </a:solidFill>
                <a:effectLst/>
                <a:latin typeface="Arial Unicode MS" pitchFamily="34" charset="-128"/>
                <a:cs typeface="Times New Roman" pitchFamily="18" charset="0"/>
              </a:rPr>
              <a:t>miString</a:t>
            </a:r>
            <a:r>
              <a:rPr kumimoji="0" lang="en-US" sz="1400" b="0" i="0" u="none" strike="noStrike" cap="none" normalizeH="0" baseline="0" dirty="0" smtClean="0">
                <a:ln>
                  <a:noFill/>
                </a:ln>
                <a:solidFill>
                  <a:srgbClr val="333333"/>
                </a:solidFill>
                <a:effectLst/>
                <a:latin typeface="Arial Unicode MS" pitchFamily="34" charset="-128"/>
                <a:cs typeface="Times New Roman" pitchFamily="18" charset="0"/>
              </a:rPr>
              <a:t> = </a:t>
            </a:r>
            <a:r>
              <a:rPr kumimoji="0" lang="en-US" sz="1400" b="0" i="0" u="none" strike="noStrike" cap="none" normalizeH="0" baseline="0" dirty="0" smtClean="0">
                <a:ln>
                  <a:noFill/>
                </a:ln>
                <a:solidFill>
                  <a:schemeClr val="accent6"/>
                </a:solidFill>
                <a:effectLst/>
                <a:latin typeface="Arial Unicode MS" pitchFamily="34" charset="-128"/>
                <a:cs typeface="Times New Roman" pitchFamily="18" charset="0"/>
              </a:rPr>
              <a:t>"</a:t>
            </a:r>
            <a:r>
              <a:rPr kumimoji="0" lang="en-US" sz="1400" b="0" i="0" u="none" strike="noStrike" cap="none" normalizeH="0" baseline="0" dirty="0" err="1" smtClean="0">
                <a:ln>
                  <a:noFill/>
                </a:ln>
                <a:solidFill>
                  <a:schemeClr val="accent6"/>
                </a:solidFill>
                <a:effectLst/>
                <a:latin typeface="Arial Unicode MS" pitchFamily="34" charset="-128"/>
                <a:cs typeface="Times New Roman" pitchFamily="18" charset="0"/>
              </a:rPr>
              <a:t>Hola</a:t>
            </a:r>
            <a:r>
              <a:rPr kumimoji="0" lang="en-US" sz="1400" b="0" i="0" u="none" strike="noStrike" cap="none" normalizeH="0" baseline="0" dirty="0" smtClean="0">
                <a:ln>
                  <a:noFill/>
                </a:ln>
                <a:solidFill>
                  <a:schemeClr val="accent6"/>
                </a:solidFill>
                <a:effectLst/>
                <a:latin typeface="Arial Unicode MS" pitchFamily="34" charset="-128"/>
                <a:cs typeface="Times New Roman" pitchFamily="18" charset="0"/>
              </a:rPr>
              <a:t>";</a:t>
            </a:r>
            <a:r>
              <a:rPr kumimoji="0" lang="en-US" sz="1400" b="0" i="0" u="none" strike="noStrike" cap="none" normalizeH="0" baseline="0" dirty="0" smtClean="0">
                <a:ln>
                  <a:noFill/>
                </a:ln>
                <a:solidFill>
                  <a:srgbClr val="333333"/>
                </a:solidFill>
                <a:effectLst/>
                <a:latin typeface="Arial Unicode MS" pitchFamily="34" charset="-128"/>
                <a:cs typeface="Times New Roman" pitchFamily="18" charset="0"/>
              </a:rPr>
              <a:t/>
            </a:r>
            <a:br>
              <a:rPr kumimoji="0" lang="en-US" sz="1400" b="0" i="0" u="none" strike="noStrike" cap="none" normalizeH="0" baseline="0" dirty="0" smtClean="0">
                <a:ln>
                  <a:noFill/>
                </a:ln>
                <a:solidFill>
                  <a:srgbClr val="333333"/>
                </a:solidFill>
                <a:effectLst/>
                <a:latin typeface="Arial Unicode MS" pitchFamily="34" charset="-128"/>
                <a:cs typeface="Times New Roman" pitchFamily="18" charset="0"/>
              </a:rPr>
            </a:br>
            <a:r>
              <a:rPr kumimoji="0" lang="en-US" sz="1400" b="0" i="0" u="none" strike="noStrike" cap="none" normalizeH="0" baseline="0" dirty="0" err="1" smtClean="0">
                <a:ln>
                  <a:noFill/>
                </a:ln>
                <a:solidFill>
                  <a:srgbClr val="333333"/>
                </a:solidFill>
                <a:effectLst/>
                <a:latin typeface="Arial Unicode MS" pitchFamily="34" charset="-128"/>
                <a:cs typeface="Times New Roman" pitchFamily="18" charset="0"/>
              </a:rPr>
              <a:t>miString</a:t>
            </a:r>
            <a:r>
              <a:rPr kumimoji="0" lang="en-US" sz="1400" b="0" i="0" u="none" strike="noStrike" cap="none" normalizeH="0" baseline="0" dirty="0" smtClean="0">
                <a:ln>
                  <a:noFill/>
                </a:ln>
                <a:solidFill>
                  <a:srgbClr val="333333"/>
                </a:solidFill>
                <a:effectLst/>
                <a:latin typeface="Arial Unicode MS" pitchFamily="34" charset="-128"/>
                <a:cs typeface="Times New Roman" pitchFamily="18" charset="0"/>
              </a:rPr>
              <a:t> = </a:t>
            </a:r>
            <a:r>
              <a:rPr kumimoji="0" lang="en-US" sz="1400" b="0" i="0" u="none" strike="noStrike" cap="none" normalizeH="0" baseline="0" dirty="0" err="1" smtClean="0">
                <a:ln>
                  <a:noFill/>
                </a:ln>
                <a:solidFill>
                  <a:srgbClr val="333333"/>
                </a:solidFill>
                <a:effectLst/>
                <a:latin typeface="Arial Unicode MS" pitchFamily="34" charset="-128"/>
                <a:cs typeface="Times New Roman" pitchFamily="18" charset="0"/>
              </a:rPr>
              <a:t>miString</a:t>
            </a:r>
            <a:r>
              <a:rPr kumimoji="0" lang="en-US" sz="1400" b="0" i="0" u="none" strike="noStrike" cap="none" normalizeH="0" baseline="0" dirty="0" smtClean="0">
                <a:ln>
                  <a:noFill/>
                </a:ln>
                <a:solidFill>
                  <a:srgbClr val="333333"/>
                </a:solidFill>
                <a:effectLst/>
                <a:latin typeface="Arial Unicode MS" pitchFamily="34" charset="-128"/>
                <a:cs typeface="Times New Roman" pitchFamily="18" charset="0"/>
              </a:rPr>
              <a:t> + </a:t>
            </a:r>
            <a:r>
              <a:rPr kumimoji="0" lang="en-US" sz="1400" b="0" i="0" u="none" strike="noStrike" cap="none" normalizeH="0" baseline="0" dirty="0" smtClean="0">
                <a:ln>
                  <a:noFill/>
                </a:ln>
                <a:solidFill>
                  <a:schemeClr val="accent6"/>
                </a:solidFill>
                <a:effectLst/>
                <a:latin typeface="Arial Unicode MS" pitchFamily="34" charset="-128"/>
                <a:cs typeface="Times New Roman" pitchFamily="18" charset="0"/>
              </a:rPr>
              <a:t>" </a:t>
            </a:r>
            <a:r>
              <a:rPr kumimoji="0" lang="en-US" sz="1400" b="0" i="0" u="none" strike="noStrike" cap="none" normalizeH="0" baseline="0" dirty="0" err="1" smtClean="0">
                <a:ln>
                  <a:noFill/>
                </a:ln>
                <a:solidFill>
                  <a:schemeClr val="accent6"/>
                </a:solidFill>
                <a:effectLst/>
                <a:latin typeface="Arial Unicode MS" pitchFamily="34" charset="-128"/>
                <a:cs typeface="Times New Roman" pitchFamily="18" charset="0"/>
              </a:rPr>
              <a:t>Mundo</a:t>
            </a:r>
            <a:r>
              <a:rPr kumimoji="0" lang="en-US" sz="1400" b="0" i="0" u="none" strike="noStrike" cap="none" normalizeH="0" baseline="0" dirty="0" smtClean="0">
                <a:ln>
                  <a:noFill/>
                </a:ln>
                <a:solidFill>
                  <a:schemeClr val="accent6"/>
                </a:solidFill>
                <a:effectLst/>
                <a:latin typeface="Arial Unicode MS" pitchFamily="34" charset="-128"/>
                <a:cs typeface="Times New Roman" pitchFamily="18" charset="0"/>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effectLst/>
                <a:latin typeface="Arial Unicode MS" pitchFamily="34" charset="-128"/>
                <a:cs typeface="Times New Roman" pitchFamily="18" charset="0"/>
              </a:rPr>
              <a:t>miString</a:t>
            </a:r>
            <a:r>
              <a:rPr kumimoji="0" lang="en-US" sz="1400" b="0" i="0" u="none" strike="noStrike" cap="none" normalizeH="0" dirty="0" smtClean="0">
                <a:ln>
                  <a:noFill/>
                </a:ln>
                <a:effectLst/>
                <a:latin typeface="Arial Unicode MS" pitchFamily="34" charset="-128"/>
                <a:cs typeface="Times New Roman" pitchFamily="18" charset="0"/>
              </a:rPr>
              <a:t> +=  </a:t>
            </a:r>
            <a:r>
              <a:rPr kumimoji="0" lang="en-US" sz="1400" b="0" i="0" u="none" strike="noStrike" cap="none" normalizeH="0" dirty="0" smtClean="0">
                <a:ln>
                  <a:noFill/>
                </a:ln>
                <a:solidFill>
                  <a:schemeClr val="accent6"/>
                </a:solidFill>
                <a:effectLst/>
                <a:latin typeface="Arial Unicode MS" pitchFamily="34" charset="-128"/>
                <a:cs typeface="Times New Roman" pitchFamily="18" charset="0"/>
              </a:rPr>
              <a:t>“ </a:t>
            </a:r>
            <a:r>
              <a:rPr kumimoji="0" lang="en-US" sz="1400" b="0" i="0" u="none" strike="noStrike" cap="none" normalizeH="0" dirty="0" err="1" smtClean="0">
                <a:ln>
                  <a:noFill/>
                </a:ln>
                <a:solidFill>
                  <a:schemeClr val="accent6"/>
                </a:solidFill>
                <a:effectLst/>
                <a:latin typeface="Arial Unicode MS" pitchFamily="34" charset="-128"/>
                <a:cs typeface="Times New Roman" pitchFamily="18" charset="0"/>
              </a:rPr>
              <a:t>Ya</a:t>
            </a:r>
            <a:r>
              <a:rPr kumimoji="0" lang="en-US" sz="1400" b="0" i="0" u="none" strike="noStrike" cap="none" normalizeH="0" dirty="0" smtClean="0">
                <a:ln>
                  <a:noFill/>
                </a:ln>
                <a:solidFill>
                  <a:schemeClr val="accent6"/>
                </a:solidFill>
                <a:effectLst/>
                <a:latin typeface="Arial Unicode MS" pitchFamily="34" charset="-128"/>
                <a:cs typeface="Times New Roman" pitchFamily="18" charset="0"/>
              </a:rPr>
              <a:t> </a:t>
            </a:r>
            <a:r>
              <a:rPr kumimoji="0" lang="en-US" sz="1400" b="0" i="0" u="none" strike="noStrike" cap="none" normalizeH="0" dirty="0" err="1" smtClean="0">
                <a:ln>
                  <a:noFill/>
                </a:ln>
                <a:solidFill>
                  <a:schemeClr val="accent6"/>
                </a:solidFill>
                <a:effectLst/>
                <a:latin typeface="Arial Unicode MS" pitchFamily="34" charset="-128"/>
                <a:cs typeface="Times New Roman" pitchFamily="18" charset="0"/>
              </a:rPr>
              <a:t>llegue</a:t>
            </a:r>
            <a:r>
              <a:rPr kumimoji="0" lang="en-US" sz="1400" b="0" i="0" u="none" strike="noStrike" cap="none" normalizeH="0" dirty="0" smtClean="0">
                <a:ln>
                  <a:noFill/>
                </a:ln>
                <a:solidFill>
                  <a:schemeClr val="accent6"/>
                </a:solidFill>
                <a:effectLst/>
                <a:latin typeface="Arial Unicode MS" pitchFamily="34" charset="-128"/>
                <a:cs typeface="Times New Roman" pitchFamily="18" charset="0"/>
              </a:rPr>
              <a:t>”;</a:t>
            </a:r>
            <a:r>
              <a:rPr kumimoji="0" lang="en-US" sz="1100" b="0" i="0" u="none" strike="noStrike" cap="none" normalizeH="0" baseline="0" dirty="0" smtClean="0">
                <a:ln>
                  <a:noFill/>
                </a:ln>
                <a:solidFill>
                  <a:schemeClr val="tx1"/>
                </a:solidFill>
                <a:effectLst/>
                <a:latin typeface="Arial" pitchFamily="34" charset="0"/>
                <a:cs typeface="Arial" pitchFamily="34" charset="0"/>
              </a:rPr>
              <a:t>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5"/>
          <p:cNvSpPr/>
          <p:nvPr/>
        </p:nvSpPr>
        <p:spPr>
          <a:xfrm>
            <a:off x="838200" y="5334000"/>
            <a:ext cx="1066800" cy="690282"/>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s-MX" sz="1600" dirty="0" err="1" smtClean="0"/>
              <a:t>miString</a:t>
            </a:r>
            <a:endParaRPr lang="en-US" sz="1600" dirty="0"/>
          </a:p>
        </p:txBody>
      </p:sp>
      <p:sp>
        <p:nvSpPr>
          <p:cNvPr id="7" name="Rectangle 6"/>
          <p:cNvSpPr/>
          <p:nvPr/>
        </p:nvSpPr>
        <p:spPr>
          <a:xfrm>
            <a:off x="228600" y="4114800"/>
            <a:ext cx="1066800" cy="6858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1600" dirty="0" smtClean="0"/>
              <a:t>New </a:t>
            </a:r>
          </a:p>
          <a:p>
            <a:pPr algn="ctr"/>
            <a:r>
              <a:rPr lang="es-MX" sz="1600" dirty="0" err="1" smtClean="0"/>
              <a:t>miString</a:t>
            </a:r>
            <a:endParaRPr lang="en-US" sz="1600" dirty="0"/>
          </a:p>
        </p:txBody>
      </p:sp>
      <p:sp>
        <p:nvSpPr>
          <p:cNvPr id="8" name="Rectangle 7"/>
          <p:cNvSpPr/>
          <p:nvPr/>
        </p:nvSpPr>
        <p:spPr>
          <a:xfrm>
            <a:off x="4876800" y="2971800"/>
            <a:ext cx="3505200" cy="1384995"/>
          </a:xfrm>
          <a:prstGeom prst="rect">
            <a:avLst/>
          </a:prstGeom>
        </p:spPr>
        <p:txBody>
          <a:bodyPr wrap="square">
            <a:spAutoFit/>
          </a:bodyPr>
          <a:lstStyle/>
          <a:p>
            <a:r>
              <a:rPr lang="en-US" sz="1400" dirty="0" err="1" smtClean="0">
                <a:solidFill>
                  <a:srgbClr val="0070C0"/>
                </a:solidFill>
              </a:rPr>
              <a:t>StringBuilder</a:t>
            </a:r>
            <a:r>
              <a:rPr lang="en-US" sz="1400" dirty="0" smtClean="0"/>
              <a:t> </a:t>
            </a:r>
            <a:r>
              <a:rPr lang="en-US" sz="1400" dirty="0" err="1" smtClean="0"/>
              <a:t>sb</a:t>
            </a:r>
            <a:r>
              <a:rPr lang="en-US" sz="1400" dirty="0" smtClean="0"/>
              <a:t> = new  </a:t>
            </a:r>
            <a:r>
              <a:rPr lang="en-US" sz="1400" dirty="0" err="1" smtClean="0"/>
              <a:t>StringBuilder</a:t>
            </a:r>
            <a:r>
              <a:rPr lang="en-US" sz="1400" dirty="0" smtClean="0"/>
              <a:t>(30);</a:t>
            </a:r>
          </a:p>
          <a:p>
            <a:r>
              <a:rPr lang="en-US" sz="1400" dirty="0" err="1" smtClean="0">
                <a:solidFill>
                  <a:srgbClr val="0070C0"/>
                </a:solidFill>
              </a:rPr>
              <a:t>sb.Append</a:t>
            </a:r>
            <a:r>
              <a:rPr lang="en-US" sz="1400" dirty="0" smtClean="0"/>
              <a:t>(</a:t>
            </a:r>
            <a:r>
              <a:rPr lang="en-US" sz="1400" dirty="0" smtClean="0">
                <a:solidFill>
                  <a:schemeClr val="accent6"/>
                </a:solidFill>
              </a:rPr>
              <a:t>“</a:t>
            </a:r>
            <a:r>
              <a:rPr lang="en-US" sz="1400" dirty="0" err="1" smtClean="0">
                <a:solidFill>
                  <a:schemeClr val="accent6"/>
                </a:solidFill>
              </a:rPr>
              <a:t>Hola</a:t>
            </a:r>
            <a:r>
              <a:rPr lang="en-US" sz="1400" dirty="0" smtClean="0">
                <a:solidFill>
                  <a:schemeClr val="accent6"/>
                </a:solidFill>
              </a:rPr>
              <a:t>"</a:t>
            </a:r>
            <a:r>
              <a:rPr lang="en-US" sz="1400" dirty="0" smtClean="0"/>
              <a:t>); // Build string.</a:t>
            </a:r>
          </a:p>
          <a:p>
            <a:r>
              <a:rPr lang="en-US" sz="1400" dirty="0" err="1" smtClean="0">
                <a:solidFill>
                  <a:srgbClr val="0070C0"/>
                </a:solidFill>
              </a:rPr>
              <a:t>sb.Append</a:t>
            </a:r>
            <a:r>
              <a:rPr lang="en-US" sz="1400" dirty="0" smtClean="0"/>
              <a:t>(</a:t>
            </a:r>
            <a:r>
              <a:rPr lang="en-US" sz="1400" dirty="0" smtClean="0">
                <a:solidFill>
                  <a:schemeClr val="accent6"/>
                </a:solidFill>
              </a:rPr>
              <a:t>"  </a:t>
            </a:r>
            <a:r>
              <a:rPr lang="en-US" sz="1400" dirty="0" err="1" smtClean="0">
                <a:solidFill>
                  <a:schemeClr val="accent6"/>
                </a:solidFill>
              </a:rPr>
              <a:t>Mundo</a:t>
            </a:r>
            <a:r>
              <a:rPr lang="en-US" sz="1400" dirty="0" smtClean="0">
                <a:solidFill>
                  <a:schemeClr val="accent6"/>
                </a:solidFill>
              </a:rPr>
              <a:t>"</a:t>
            </a:r>
            <a:r>
              <a:rPr lang="en-US" sz="1400" dirty="0" smtClean="0"/>
              <a:t>);</a:t>
            </a:r>
          </a:p>
          <a:p>
            <a:r>
              <a:rPr lang="en-US" sz="1400" dirty="0" err="1" smtClean="0">
                <a:solidFill>
                  <a:srgbClr val="0070C0"/>
                </a:solidFill>
              </a:rPr>
              <a:t>sb.Append</a:t>
            </a:r>
            <a:r>
              <a:rPr lang="en-US" sz="1400" dirty="0" smtClean="0"/>
              <a:t>(</a:t>
            </a:r>
            <a:r>
              <a:rPr lang="en-US" sz="1400" dirty="0" smtClean="0">
                <a:solidFill>
                  <a:schemeClr val="accent6"/>
                </a:solidFill>
              </a:rPr>
              <a:t>" </a:t>
            </a:r>
            <a:r>
              <a:rPr lang="en-US" sz="1400" dirty="0" err="1" smtClean="0">
                <a:solidFill>
                  <a:schemeClr val="accent6"/>
                </a:solidFill>
              </a:rPr>
              <a:t>Ya</a:t>
            </a:r>
            <a:r>
              <a:rPr lang="en-US" sz="1400" dirty="0" smtClean="0">
                <a:solidFill>
                  <a:schemeClr val="accent6"/>
                </a:solidFill>
              </a:rPr>
              <a:t> </a:t>
            </a:r>
            <a:r>
              <a:rPr lang="en-US" sz="1400" dirty="0" err="1" smtClean="0">
                <a:solidFill>
                  <a:schemeClr val="accent6"/>
                </a:solidFill>
              </a:rPr>
              <a:t>llegue</a:t>
            </a:r>
            <a:r>
              <a:rPr lang="en-US" sz="1400" dirty="0" smtClean="0">
                <a:solidFill>
                  <a:schemeClr val="accent6"/>
                </a:solidFill>
              </a:rPr>
              <a:t>"</a:t>
            </a:r>
            <a:r>
              <a:rPr lang="en-US" sz="1400" dirty="0" smtClean="0"/>
              <a:t>);</a:t>
            </a:r>
          </a:p>
          <a:p>
            <a:r>
              <a:rPr lang="en-US" sz="1400" dirty="0" smtClean="0">
                <a:solidFill>
                  <a:srgbClr val="0070C0"/>
                </a:solidFill>
              </a:rPr>
              <a:t>string</a:t>
            </a:r>
            <a:r>
              <a:rPr lang="en-US" sz="1400" dirty="0" smtClean="0"/>
              <a:t> </a:t>
            </a:r>
            <a:r>
              <a:rPr lang="en-US" sz="1400" dirty="0" err="1" smtClean="0"/>
              <a:t>nuevoString</a:t>
            </a:r>
            <a:r>
              <a:rPr lang="en-US" sz="1400" dirty="0" smtClean="0"/>
              <a:t> = </a:t>
            </a:r>
            <a:r>
              <a:rPr lang="en-US" sz="1400" dirty="0" err="1" smtClean="0"/>
              <a:t>sb.ToString</a:t>
            </a:r>
            <a:r>
              <a:rPr lang="en-US" sz="1400" dirty="0" smtClean="0"/>
              <a:t>(); </a:t>
            </a:r>
          </a:p>
          <a:p>
            <a:r>
              <a:rPr lang="en-US" sz="1400" dirty="0" err="1" smtClean="0">
                <a:solidFill>
                  <a:srgbClr val="0070C0"/>
                </a:solidFill>
              </a:rPr>
              <a:t>Console.WriteLine</a:t>
            </a:r>
            <a:r>
              <a:rPr lang="en-US" sz="1400" dirty="0" smtClean="0"/>
              <a:t>(s);</a:t>
            </a:r>
            <a:endParaRPr lang="en-US" sz="1400" dirty="0"/>
          </a:p>
        </p:txBody>
      </p:sp>
      <p:sp>
        <p:nvSpPr>
          <p:cNvPr id="9" name="Rectangle 8"/>
          <p:cNvSpPr/>
          <p:nvPr/>
        </p:nvSpPr>
        <p:spPr>
          <a:xfrm>
            <a:off x="6019800" y="4724400"/>
            <a:ext cx="1295400" cy="838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MX" sz="1600" dirty="0" err="1" smtClean="0"/>
              <a:t>sb</a:t>
            </a:r>
            <a:endParaRPr lang="en-US" sz="1600" dirty="0"/>
          </a:p>
        </p:txBody>
      </p:sp>
      <p:sp>
        <p:nvSpPr>
          <p:cNvPr id="10" name="Rectangle 9"/>
          <p:cNvSpPr/>
          <p:nvPr/>
        </p:nvSpPr>
        <p:spPr>
          <a:xfrm>
            <a:off x="1752600" y="4191000"/>
            <a:ext cx="1066800" cy="690283"/>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s-MX" sz="1600" dirty="0" smtClean="0"/>
              <a:t>New </a:t>
            </a:r>
          </a:p>
          <a:p>
            <a:pPr algn="ctr"/>
            <a:r>
              <a:rPr lang="es-MX" sz="1600" dirty="0" err="1" smtClean="0"/>
              <a:t>miString</a:t>
            </a:r>
            <a:endParaRPr lang="en-US" sz="1600" dirty="0"/>
          </a:p>
        </p:txBody>
      </p:sp>
      <p:cxnSp>
        <p:nvCxnSpPr>
          <p:cNvPr id="12" name="Straight Connector 11"/>
          <p:cNvCxnSpPr/>
          <p:nvPr/>
        </p:nvCxnSpPr>
        <p:spPr>
          <a:xfrm rot="5400000">
            <a:off x="3009900" y="4533900"/>
            <a:ext cx="3124200" cy="1588"/>
          </a:xfrm>
          <a:prstGeom prst="line">
            <a:avLst/>
          </a:prstGeom>
        </p:spPr>
        <p:style>
          <a:lnRef idx="2">
            <a:schemeClr val="accent1"/>
          </a:lnRef>
          <a:fillRef idx="0">
            <a:schemeClr val="accent1"/>
          </a:fillRef>
          <a:effectRef idx="1">
            <a:schemeClr val="accent1"/>
          </a:effectRef>
          <a:fontRef idx="minor">
            <a:schemeClr val="tx1"/>
          </a:fontRef>
        </p:style>
      </p:cxnSp>
      <p:pic>
        <p:nvPicPr>
          <p:cNvPr id="1026" name="Picture 2" descr="C:\Users\rnegrete\Downloads\1293059080_23-Full Trash.png"/>
          <p:cNvPicPr>
            <a:picLocks noChangeAspect="1" noChangeArrowheads="1"/>
          </p:cNvPicPr>
          <p:nvPr/>
        </p:nvPicPr>
        <p:blipFill>
          <a:blip r:embed="rId3" cstate="print"/>
          <a:srcRect/>
          <a:stretch>
            <a:fillRect/>
          </a:stretch>
        </p:blipFill>
        <p:spPr bwMode="auto">
          <a:xfrm>
            <a:off x="3505200" y="5486400"/>
            <a:ext cx="914400" cy="914400"/>
          </a:xfrm>
          <a:prstGeom prst="rect">
            <a:avLst/>
          </a:prstGeom>
          <a:noFill/>
        </p:spPr>
      </p:pic>
      <p:sp>
        <p:nvSpPr>
          <p:cNvPr id="14" name="Rectangle 13"/>
          <p:cNvSpPr/>
          <p:nvPr/>
        </p:nvSpPr>
        <p:spPr>
          <a:xfrm>
            <a:off x="3657600" y="4876800"/>
            <a:ext cx="381000" cy="3048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s-MX" sz="300" dirty="0" smtClean="0"/>
              <a:t>New </a:t>
            </a:r>
          </a:p>
          <a:p>
            <a:pPr algn="ctr"/>
            <a:r>
              <a:rPr lang="es-MX" sz="300" dirty="0" err="1" smtClean="0"/>
              <a:t>miString</a:t>
            </a:r>
            <a:endParaRPr lang="en-US" sz="300" dirty="0"/>
          </a:p>
        </p:txBody>
      </p:sp>
      <p:sp>
        <p:nvSpPr>
          <p:cNvPr id="15" name="Rectangle 14"/>
          <p:cNvSpPr/>
          <p:nvPr/>
        </p:nvSpPr>
        <p:spPr>
          <a:xfrm>
            <a:off x="3810000" y="5257800"/>
            <a:ext cx="381000" cy="304800"/>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s-MX" sz="600" dirty="0" err="1" smtClean="0"/>
              <a:t>miString</a:t>
            </a:r>
            <a:endParaRPr lang="en-US" sz="6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err="1" smtClean="0"/>
              <a:t>Stream</a:t>
            </a:r>
            <a:endParaRPr lang="en-US" dirty="0"/>
          </a:p>
        </p:txBody>
      </p:sp>
      <p:sp>
        <p:nvSpPr>
          <p:cNvPr id="3" name="Content Placeholder 2"/>
          <p:cNvSpPr>
            <a:spLocks noGrp="1"/>
          </p:cNvSpPr>
          <p:nvPr>
            <p:ph idx="1"/>
          </p:nvPr>
        </p:nvSpPr>
        <p:spPr>
          <a:xfrm>
            <a:off x="762000" y="1600200"/>
            <a:ext cx="8229600" cy="1447799"/>
          </a:xfrm>
        </p:spPr>
        <p:txBody>
          <a:bodyPr>
            <a:normAutofit/>
          </a:bodyPr>
          <a:lstStyle/>
          <a:p>
            <a:r>
              <a:rPr lang="es-ES" sz="1600" dirty="0" smtClean="0"/>
              <a:t>Es una abstracción de una secuencia de bytes, como un archivo, un dispositivo de entrada/salida.</a:t>
            </a:r>
          </a:p>
          <a:p>
            <a:r>
              <a:rPr lang="es-ES" sz="1600" dirty="0" smtClean="0"/>
              <a:t>Es una clase abstracta de todos los </a:t>
            </a:r>
            <a:r>
              <a:rPr lang="es-ES" sz="1600" dirty="0" err="1" smtClean="0"/>
              <a:t>Stream</a:t>
            </a:r>
            <a:r>
              <a:rPr lang="es-ES" sz="1600" dirty="0" smtClean="0"/>
              <a:t>.</a:t>
            </a:r>
          </a:p>
          <a:p>
            <a:r>
              <a:rPr lang="es-ES" sz="1600" dirty="0" smtClean="0"/>
              <a:t>Las secuencias comprenden tres operaciones fundamentales:</a:t>
            </a:r>
          </a:p>
        </p:txBody>
      </p:sp>
      <p:sp>
        <p:nvSpPr>
          <p:cNvPr id="7" name="Rectangle 6"/>
          <p:cNvSpPr/>
          <p:nvPr/>
        </p:nvSpPr>
        <p:spPr>
          <a:xfrm>
            <a:off x="3657600" y="3090446"/>
            <a:ext cx="1981200" cy="338554"/>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marL="342900" indent="-342900" algn="ctr"/>
            <a:r>
              <a:rPr lang="es-ES" sz="1600" b="1" dirty="0" smtClean="0"/>
              <a:t>Escritura</a:t>
            </a:r>
          </a:p>
        </p:txBody>
      </p:sp>
      <p:pic>
        <p:nvPicPr>
          <p:cNvPr id="11" name="Picture 2" descr="C:\Users\rnegrete\Downloads\1295482187_HD OpenDrive Blue.png"/>
          <p:cNvPicPr>
            <a:picLocks noChangeAspect="1" noChangeArrowheads="1"/>
          </p:cNvPicPr>
          <p:nvPr/>
        </p:nvPicPr>
        <p:blipFill>
          <a:blip r:embed="rId2" cstate="print"/>
          <a:srcRect/>
          <a:stretch>
            <a:fillRect/>
          </a:stretch>
        </p:blipFill>
        <p:spPr bwMode="auto">
          <a:xfrm>
            <a:off x="1633637" y="3581400"/>
            <a:ext cx="714543" cy="714543"/>
          </a:xfrm>
          <a:prstGeom prst="rect">
            <a:avLst/>
          </a:prstGeom>
          <a:noFill/>
        </p:spPr>
      </p:pic>
      <p:sp>
        <p:nvSpPr>
          <p:cNvPr id="12" name="Rectangle 11"/>
          <p:cNvSpPr/>
          <p:nvPr/>
        </p:nvSpPr>
        <p:spPr>
          <a:xfrm>
            <a:off x="6248400" y="3090446"/>
            <a:ext cx="1981200" cy="33855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marL="800100" lvl="1" indent="-342900"/>
            <a:r>
              <a:rPr lang="es-ES" sz="1600" b="1" dirty="0" smtClean="0"/>
              <a:t>Búsqueda</a:t>
            </a:r>
          </a:p>
        </p:txBody>
      </p:sp>
      <p:sp>
        <p:nvSpPr>
          <p:cNvPr id="13" name="Rectangle 12"/>
          <p:cNvSpPr/>
          <p:nvPr/>
        </p:nvSpPr>
        <p:spPr>
          <a:xfrm>
            <a:off x="990600" y="3090446"/>
            <a:ext cx="1981200" cy="33855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marL="800100" lvl="1" indent="-342900"/>
            <a:r>
              <a:rPr lang="es-ES" sz="1600" b="1" dirty="0" smtClean="0"/>
              <a:t>Lectura</a:t>
            </a:r>
          </a:p>
        </p:txBody>
      </p:sp>
      <p:pic>
        <p:nvPicPr>
          <p:cNvPr id="38915" name="Picture 3" descr="C:\Users\rnegrete\Downloads\1295482575_Ram.png"/>
          <p:cNvPicPr>
            <a:picLocks noChangeAspect="1" noChangeArrowheads="1"/>
          </p:cNvPicPr>
          <p:nvPr/>
        </p:nvPicPr>
        <p:blipFill>
          <a:blip r:embed="rId3" cstate="print"/>
          <a:srcRect/>
          <a:stretch>
            <a:fillRect/>
          </a:stretch>
        </p:blipFill>
        <p:spPr bwMode="auto">
          <a:xfrm>
            <a:off x="2319437" y="3581400"/>
            <a:ext cx="652363" cy="652363"/>
          </a:xfrm>
          <a:prstGeom prst="rect">
            <a:avLst/>
          </a:prstGeom>
          <a:noFill/>
        </p:spPr>
      </p:pic>
      <p:pic>
        <p:nvPicPr>
          <p:cNvPr id="38916" name="Picture 4" descr="C:\Users\rnegrete\Downloads\1295482622_network-wired.png"/>
          <p:cNvPicPr>
            <a:picLocks noChangeAspect="1" noChangeArrowheads="1"/>
          </p:cNvPicPr>
          <p:nvPr/>
        </p:nvPicPr>
        <p:blipFill>
          <a:blip r:embed="rId4" cstate="print"/>
          <a:srcRect/>
          <a:stretch>
            <a:fillRect/>
          </a:stretch>
        </p:blipFill>
        <p:spPr bwMode="auto">
          <a:xfrm>
            <a:off x="871637" y="3581400"/>
            <a:ext cx="534987" cy="534987"/>
          </a:xfrm>
          <a:prstGeom prst="rect">
            <a:avLst/>
          </a:prstGeom>
          <a:noFill/>
        </p:spPr>
      </p:pic>
      <p:cxnSp>
        <p:nvCxnSpPr>
          <p:cNvPr id="17" name="Straight Connector 16"/>
          <p:cNvCxnSpPr/>
          <p:nvPr/>
        </p:nvCxnSpPr>
        <p:spPr>
          <a:xfrm rot="5400000">
            <a:off x="4762500" y="5067300"/>
            <a:ext cx="2362994" cy="794"/>
          </a:xfrm>
          <a:prstGeom prst="line">
            <a:avLst/>
          </a:prstGeom>
        </p:spPr>
        <p:style>
          <a:lnRef idx="3">
            <a:schemeClr val="accent2"/>
          </a:lnRef>
          <a:fillRef idx="0">
            <a:schemeClr val="accent2"/>
          </a:fillRef>
          <a:effectRef idx="2">
            <a:schemeClr val="accent2"/>
          </a:effectRef>
          <a:fontRef idx="minor">
            <a:schemeClr val="tx1"/>
          </a:fontRef>
        </p:style>
      </p:cxnSp>
      <p:cxnSp>
        <p:nvCxnSpPr>
          <p:cNvPr id="18" name="Straight Connector 17"/>
          <p:cNvCxnSpPr/>
          <p:nvPr/>
        </p:nvCxnSpPr>
        <p:spPr>
          <a:xfrm rot="5400000">
            <a:off x="2096294" y="5066506"/>
            <a:ext cx="2362200" cy="1588"/>
          </a:xfrm>
          <a:prstGeom prst="line">
            <a:avLst/>
          </a:prstGeom>
        </p:spPr>
        <p:style>
          <a:lnRef idx="3">
            <a:schemeClr val="accent2"/>
          </a:lnRef>
          <a:fillRef idx="0">
            <a:schemeClr val="accent2"/>
          </a:fillRef>
          <a:effectRef idx="2">
            <a:schemeClr val="accent2"/>
          </a:effectRef>
          <a:fontRef idx="minor">
            <a:schemeClr val="tx1"/>
          </a:fontRef>
        </p:style>
      </p:cxnSp>
      <p:grpSp>
        <p:nvGrpSpPr>
          <p:cNvPr id="38" name="Group 37"/>
          <p:cNvGrpSpPr/>
          <p:nvPr/>
        </p:nvGrpSpPr>
        <p:grpSpPr>
          <a:xfrm rot="2663512">
            <a:off x="956985" y="4608997"/>
            <a:ext cx="1371502" cy="939670"/>
            <a:chOff x="457201" y="4333131"/>
            <a:chExt cx="1523999" cy="1044152"/>
          </a:xfrm>
        </p:grpSpPr>
        <p:sp>
          <p:nvSpPr>
            <p:cNvPr id="4" name="TextBox 3"/>
            <p:cNvSpPr txBox="1"/>
            <p:nvPr/>
          </p:nvSpPr>
          <p:spPr>
            <a:xfrm>
              <a:off x="457201" y="4333131"/>
              <a:ext cx="228599" cy="28214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s-MX" sz="1050" dirty="0" smtClean="0"/>
                <a:t>0</a:t>
              </a:r>
              <a:endParaRPr lang="en-US" sz="1050" dirty="0"/>
            </a:p>
          </p:txBody>
        </p:sp>
        <p:sp>
          <p:nvSpPr>
            <p:cNvPr id="9" name="TextBox 8"/>
            <p:cNvSpPr txBox="1"/>
            <p:nvPr/>
          </p:nvSpPr>
          <p:spPr>
            <a:xfrm>
              <a:off x="1752600" y="5095134"/>
              <a:ext cx="228600" cy="28214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s-MX" sz="1050" dirty="0" smtClean="0"/>
                <a:t>0</a:t>
              </a:r>
              <a:endParaRPr lang="en-US" sz="1050" dirty="0"/>
            </a:p>
          </p:txBody>
        </p:sp>
        <p:sp>
          <p:nvSpPr>
            <p:cNvPr id="21" name="TextBox 20"/>
            <p:cNvSpPr txBox="1"/>
            <p:nvPr/>
          </p:nvSpPr>
          <p:spPr>
            <a:xfrm>
              <a:off x="838201" y="4485533"/>
              <a:ext cx="228600" cy="28214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s-MX" sz="1050" dirty="0" smtClean="0"/>
                <a:t>1</a:t>
              </a:r>
              <a:endParaRPr lang="en-US" sz="1050" dirty="0"/>
            </a:p>
          </p:txBody>
        </p:sp>
        <p:sp>
          <p:nvSpPr>
            <p:cNvPr id="22" name="TextBox 21"/>
            <p:cNvSpPr txBox="1"/>
            <p:nvPr/>
          </p:nvSpPr>
          <p:spPr>
            <a:xfrm>
              <a:off x="1447801" y="4790333"/>
              <a:ext cx="228600" cy="28214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s-MX" sz="1050" dirty="0" smtClean="0"/>
                <a:t>1</a:t>
              </a:r>
              <a:endParaRPr lang="en-US" sz="1050" dirty="0"/>
            </a:p>
          </p:txBody>
        </p:sp>
        <p:sp>
          <p:nvSpPr>
            <p:cNvPr id="23" name="TextBox 22"/>
            <p:cNvSpPr txBox="1"/>
            <p:nvPr/>
          </p:nvSpPr>
          <p:spPr>
            <a:xfrm>
              <a:off x="1143000" y="4637934"/>
              <a:ext cx="228600" cy="28214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s-MX" sz="1050" dirty="0" smtClean="0"/>
                <a:t>0</a:t>
              </a:r>
              <a:endParaRPr lang="en-US" sz="1050" dirty="0"/>
            </a:p>
          </p:txBody>
        </p:sp>
      </p:grpSp>
      <p:sp>
        <p:nvSpPr>
          <p:cNvPr id="27" name="TextBox 26"/>
          <p:cNvSpPr txBox="1"/>
          <p:nvPr/>
        </p:nvSpPr>
        <p:spPr>
          <a:xfrm>
            <a:off x="990600" y="6096000"/>
            <a:ext cx="2167643" cy="400110"/>
          </a:xfrm>
          <a:prstGeom prst="rect">
            <a:avLst/>
          </a:prstGeom>
          <a:noFill/>
        </p:spPr>
        <p:txBody>
          <a:bodyPr wrap="square" rtlCol="0">
            <a:spAutoFit/>
          </a:bodyPr>
          <a:lstStyle/>
          <a:p>
            <a:r>
              <a:rPr lang="es-MX" sz="2000" dirty="0" err="1" smtClean="0">
                <a:solidFill>
                  <a:srgbClr val="0066FF"/>
                </a:solidFill>
              </a:rPr>
              <a:t>Array</a:t>
            </a:r>
            <a:r>
              <a:rPr lang="es-MX" sz="2000" dirty="0" smtClean="0"/>
              <a:t> {  </a:t>
            </a:r>
            <a:r>
              <a:rPr lang="es-MX" sz="2000" dirty="0" smtClean="0">
                <a:solidFill>
                  <a:schemeClr val="accent1">
                    <a:lumMod val="75000"/>
                  </a:schemeClr>
                </a:solidFill>
              </a:rPr>
              <a:t>10</a:t>
            </a:r>
            <a:r>
              <a:rPr lang="es-MX" sz="2000" dirty="0" smtClean="0"/>
              <a:t> , </a:t>
            </a:r>
            <a:r>
              <a:rPr lang="es-MX" sz="2000" dirty="0" smtClean="0">
                <a:solidFill>
                  <a:schemeClr val="accent2">
                    <a:lumMod val="75000"/>
                  </a:schemeClr>
                </a:solidFill>
              </a:rPr>
              <a:t>18</a:t>
            </a:r>
            <a:r>
              <a:rPr lang="es-MX" sz="2000" dirty="0" smtClean="0"/>
              <a:t>  };</a:t>
            </a:r>
            <a:endParaRPr lang="en-US" sz="2000" dirty="0"/>
          </a:p>
        </p:txBody>
      </p:sp>
      <p:grpSp>
        <p:nvGrpSpPr>
          <p:cNvPr id="39" name="Group 38"/>
          <p:cNvGrpSpPr/>
          <p:nvPr/>
        </p:nvGrpSpPr>
        <p:grpSpPr>
          <a:xfrm rot="2687466">
            <a:off x="1645884" y="4667121"/>
            <a:ext cx="1569768" cy="1054350"/>
            <a:chOff x="457200" y="4343400"/>
            <a:chExt cx="1524000" cy="1023610"/>
          </a:xfrm>
        </p:grpSpPr>
        <p:sp>
          <p:nvSpPr>
            <p:cNvPr id="40" name="TextBox 39"/>
            <p:cNvSpPr txBox="1"/>
            <p:nvPr/>
          </p:nvSpPr>
          <p:spPr>
            <a:xfrm>
              <a:off x="457200" y="4343400"/>
              <a:ext cx="228600" cy="26161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s-MX" sz="1100" dirty="0" smtClean="0"/>
                <a:t>1</a:t>
              </a:r>
              <a:endParaRPr lang="en-US" sz="1100" dirty="0"/>
            </a:p>
          </p:txBody>
        </p:sp>
        <p:sp>
          <p:nvSpPr>
            <p:cNvPr id="41" name="TextBox 40"/>
            <p:cNvSpPr txBox="1"/>
            <p:nvPr/>
          </p:nvSpPr>
          <p:spPr>
            <a:xfrm>
              <a:off x="1752600" y="5105400"/>
              <a:ext cx="228600" cy="26161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s-MX" sz="1100" dirty="0" smtClean="0"/>
                <a:t>0</a:t>
              </a:r>
              <a:endParaRPr lang="en-US" sz="1100" dirty="0"/>
            </a:p>
          </p:txBody>
        </p:sp>
        <p:sp>
          <p:nvSpPr>
            <p:cNvPr id="42" name="TextBox 41"/>
            <p:cNvSpPr txBox="1"/>
            <p:nvPr/>
          </p:nvSpPr>
          <p:spPr>
            <a:xfrm>
              <a:off x="838200" y="4495800"/>
              <a:ext cx="228600" cy="26161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s-MX" sz="1100" dirty="0" smtClean="0"/>
                <a:t>0</a:t>
              </a:r>
              <a:endParaRPr lang="en-US" sz="1100" dirty="0"/>
            </a:p>
          </p:txBody>
        </p:sp>
        <p:sp>
          <p:nvSpPr>
            <p:cNvPr id="43" name="TextBox 42"/>
            <p:cNvSpPr txBox="1"/>
            <p:nvPr/>
          </p:nvSpPr>
          <p:spPr>
            <a:xfrm>
              <a:off x="1447800" y="4800600"/>
              <a:ext cx="228600" cy="26161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s-MX" sz="1100" dirty="0" smtClean="0"/>
                <a:t>1</a:t>
              </a:r>
              <a:endParaRPr lang="en-US" sz="1100" dirty="0"/>
            </a:p>
          </p:txBody>
        </p:sp>
        <p:sp>
          <p:nvSpPr>
            <p:cNvPr id="44" name="TextBox 43"/>
            <p:cNvSpPr txBox="1"/>
            <p:nvPr/>
          </p:nvSpPr>
          <p:spPr>
            <a:xfrm>
              <a:off x="1143000" y="4648200"/>
              <a:ext cx="228600" cy="26161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s-MX" sz="1100" dirty="0" smtClean="0"/>
                <a:t>0</a:t>
              </a:r>
              <a:endParaRPr lang="en-US" sz="1100" dirty="0"/>
            </a:p>
          </p:txBody>
        </p:sp>
      </p:grpSp>
      <p:pic>
        <p:nvPicPr>
          <p:cNvPr id="45" name="Picture 2" descr="C:\Users\rnegrete\Downloads\1295482187_HD OpenDrive Blue.png"/>
          <p:cNvPicPr>
            <a:picLocks noChangeAspect="1" noChangeArrowheads="1"/>
          </p:cNvPicPr>
          <p:nvPr/>
        </p:nvPicPr>
        <p:blipFill>
          <a:blip r:embed="rId2" cstate="print"/>
          <a:srcRect/>
          <a:stretch>
            <a:fillRect/>
          </a:stretch>
        </p:blipFill>
        <p:spPr bwMode="auto">
          <a:xfrm>
            <a:off x="4419600" y="5867400"/>
            <a:ext cx="714543" cy="714543"/>
          </a:xfrm>
          <a:prstGeom prst="rect">
            <a:avLst/>
          </a:prstGeom>
          <a:noFill/>
        </p:spPr>
      </p:pic>
      <p:pic>
        <p:nvPicPr>
          <p:cNvPr id="46" name="Picture 3" descr="C:\Users\rnegrete\Downloads\1295482575_Ram.png"/>
          <p:cNvPicPr>
            <a:picLocks noChangeAspect="1" noChangeArrowheads="1"/>
          </p:cNvPicPr>
          <p:nvPr/>
        </p:nvPicPr>
        <p:blipFill>
          <a:blip r:embed="rId3" cstate="print"/>
          <a:srcRect/>
          <a:stretch>
            <a:fillRect/>
          </a:stretch>
        </p:blipFill>
        <p:spPr bwMode="auto">
          <a:xfrm>
            <a:off x="5105400" y="5867400"/>
            <a:ext cx="652363" cy="652363"/>
          </a:xfrm>
          <a:prstGeom prst="rect">
            <a:avLst/>
          </a:prstGeom>
          <a:noFill/>
        </p:spPr>
      </p:pic>
      <p:pic>
        <p:nvPicPr>
          <p:cNvPr id="47" name="Picture 4" descr="C:\Users\rnegrete\Downloads\1295482622_network-wired.png"/>
          <p:cNvPicPr>
            <a:picLocks noChangeAspect="1" noChangeArrowheads="1"/>
          </p:cNvPicPr>
          <p:nvPr/>
        </p:nvPicPr>
        <p:blipFill>
          <a:blip r:embed="rId4" cstate="print"/>
          <a:srcRect/>
          <a:stretch>
            <a:fillRect/>
          </a:stretch>
        </p:blipFill>
        <p:spPr bwMode="auto">
          <a:xfrm>
            <a:off x="3810000" y="5943600"/>
            <a:ext cx="534987" cy="534987"/>
          </a:xfrm>
          <a:prstGeom prst="rect">
            <a:avLst/>
          </a:prstGeom>
          <a:noFill/>
        </p:spPr>
      </p:pic>
      <p:sp>
        <p:nvSpPr>
          <p:cNvPr id="48" name="TextBox 47"/>
          <p:cNvSpPr txBox="1"/>
          <p:nvPr/>
        </p:nvSpPr>
        <p:spPr>
          <a:xfrm>
            <a:off x="3657601" y="3733800"/>
            <a:ext cx="1981200" cy="400110"/>
          </a:xfrm>
          <a:prstGeom prst="rect">
            <a:avLst/>
          </a:prstGeom>
          <a:noFill/>
        </p:spPr>
        <p:txBody>
          <a:bodyPr wrap="square" rtlCol="0">
            <a:spAutoFit/>
          </a:bodyPr>
          <a:lstStyle/>
          <a:p>
            <a:r>
              <a:rPr lang="es-MX" sz="2000" dirty="0" err="1" smtClean="0">
                <a:solidFill>
                  <a:srgbClr val="0066FF"/>
                </a:solidFill>
              </a:rPr>
              <a:t>Array</a:t>
            </a:r>
            <a:r>
              <a:rPr lang="es-MX" sz="2000" dirty="0" smtClean="0"/>
              <a:t> {  </a:t>
            </a:r>
            <a:r>
              <a:rPr lang="es-MX" sz="2000" dirty="0" smtClean="0">
                <a:solidFill>
                  <a:schemeClr val="accent1">
                    <a:lumMod val="75000"/>
                  </a:schemeClr>
                </a:solidFill>
              </a:rPr>
              <a:t>10</a:t>
            </a:r>
            <a:r>
              <a:rPr lang="es-MX" sz="2000" dirty="0" smtClean="0"/>
              <a:t> , </a:t>
            </a:r>
            <a:r>
              <a:rPr lang="es-MX" sz="2000" dirty="0" smtClean="0">
                <a:solidFill>
                  <a:schemeClr val="accent2">
                    <a:lumMod val="75000"/>
                  </a:schemeClr>
                </a:solidFill>
              </a:rPr>
              <a:t>18</a:t>
            </a:r>
            <a:r>
              <a:rPr lang="es-MX" sz="2000" dirty="0" smtClean="0"/>
              <a:t>  };</a:t>
            </a:r>
            <a:endParaRPr lang="en-US" sz="2000" dirty="0"/>
          </a:p>
        </p:txBody>
      </p:sp>
      <p:grpSp>
        <p:nvGrpSpPr>
          <p:cNvPr id="49" name="Group 48"/>
          <p:cNvGrpSpPr/>
          <p:nvPr/>
        </p:nvGrpSpPr>
        <p:grpSpPr>
          <a:xfrm rot="2663512">
            <a:off x="3493241" y="4429708"/>
            <a:ext cx="1371502" cy="939670"/>
            <a:chOff x="457201" y="4333131"/>
            <a:chExt cx="1523999" cy="1044152"/>
          </a:xfrm>
        </p:grpSpPr>
        <p:sp>
          <p:nvSpPr>
            <p:cNvPr id="50" name="TextBox 49"/>
            <p:cNvSpPr txBox="1"/>
            <p:nvPr/>
          </p:nvSpPr>
          <p:spPr>
            <a:xfrm>
              <a:off x="457201" y="4333131"/>
              <a:ext cx="228599" cy="28214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s-MX" sz="1050" dirty="0" smtClean="0"/>
                <a:t>0</a:t>
              </a:r>
              <a:endParaRPr lang="en-US" sz="1050" dirty="0"/>
            </a:p>
          </p:txBody>
        </p:sp>
        <p:sp>
          <p:nvSpPr>
            <p:cNvPr id="51" name="TextBox 50"/>
            <p:cNvSpPr txBox="1"/>
            <p:nvPr/>
          </p:nvSpPr>
          <p:spPr>
            <a:xfrm>
              <a:off x="1752600" y="5095134"/>
              <a:ext cx="228600" cy="28214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s-MX" sz="1050" dirty="0" smtClean="0"/>
                <a:t>0</a:t>
              </a:r>
              <a:endParaRPr lang="en-US" sz="1050" dirty="0"/>
            </a:p>
          </p:txBody>
        </p:sp>
        <p:sp>
          <p:nvSpPr>
            <p:cNvPr id="52" name="TextBox 51"/>
            <p:cNvSpPr txBox="1"/>
            <p:nvPr/>
          </p:nvSpPr>
          <p:spPr>
            <a:xfrm>
              <a:off x="838201" y="4485533"/>
              <a:ext cx="228600" cy="28214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s-MX" sz="1050" dirty="0" smtClean="0"/>
                <a:t>1</a:t>
              </a:r>
              <a:endParaRPr lang="en-US" sz="1050" dirty="0"/>
            </a:p>
          </p:txBody>
        </p:sp>
        <p:sp>
          <p:nvSpPr>
            <p:cNvPr id="53" name="TextBox 52"/>
            <p:cNvSpPr txBox="1"/>
            <p:nvPr/>
          </p:nvSpPr>
          <p:spPr>
            <a:xfrm>
              <a:off x="1447801" y="4790333"/>
              <a:ext cx="228600" cy="28214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s-MX" sz="1050" dirty="0" smtClean="0"/>
                <a:t>1</a:t>
              </a:r>
              <a:endParaRPr lang="en-US" sz="1050" dirty="0"/>
            </a:p>
          </p:txBody>
        </p:sp>
        <p:sp>
          <p:nvSpPr>
            <p:cNvPr id="54" name="TextBox 53"/>
            <p:cNvSpPr txBox="1"/>
            <p:nvPr/>
          </p:nvSpPr>
          <p:spPr>
            <a:xfrm>
              <a:off x="1143000" y="4637934"/>
              <a:ext cx="228600" cy="28214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s-MX" sz="1050" dirty="0" smtClean="0"/>
                <a:t>0</a:t>
              </a:r>
              <a:endParaRPr lang="en-US" sz="1050" dirty="0"/>
            </a:p>
          </p:txBody>
        </p:sp>
      </p:grpSp>
      <p:grpSp>
        <p:nvGrpSpPr>
          <p:cNvPr id="55" name="Group 54"/>
          <p:cNvGrpSpPr/>
          <p:nvPr/>
        </p:nvGrpSpPr>
        <p:grpSpPr>
          <a:xfrm rot="2687466">
            <a:off x="4182140" y="4489329"/>
            <a:ext cx="1569768" cy="1054350"/>
            <a:chOff x="457200" y="4343400"/>
            <a:chExt cx="1524000" cy="1023610"/>
          </a:xfrm>
        </p:grpSpPr>
        <p:sp>
          <p:nvSpPr>
            <p:cNvPr id="56" name="TextBox 55"/>
            <p:cNvSpPr txBox="1"/>
            <p:nvPr/>
          </p:nvSpPr>
          <p:spPr>
            <a:xfrm>
              <a:off x="457200" y="4343400"/>
              <a:ext cx="228600" cy="26161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s-MX" sz="1100" dirty="0" smtClean="0"/>
                <a:t>1</a:t>
              </a:r>
              <a:endParaRPr lang="en-US" sz="1100" dirty="0"/>
            </a:p>
          </p:txBody>
        </p:sp>
        <p:sp>
          <p:nvSpPr>
            <p:cNvPr id="57" name="TextBox 56"/>
            <p:cNvSpPr txBox="1"/>
            <p:nvPr/>
          </p:nvSpPr>
          <p:spPr>
            <a:xfrm>
              <a:off x="1752600" y="5105400"/>
              <a:ext cx="228600" cy="26161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s-MX" sz="1100" dirty="0" smtClean="0"/>
                <a:t>0</a:t>
              </a:r>
              <a:endParaRPr lang="en-US" sz="1100" dirty="0"/>
            </a:p>
          </p:txBody>
        </p:sp>
        <p:sp>
          <p:nvSpPr>
            <p:cNvPr id="58" name="TextBox 57"/>
            <p:cNvSpPr txBox="1"/>
            <p:nvPr/>
          </p:nvSpPr>
          <p:spPr>
            <a:xfrm>
              <a:off x="838200" y="4495800"/>
              <a:ext cx="228600" cy="26161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s-MX" sz="1100" dirty="0" smtClean="0"/>
                <a:t>0</a:t>
              </a:r>
              <a:endParaRPr lang="en-US" sz="1100" dirty="0"/>
            </a:p>
          </p:txBody>
        </p:sp>
        <p:sp>
          <p:nvSpPr>
            <p:cNvPr id="59" name="TextBox 58"/>
            <p:cNvSpPr txBox="1"/>
            <p:nvPr/>
          </p:nvSpPr>
          <p:spPr>
            <a:xfrm>
              <a:off x="1447800" y="4800600"/>
              <a:ext cx="228600" cy="26161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s-MX" sz="1100" dirty="0" smtClean="0"/>
                <a:t>1</a:t>
              </a:r>
              <a:endParaRPr lang="en-US" sz="1100" dirty="0"/>
            </a:p>
          </p:txBody>
        </p:sp>
        <p:sp>
          <p:nvSpPr>
            <p:cNvPr id="60" name="TextBox 59"/>
            <p:cNvSpPr txBox="1"/>
            <p:nvPr/>
          </p:nvSpPr>
          <p:spPr>
            <a:xfrm>
              <a:off x="1143000" y="4648200"/>
              <a:ext cx="228600" cy="26161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s-MX" sz="1100" dirty="0" smtClean="0"/>
                <a:t>0</a:t>
              </a:r>
              <a:endParaRPr lang="en-US" sz="1100" dirty="0"/>
            </a:p>
          </p:txBody>
        </p:sp>
      </p:grpSp>
      <p:pic>
        <p:nvPicPr>
          <p:cNvPr id="61" name="Picture 2" descr="C:\Users\rnegrete\Downloads\1295482187_HD OpenDrive Blue.png"/>
          <p:cNvPicPr>
            <a:picLocks noChangeAspect="1" noChangeArrowheads="1"/>
          </p:cNvPicPr>
          <p:nvPr/>
        </p:nvPicPr>
        <p:blipFill>
          <a:blip r:embed="rId2" cstate="print"/>
          <a:srcRect/>
          <a:stretch>
            <a:fillRect/>
          </a:stretch>
        </p:blipFill>
        <p:spPr bwMode="auto">
          <a:xfrm>
            <a:off x="7239000" y="5638800"/>
            <a:ext cx="714543" cy="714543"/>
          </a:xfrm>
          <a:prstGeom prst="rect">
            <a:avLst/>
          </a:prstGeom>
          <a:noFill/>
        </p:spPr>
      </p:pic>
      <p:pic>
        <p:nvPicPr>
          <p:cNvPr id="62" name="Picture 3" descr="C:\Users\rnegrete\Downloads\1295482575_Ram.png"/>
          <p:cNvPicPr>
            <a:picLocks noChangeAspect="1" noChangeArrowheads="1"/>
          </p:cNvPicPr>
          <p:nvPr/>
        </p:nvPicPr>
        <p:blipFill>
          <a:blip r:embed="rId3" cstate="print"/>
          <a:srcRect/>
          <a:stretch>
            <a:fillRect/>
          </a:stretch>
        </p:blipFill>
        <p:spPr bwMode="auto">
          <a:xfrm>
            <a:off x="7924800" y="5638800"/>
            <a:ext cx="652363" cy="652363"/>
          </a:xfrm>
          <a:prstGeom prst="rect">
            <a:avLst/>
          </a:prstGeom>
          <a:noFill/>
        </p:spPr>
      </p:pic>
      <p:pic>
        <p:nvPicPr>
          <p:cNvPr id="63" name="Picture 4" descr="C:\Users\rnegrete\Downloads\1295482622_network-wired.png"/>
          <p:cNvPicPr>
            <a:picLocks noChangeAspect="1" noChangeArrowheads="1"/>
          </p:cNvPicPr>
          <p:nvPr/>
        </p:nvPicPr>
        <p:blipFill>
          <a:blip r:embed="rId4" cstate="print"/>
          <a:srcRect/>
          <a:stretch>
            <a:fillRect/>
          </a:stretch>
        </p:blipFill>
        <p:spPr bwMode="auto">
          <a:xfrm>
            <a:off x="6248400" y="5562600"/>
            <a:ext cx="763587" cy="763587"/>
          </a:xfrm>
          <a:prstGeom prst="rect">
            <a:avLst/>
          </a:prstGeom>
          <a:noFill/>
        </p:spPr>
      </p:pic>
      <p:sp>
        <p:nvSpPr>
          <p:cNvPr id="67" name="TextBox 66"/>
          <p:cNvSpPr txBox="1"/>
          <p:nvPr/>
        </p:nvSpPr>
        <p:spPr>
          <a:xfrm>
            <a:off x="6324600" y="5410200"/>
            <a:ext cx="685800" cy="1107996"/>
          </a:xfrm>
          <a:prstGeom prst="rect">
            <a:avLst/>
          </a:prstGeom>
          <a:noFill/>
        </p:spPr>
        <p:txBody>
          <a:bodyPr wrap="square" rtlCol="0">
            <a:spAutoFit/>
          </a:bodyPr>
          <a:lstStyle/>
          <a:p>
            <a:r>
              <a:rPr lang="es-MX" sz="6600" dirty="0" smtClean="0">
                <a:solidFill>
                  <a:srgbClr val="FF0000"/>
                </a:solidFill>
              </a:rPr>
              <a:t>X</a:t>
            </a:r>
            <a:endParaRPr lang="en-US" sz="6600" dirty="0">
              <a:solidFill>
                <a:srgbClr val="FF0000"/>
              </a:solidFill>
            </a:endParaRPr>
          </a:p>
        </p:txBody>
      </p:sp>
      <p:sp>
        <p:nvSpPr>
          <p:cNvPr id="68" name="TextBox 67"/>
          <p:cNvSpPr txBox="1"/>
          <p:nvPr/>
        </p:nvSpPr>
        <p:spPr>
          <a:xfrm>
            <a:off x="6324600" y="4035623"/>
            <a:ext cx="2438400" cy="307777"/>
          </a:xfrm>
          <a:prstGeom prst="rect">
            <a:avLst/>
          </a:prstGeom>
          <a:noFill/>
        </p:spPr>
        <p:txBody>
          <a:bodyPr wrap="square" rtlCol="0">
            <a:spAutoFit/>
          </a:bodyPr>
          <a:lstStyle/>
          <a:p>
            <a:r>
              <a:rPr lang="es-MX" sz="1400" dirty="0" err="1" smtClean="0">
                <a:solidFill>
                  <a:srgbClr val="0066FF"/>
                </a:solidFill>
              </a:rPr>
              <a:t>Array</a:t>
            </a:r>
            <a:r>
              <a:rPr lang="es-MX" sz="1400" dirty="0" smtClean="0"/>
              <a:t> {  </a:t>
            </a:r>
            <a:r>
              <a:rPr lang="es-MX" sz="1400" dirty="0" smtClean="0">
                <a:solidFill>
                  <a:schemeClr val="accent1">
                    <a:lumMod val="75000"/>
                  </a:schemeClr>
                </a:solidFill>
              </a:rPr>
              <a:t>10</a:t>
            </a:r>
            <a:r>
              <a:rPr lang="es-MX" sz="1400" dirty="0" smtClean="0"/>
              <a:t> , </a:t>
            </a:r>
            <a:r>
              <a:rPr lang="es-MX" sz="1400" dirty="0" smtClean="0">
                <a:solidFill>
                  <a:schemeClr val="accent2">
                    <a:lumMod val="75000"/>
                  </a:schemeClr>
                </a:solidFill>
              </a:rPr>
              <a:t>18 , 22 , 33 , 44</a:t>
            </a:r>
            <a:r>
              <a:rPr lang="es-MX" sz="1400" dirty="0" smtClean="0"/>
              <a:t>  };</a:t>
            </a:r>
            <a:endParaRPr lang="en-US" sz="1400" dirty="0"/>
          </a:p>
        </p:txBody>
      </p:sp>
      <p:sp>
        <p:nvSpPr>
          <p:cNvPr id="69" name="Rectangle 68"/>
          <p:cNvSpPr/>
          <p:nvPr/>
        </p:nvSpPr>
        <p:spPr>
          <a:xfrm>
            <a:off x="6477000" y="4953000"/>
            <a:ext cx="1828800" cy="228600"/>
          </a:xfrm>
          <a:prstGeom prst="rect">
            <a:avLst/>
          </a:prstGeom>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r"/>
            <a:r>
              <a:rPr lang="es-MX" dirty="0" smtClean="0">
                <a:solidFill>
                  <a:schemeClr val="tx1"/>
                </a:solidFill>
              </a:rPr>
              <a:t>22</a:t>
            </a:r>
            <a:endParaRPr lang="en-US" dirty="0">
              <a:solidFill>
                <a:schemeClr val="tx1"/>
              </a:solidFill>
            </a:endParaRPr>
          </a:p>
        </p:txBody>
      </p:sp>
      <p:sp>
        <p:nvSpPr>
          <p:cNvPr id="70" name="TextBox 69"/>
          <p:cNvSpPr txBox="1"/>
          <p:nvPr/>
        </p:nvSpPr>
        <p:spPr>
          <a:xfrm>
            <a:off x="6400800" y="4583668"/>
            <a:ext cx="807913" cy="369332"/>
          </a:xfrm>
          <a:prstGeom prst="rect">
            <a:avLst/>
          </a:prstGeom>
          <a:noFill/>
        </p:spPr>
        <p:txBody>
          <a:bodyPr wrap="none" rtlCol="0">
            <a:spAutoFit/>
          </a:bodyPr>
          <a:lstStyle/>
          <a:p>
            <a:r>
              <a:rPr lang="es-MX" dirty="0" smtClean="0"/>
              <a:t>Buscar</a:t>
            </a:r>
            <a:endParaRPr lang="en-US" dirty="0"/>
          </a:p>
        </p:txBody>
      </p:sp>
      <p:graphicFrame>
        <p:nvGraphicFramePr>
          <p:cNvPr id="72" name="Table 71"/>
          <p:cNvGraphicFramePr>
            <a:graphicFrameLocks noGrp="1"/>
          </p:cNvGraphicFramePr>
          <p:nvPr/>
        </p:nvGraphicFramePr>
        <p:xfrm>
          <a:off x="6858000" y="3662680"/>
          <a:ext cx="1524000" cy="365760"/>
        </p:xfrm>
        <a:graphic>
          <a:graphicData uri="http://schemas.openxmlformats.org/drawingml/2006/table">
            <a:tbl>
              <a:tblPr firstRow="1" bandRow="1">
                <a:tableStyleId>{5C22544A-7EE6-4342-B048-85BDC9FD1C3A}</a:tableStyleId>
              </a:tblPr>
              <a:tblGrid>
                <a:gridCol w="304800"/>
                <a:gridCol w="304800"/>
                <a:gridCol w="304800"/>
                <a:gridCol w="304800"/>
                <a:gridCol w="304800"/>
              </a:tblGrid>
              <a:tr h="218440">
                <a:tc>
                  <a:txBody>
                    <a:bodyPr/>
                    <a:lstStyle/>
                    <a:p>
                      <a:r>
                        <a:rPr lang="es-MX" dirty="0" smtClean="0"/>
                        <a:t>0</a:t>
                      </a:r>
                      <a:endParaRPr lang="en-US" dirty="0"/>
                    </a:p>
                  </a:txBody>
                  <a:tcPr/>
                </a:tc>
                <a:tc>
                  <a:txBody>
                    <a:bodyPr/>
                    <a:lstStyle/>
                    <a:p>
                      <a:r>
                        <a:rPr lang="es-MX" dirty="0" smtClean="0"/>
                        <a:t>1</a:t>
                      </a:r>
                      <a:endParaRPr lang="en-US" dirty="0"/>
                    </a:p>
                  </a:txBody>
                  <a:tcPr/>
                </a:tc>
                <a:tc>
                  <a:txBody>
                    <a:bodyPr/>
                    <a:lstStyle/>
                    <a:p>
                      <a:r>
                        <a:rPr lang="es-MX" dirty="0" smtClean="0"/>
                        <a:t>2</a:t>
                      </a:r>
                      <a:endParaRPr lang="en-US" dirty="0"/>
                    </a:p>
                  </a:txBody>
                  <a:tcPr/>
                </a:tc>
                <a:tc>
                  <a:txBody>
                    <a:bodyPr/>
                    <a:lstStyle/>
                    <a:p>
                      <a:r>
                        <a:rPr lang="es-MX" dirty="0" smtClean="0"/>
                        <a:t>3</a:t>
                      </a:r>
                      <a:endParaRPr lang="en-US" dirty="0"/>
                    </a:p>
                  </a:txBody>
                  <a:tcPr/>
                </a:tc>
                <a:tc>
                  <a:txBody>
                    <a:bodyPr/>
                    <a:lstStyle/>
                    <a:p>
                      <a:r>
                        <a:rPr lang="es-MX" dirty="0" smtClean="0"/>
                        <a:t>4</a:t>
                      </a:r>
                      <a:endParaRPr lang="en-US" dirty="0"/>
                    </a:p>
                  </a:txBody>
                  <a:tcPr/>
                </a:tc>
              </a:tr>
            </a:tbl>
          </a:graphicData>
        </a:graphic>
      </p:graphicFrame>
      <p:pic>
        <p:nvPicPr>
          <p:cNvPr id="38917" name="Picture 5" descr="C:\Users\rnegrete\Downloads\1295484175_23.png"/>
          <p:cNvPicPr>
            <a:picLocks noChangeAspect="1" noChangeArrowheads="1"/>
          </p:cNvPicPr>
          <p:nvPr/>
        </p:nvPicPr>
        <p:blipFill>
          <a:blip r:embed="rId5" cstate="print"/>
          <a:srcRect/>
          <a:stretch>
            <a:fillRect/>
          </a:stretch>
        </p:blipFill>
        <p:spPr bwMode="auto">
          <a:xfrm>
            <a:off x="8382000" y="4876800"/>
            <a:ext cx="312737" cy="312737"/>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smtClean="0"/>
              <a:t>Manejo de Excepciones</a:t>
            </a:r>
            <a:endParaRPr lang="en-US" dirty="0"/>
          </a:p>
        </p:txBody>
      </p:sp>
      <p:sp>
        <p:nvSpPr>
          <p:cNvPr id="3" name="Content Placeholder 2"/>
          <p:cNvSpPr>
            <a:spLocks noGrp="1"/>
          </p:cNvSpPr>
          <p:nvPr>
            <p:ph idx="1"/>
          </p:nvPr>
        </p:nvSpPr>
        <p:spPr>
          <a:xfrm>
            <a:off x="457200" y="1600201"/>
            <a:ext cx="8229600" cy="914399"/>
          </a:xfrm>
        </p:spPr>
        <p:txBody>
          <a:bodyPr>
            <a:normAutofit/>
          </a:bodyPr>
          <a:lstStyle/>
          <a:p>
            <a:r>
              <a:rPr lang="es-ES" sz="2400" dirty="0" smtClean="0"/>
              <a:t>Son eventos inesperados que interrumpen la ejecución normal de un ensamblado.</a:t>
            </a:r>
            <a:endParaRPr lang="en-US" sz="2400" dirty="0"/>
          </a:p>
        </p:txBody>
      </p:sp>
      <p:sp>
        <p:nvSpPr>
          <p:cNvPr id="4" name="Rectangle 3"/>
          <p:cNvSpPr/>
          <p:nvPr/>
        </p:nvSpPr>
        <p:spPr>
          <a:xfrm>
            <a:off x="1143000" y="3581400"/>
            <a:ext cx="1676400" cy="609600"/>
          </a:xfrm>
          <a:prstGeom prst="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es-MX" b="1" dirty="0" err="1" smtClean="0"/>
              <a:t>FileStream</a:t>
            </a:r>
            <a:endParaRPr lang="en-US" b="1" dirty="0"/>
          </a:p>
        </p:txBody>
      </p:sp>
      <p:pic>
        <p:nvPicPr>
          <p:cNvPr id="6" name="Picture 2" descr="C:\Users\rnegrete\Downloads\1295482187_HD OpenDrive Blue.png"/>
          <p:cNvPicPr>
            <a:picLocks noChangeAspect="1" noChangeArrowheads="1"/>
          </p:cNvPicPr>
          <p:nvPr/>
        </p:nvPicPr>
        <p:blipFill>
          <a:blip r:embed="rId2" cstate="print"/>
          <a:srcRect/>
          <a:stretch>
            <a:fillRect/>
          </a:stretch>
        </p:blipFill>
        <p:spPr bwMode="auto">
          <a:xfrm>
            <a:off x="3352800" y="2971800"/>
            <a:ext cx="1828800" cy="1828800"/>
          </a:xfrm>
          <a:prstGeom prst="rect">
            <a:avLst/>
          </a:prstGeom>
          <a:noFill/>
        </p:spPr>
      </p:pic>
      <p:sp>
        <p:nvSpPr>
          <p:cNvPr id="7" name="Rectangle 6"/>
          <p:cNvSpPr/>
          <p:nvPr/>
        </p:nvSpPr>
        <p:spPr>
          <a:xfrm>
            <a:off x="5486400" y="2895600"/>
            <a:ext cx="2514600" cy="6096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b="1" dirty="0" err="1" smtClean="0"/>
              <a:t>FileNotFoundException</a:t>
            </a:r>
            <a:endParaRPr lang="en-US" b="1" dirty="0"/>
          </a:p>
        </p:txBody>
      </p:sp>
      <p:sp>
        <p:nvSpPr>
          <p:cNvPr id="8" name="Rectangle 7"/>
          <p:cNvSpPr/>
          <p:nvPr/>
        </p:nvSpPr>
        <p:spPr>
          <a:xfrm>
            <a:off x="5486400" y="4267200"/>
            <a:ext cx="2514600" cy="60960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b="1" dirty="0" smtClean="0"/>
              <a:t>Exception</a:t>
            </a:r>
            <a:endParaRPr lang="en-US" b="1" dirty="0"/>
          </a:p>
        </p:txBody>
      </p:sp>
      <p:sp>
        <p:nvSpPr>
          <p:cNvPr id="9" name="Rectangle 8"/>
          <p:cNvSpPr/>
          <p:nvPr/>
        </p:nvSpPr>
        <p:spPr>
          <a:xfrm>
            <a:off x="5486400" y="3581400"/>
            <a:ext cx="2514600" cy="6096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400" b="1" dirty="0" err="1" smtClean="0">
                <a:effectLst>
                  <a:outerShdw blurRad="38100" dist="38100" dir="2700000" algn="tl">
                    <a:srgbClr val="000000">
                      <a:alpha val="43137"/>
                    </a:srgbClr>
                  </a:outerShdw>
                </a:effectLst>
              </a:rPr>
              <a:t>UnauthorizedAccessException</a:t>
            </a:r>
            <a:endParaRPr lang="en-US" sz="14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Capítulo</a:t>
            </a:r>
            <a:r>
              <a:rPr lang="en-US" dirty="0" smtClean="0"/>
              <a:t> 1</a:t>
            </a:r>
            <a:br>
              <a:rPr lang="en-US" dirty="0" smtClean="0"/>
            </a:br>
            <a:r>
              <a:rPr lang="en-US" dirty="0" err="1" smtClean="0"/>
              <a:t>Fundamentos</a:t>
            </a:r>
            <a:r>
              <a:rPr lang="en-US" dirty="0" smtClean="0"/>
              <a:t> del Framework</a:t>
            </a:r>
            <a:endParaRPr lang="en-US" dirty="0"/>
          </a:p>
        </p:txBody>
      </p:sp>
      <p:sp>
        <p:nvSpPr>
          <p:cNvPr id="3" name="Content Placeholder 2"/>
          <p:cNvSpPr>
            <a:spLocks noGrp="1"/>
          </p:cNvSpPr>
          <p:nvPr>
            <p:ph idx="1"/>
          </p:nvPr>
        </p:nvSpPr>
        <p:spPr>
          <a:xfrm>
            <a:off x="457200" y="1600201"/>
            <a:ext cx="8229600" cy="3047999"/>
          </a:xfrm>
        </p:spPr>
        <p:txBody>
          <a:bodyPr/>
          <a:lstStyle/>
          <a:p>
            <a:r>
              <a:rPr lang="es-MX" dirty="0" smtClean="0"/>
              <a:t>Lecciones en este capítulo:</a:t>
            </a:r>
          </a:p>
          <a:p>
            <a:pPr lvl="1"/>
            <a:r>
              <a:rPr lang="es-MX" dirty="0" smtClean="0"/>
              <a:t>Lección 1: </a:t>
            </a:r>
            <a:r>
              <a:rPr lang="en-US" dirty="0" err="1" smtClean="0"/>
              <a:t>Utilizar</a:t>
            </a:r>
            <a:r>
              <a:rPr lang="en-US" dirty="0" smtClean="0"/>
              <a:t> </a:t>
            </a:r>
            <a:r>
              <a:rPr lang="en-US" dirty="0" err="1" smtClean="0"/>
              <a:t>Tipos</a:t>
            </a:r>
            <a:r>
              <a:rPr lang="en-US" dirty="0" smtClean="0"/>
              <a:t> </a:t>
            </a:r>
            <a:r>
              <a:rPr lang="en-US" dirty="0" err="1" smtClean="0"/>
              <a:t>por</a:t>
            </a:r>
            <a:r>
              <a:rPr lang="en-US" dirty="0" smtClean="0"/>
              <a:t> Valor.</a:t>
            </a:r>
          </a:p>
          <a:p>
            <a:pPr lvl="1"/>
            <a:r>
              <a:rPr lang="es-MX" dirty="0" smtClean="0"/>
              <a:t>Lección 2: Utilizar Tipos por Referencia.</a:t>
            </a:r>
          </a:p>
          <a:p>
            <a:pPr lvl="1"/>
            <a:r>
              <a:rPr lang="es-MX" dirty="0" smtClean="0">
                <a:solidFill>
                  <a:srgbClr val="0066FF"/>
                </a:solidFill>
              </a:rPr>
              <a:t>Lección 3: Construyendo Clases.</a:t>
            </a:r>
          </a:p>
          <a:p>
            <a:pPr lvl="1"/>
            <a:r>
              <a:rPr lang="es-MX" dirty="0" smtClean="0"/>
              <a:t>Lección 4: Conversión Entre Tipos.</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188" name="Rectangle 4"/>
          <p:cNvSpPr>
            <a:spLocks noGrp="1" noChangeArrowheads="1"/>
          </p:cNvSpPr>
          <p:nvPr>
            <p:ph type="title"/>
          </p:nvPr>
        </p:nvSpPr>
        <p:spPr/>
        <p:txBody>
          <a:bodyPr/>
          <a:lstStyle/>
          <a:p>
            <a:r>
              <a:rPr lang="es-CR" dirty="0"/>
              <a:t>¿Qué es un Objeto?</a:t>
            </a:r>
          </a:p>
        </p:txBody>
      </p:sp>
      <p:sp>
        <p:nvSpPr>
          <p:cNvPr id="605189" name="Rectangle 5"/>
          <p:cNvSpPr>
            <a:spLocks noGrp="1" noChangeArrowheads="1"/>
          </p:cNvSpPr>
          <p:nvPr>
            <p:ph type="body" idx="1"/>
          </p:nvPr>
        </p:nvSpPr>
        <p:spPr>
          <a:xfrm>
            <a:off x="914400" y="1752600"/>
            <a:ext cx="7696200" cy="4121150"/>
          </a:xfrm>
        </p:spPr>
        <p:txBody>
          <a:bodyPr>
            <a:normAutofit/>
          </a:bodyPr>
          <a:lstStyle/>
          <a:p>
            <a:r>
              <a:rPr lang="es-CR" sz="2400" dirty="0" smtClean="0"/>
              <a:t>Es un </a:t>
            </a:r>
            <a:r>
              <a:rPr lang="es-CR" sz="2400" dirty="0"/>
              <a:t>objeto </a:t>
            </a:r>
            <a:r>
              <a:rPr lang="es-CR" sz="2400" dirty="0" smtClean="0"/>
              <a:t>que representa </a:t>
            </a:r>
            <a:r>
              <a:rPr lang="es-CR" sz="2400" dirty="0"/>
              <a:t>una entidad del mundo real</a:t>
            </a:r>
          </a:p>
          <a:p>
            <a:r>
              <a:rPr lang="es-CR" sz="2400" dirty="0"/>
              <a:t>Entidades Físicas </a:t>
            </a:r>
          </a:p>
          <a:p>
            <a:pPr lvl="2"/>
            <a:r>
              <a:rPr lang="es-CR" sz="1800" dirty="0"/>
              <a:t>(Ej.: </a:t>
            </a:r>
            <a:r>
              <a:rPr lang="es-AR" sz="1800" dirty="0"/>
              <a:t>Vehículo, Casa, Producto</a:t>
            </a:r>
            <a:r>
              <a:rPr lang="es-CR" sz="1800" dirty="0"/>
              <a:t>)</a:t>
            </a:r>
          </a:p>
          <a:p>
            <a:r>
              <a:rPr lang="es-CR" sz="2400" dirty="0"/>
              <a:t>Entidades Conceptuales </a:t>
            </a:r>
          </a:p>
          <a:p>
            <a:pPr lvl="1"/>
            <a:r>
              <a:rPr lang="es-CR" sz="2000" dirty="0"/>
              <a:t>(Ej.: Proceso Químico, </a:t>
            </a:r>
            <a:r>
              <a:rPr lang="es-AR" sz="2000" dirty="0"/>
              <a:t>Transacción Bancaria</a:t>
            </a:r>
            <a:r>
              <a:rPr lang="es-CR" sz="2000" dirty="0"/>
              <a:t>)</a:t>
            </a:r>
          </a:p>
          <a:p>
            <a:r>
              <a:rPr lang="es-CR" sz="2400" dirty="0"/>
              <a:t>Entidades de Software </a:t>
            </a:r>
          </a:p>
          <a:p>
            <a:pPr lvl="1"/>
            <a:r>
              <a:rPr lang="es-CR" sz="2000" dirty="0"/>
              <a:t>(Ej.: Lista Enlazada, </a:t>
            </a:r>
            <a:r>
              <a:rPr lang="es-AR" sz="2000" dirty="0"/>
              <a:t>Interfaz Gráfica</a:t>
            </a:r>
            <a:r>
              <a:rPr lang="es-CR" sz="2000" dirty="0"/>
              <a:t>)</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0312" name="Rectangle 8"/>
          <p:cNvSpPr>
            <a:spLocks noGrp="1" noChangeArrowheads="1"/>
          </p:cNvSpPr>
          <p:nvPr>
            <p:ph type="title"/>
          </p:nvPr>
        </p:nvSpPr>
        <p:spPr/>
        <p:txBody>
          <a:bodyPr/>
          <a:lstStyle/>
          <a:p>
            <a:r>
              <a:rPr lang="es-AR"/>
              <a:t>¿Qué es una Clase?</a:t>
            </a:r>
            <a:endParaRPr lang="en-US"/>
          </a:p>
        </p:txBody>
      </p:sp>
      <p:sp>
        <p:nvSpPr>
          <p:cNvPr id="610313" name="Rectangle 9"/>
          <p:cNvSpPr>
            <a:spLocks noGrp="1" noChangeArrowheads="1"/>
          </p:cNvSpPr>
          <p:nvPr>
            <p:ph type="body" idx="1"/>
          </p:nvPr>
        </p:nvSpPr>
        <p:spPr>
          <a:xfrm>
            <a:off x="603250" y="1828800"/>
            <a:ext cx="8388350" cy="3886200"/>
          </a:xfrm>
        </p:spPr>
        <p:txBody>
          <a:bodyPr>
            <a:normAutofit/>
          </a:bodyPr>
          <a:lstStyle/>
          <a:p>
            <a:r>
              <a:rPr lang="es-ES" sz="2400" dirty="0"/>
              <a:t>Una clase es una descripción de un grupo de objetos con: </a:t>
            </a:r>
          </a:p>
          <a:p>
            <a:pPr lvl="1">
              <a:buFont typeface="Arial" pitchFamily="34" charset="0"/>
              <a:buChar char="•"/>
            </a:pPr>
            <a:r>
              <a:rPr lang="es-ES" sz="2000" dirty="0"/>
              <a:t>Propiedades en común (atributos)</a:t>
            </a:r>
          </a:p>
          <a:p>
            <a:pPr lvl="1">
              <a:buFont typeface="Arial" pitchFamily="34" charset="0"/>
              <a:buChar char="•"/>
            </a:pPr>
            <a:r>
              <a:rPr lang="es-ES" sz="2000" dirty="0"/>
              <a:t>Comportamiento similar (operaciones)</a:t>
            </a:r>
          </a:p>
          <a:p>
            <a:pPr lvl="1">
              <a:buFont typeface="Arial" pitchFamily="34" charset="0"/>
              <a:buChar char="•"/>
            </a:pPr>
            <a:r>
              <a:rPr lang="es-ES" sz="2000" dirty="0"/>
              <a:t>La misma forma de relacionarse con otros objetos (relaciones)</a:t>
            </a:r>
          </a:p>
          <a:p>
            <a:pPr lvl="1">
              <a:buFont typeface="Arial" pitchFamily="34" charset="0"/>
              <a:buChar char="•"/>
            </a:pPr>
            <a:r>
              <a:rPr lang="es-ES" sz="2000" dirty="0"/>
              <a:t>Una semántica en común (significan lo mismo)</a:t>
            </a:r>
          </a:p>
          <a:p>
            <a:r>
              <a:rPr lang="es-ES" sz="2400" dirty="0"/>
              <a:t>Una clase es una abstracción que:</a:t>
            </a:r>
          </a:p>
          <a:p>
            <a:pPr lvl="1">
              <a:buFont typeface="Arial" pitchFamily="34" charset="0"/>
              <a:buChar char="•"/>
            </a:pPr>
            <a:r>
              <a:rPr lang="es-ES" sz="2000" dirty="0"/>
              <a:t>Enfatiza las características relevantes</a:t>
            </a:r>
          </a:p>
          <a:p>
            <a:pPr lvl="1">
              <a:buFont typeface="Arial" pitchFamily="34" charset="0"/>
              <a:buChar char="•"/>
            </a:pPr>
            <a:r>
              <a:rPr lang="es-ES" sz="2000" dirty="0"/>
              <a:t>Suprime otras características (simplificación)</a:t>
            </a:r>
          </a:p>
          <a:p>
            <a:r>
              <a:rPr lang="es-ES" sz="2400" dirty="0"/>
              <a:t>Un objeto es una instancia de una clase</a:t>
            </a:r>
            <a:endParaRPr lang="en-US" sz="2400"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332" name="Rectangle 4"/>
          <p:cNvSpPr>
            <a:spLocks noGrp="1" noChangeArrowheads="1"/>
          </p:cNvSpPr>
          <p:nvPr>
            <p:ph type="title"/>
          </p:nvPr>
        </p:nvSpPr>
        <p:spPr/>
        <p:txBody>
          <a:bodyPr/>
          <a:lstStyle/>
          <a:p>
            <a:r>
              <a:rPr lang="es-AR"/>
              <a:t>Ejemplo de una Clase</a:t>
            </a:r>
            <a:endParaRPr lang="en-US"/>
          </a:p>
        </p:txBody>
      </p:sp>
      <p:sp>
        <p:nvSpPr>
          <p:cNvPr id="611333" name="Rectangle 5"/>
          <p:cNvSpPr>
            <a:spLocks noGrp="1" noChangeArrowheads="1"/>
          </p:cNvSpPr>
          <p:nvPr>
            <p:ph type="body" idx="1"/>
          </p:nvPr>
        </p:nvSpPr>
        <p:spPr>
          <a:xfrm>
            <a:off x="1066800" y="1524000"/>
            <a:ext cx="7086600" cy="4699000"/>
          </a:xfrm>
        </p:spPr>
        <p:txBody>
          <a:bodyPr>
            <a:noAutofit/>
          </a:bodyPr>
          <a:lstStyle/>
          <a:p>
            <a:pPr>
              <a:lnSpc>
                <a:spcPct val="80000"/>
              </a:lnSpc>
            </a:pPr>
            <a:r>
              <a:rPr lang="es-AR" sz="2800" b="1" dirty="0"/>
              <a:t>Clase</a:t>
            </a:r>
            <a:r>
              <a:rPr lang="es-AR" sz="2800" dirty="0"/>
              <a:t>: Curso</a:t>
            </a:r>
          </a:p>
          <a:p>
            <a:pPr>
              <a:lnSpc>
                <a:spcPct val="80000"/>
              </a:lnSpc>
            </a:pPr>
            <a:r>
              <a:rPr lang="es-AR" sz="2800" b="1" dirty="0"/>
              <a:t>Estado</a:t>
            </a:r>
            <a:r>
              <a:rPr lang="es-AR" sz="2800" dirty="0"/>
              <a:t> (Atributos)</a:t>
            </a:r>
          </a:p>
          <a:p>
            <a:pPr lvl="1">
              <a:lnSpc>
                <a:spcPct val="80000"/>
              </a:lnSpc>
            </a:pPr>
            <a:r>
              <a:rPr lang="es-ES" sz="2400" dirty="0"/>
              <a:t>Nombre</a:t>
            </a:r>
          </a:p>
          <a:p>
            <a:pPr lvl="1">
              <a:lnSpc>
                <a:spcPct val="80000"/>
              </a:lnSpc>
            </a:pPr>
            <a:r>
              <a:rPr lang="es-ES" sz="2400" dirty="0"/>
              <a:t>Ubicación</a:t>
            </a:r>
          </a:p>
          <a:p>
            <a:pPr lvl="1">
              <a:lnSpc>
                <a:spcPct val="80000"/>
              </a:lnSpc>
            </a:pPr>
            <a:r>
              <a:rPr lang="es-ES" sz="2400" dirty="0"/>
              <a:t>Días Ofrecidos</a:t>
            </a:r>
          </a:p>
          <a:p>
            <a:pPr lvl="1">
              <a:lnSpc>
                <a:spcPct val="80000"/>
              </a:lnSpc>
            </a:pPr>
            <a:r>
              <a:rPr lang="es-ES" sz="2400" dirty="0"/>
              <a:t>Horario de Inicio</a:t>
            </a:r>
          </a:p>
          <a:p>
            <a:pPr lvl="1">
              <a:lnSpc>
                <a:spcPct val="80000"/>
              </a:lnSpc>
            </a:pPr>
            <a:r>
              <a:rPr lang="es-ES" sz="2400" dirty="0"/>
              <a:t>Horario de Término</a:t>
            </a:r>
            <a:endParaRPr lang="es-AR" sz="2400" dirty="0"/>
          </a:p>
          <a:p>
            <a:pPr>
              <a:lnSpc>
                <a:spcPct val="80000"/>
              </a:lnSpc>
            </a:pPr>
            <a:r>
              <a:rPr lang="es-AR" sz="2800" b="1" dirty="0"/>
              <a:t>Comportamiento</a:t>
            </a:r>
            <a:r>
              <a:rPr lang="es-AR" sz="2800" dirty="0"/>
              <a:t> (Métodos)</a:t>
            </a:r>
          </a:p>
          <a:p>
            <a:pPr lvl="1">
              <a:lnSpc>
                <a:spcPct val="80000"/>
              </a:lnSpc>
            </a:pPr>
            <a:r>
              <a:rPr lang="es-ES" sz="2400" dirty="0"/>
              <a:t>Agregar un Alumno</a:t>
            </a:r>
          </a:p>
          <a:p>
            <a:pPr lvl="1">
              <a:lnSpc>
                <a:spcPct val="80000"/>
              </a:lnSpc>
            </a:pPr>
            <a:r>
              <a:rPr lang="es-ES" sz="2400" dirty="0"/>
              <a:t>Borrar un Alumno</a:t>
            </a:r>
          </a:p>
          <a:p>
            <a:pPr lvl="1">
              <a:lnSpc>
                <a:spcPct val="80000"/>
              </a:lnSpc>
            </a:pPr>
            <a:r>
              <a:rPr lang="es-ES" sz="2400" dirty="0"/>
              <a:t>Entregar un Listado del Curso</a:t>
            </a:r>
          </a:p>
          <a:p>
            <a:pPr lvl="1">
              <a:lnSpc>
                <a:spcPct val="80000"/>
              </a:lnSpc>
            </a:pPr>
            <a:r>
              <a:rPr lang="es-ES" sz="2400" dirty="0"/>
              <a:t>Determinar si está Completo</a:t>
            </a:r>
            <a:endParaRPr lang="en-US" sz="2400"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smtClean="0"/>
              <a:t>Tipos primitivos</a:t>
            </a:r>
            <a:endParaRPr lang="en-US" dirty="0"/>
          </a:p>
        </p:txBody>
      </p:sp>
      <p:sp>
        <p:nvSpPr>
          <p:cNvPr id="3" name="Content Placeholder 2"/>
          <p:cNvSpPr>
            <a:spLocks noGrp="1"/>
          </p:cNvSpPr>
          <p:nvPr>
            <p:ph idx="1"/>
          </p:nvPr>
        </p:nvSpPr>
        <p:spPr>
          <a:xfrm>
            <a:off x="1219200" y="1524000"/>
            <a:ext cx="8229600" cy="1295399"/>
          </a:xfrm>
        </p:spPr>
        <p:txBody>
          <a:bodyPr>
            <a:normAutofit/>
          </a:bodyPr>
          <a:lstStyle/>
          <a:p>
            <a:r>
              <a:rPr lang="es-ES" sz="2400" dirty="0" smtClean="0"/>
              <a:t>Es el tipo más básico de variable.</a:t>
            </a:r>
          </a:p>
          <a:p>
            <a:r>
              <a:rPr lang="en-US" sz="2400" dirty="0" smtClean="0"/>
              <a:t>Son </a:t>
            </a:r>
            <a:r>
              <a:rPr lang="en-US" sz="2400" dirty="0" err="1" smtClean="0"/>
              <a:t>derivados</a:t>
            </a:r>
            <a:r>
              <a:rPr lang="en-US" sz="2400" dirty="0" smtClean="0"/>
              <a:t> </a:t>
            </a:r>
            <a:r>
              <a:rPr lang="en-US" sz="2400" dirty="0" err="1" smtClean="0"/>
              <a:t>implícitamente</a:t>
            </a:r>
            <a:r>
              <a:rPr lang="en-US" sz="2400" dirty="0" smtClean="0"/>
              <a:t> de </a:t>
            </a:r>
            <a:r>
              <a:rPr lang="en-US" sz="2400" i="1" dirty="0" err="1" smtClean="0"/>
              <a:t>System.ValueType</a:t>
            </a:r>
            <a:r>
              <a:rPr lang="en-US" sz="2400" i="1" dirty="0" smtClean="0"/>
              <a:t>.</a:t>
            </a:r>
          </a:p>
        </p:txBody>
      </p:sp>
      <p:sp>
        <p:nvSpPr>
          <p:cNvPr id="4" name="TextBox 3"/>
          <p:cNvSpPr txBox="1"/>
          <p:nvPr/>
        </p:nvSpPr>
        <p:spPr>
          <a:xfrm rot="659867">
            <a:off x="2362200" y="2895600"/>
            <a:ext cx="444352" cy="707886"/>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2"/>
          </a:lnRef>
          <a:fillRef idx="3">
            <a:schemeClr val="accent2"/>
          </a:fillRef>
          <a:effectRef idx="3">
            <a:schemeClr val="accent2"/>
          </a:effectRef>
          <a:fontRef idx="minor">
            <a:schemeClr val="lt1"/>
          </a:fontRef>
        </p:style>
        <p:txBody>
          <a:bodyPr wrap="none" rtlCol="0">
            <a:spAutoFit/>
          </a:bodyPr>
          <a:lstStyle/>
          <a:p>
            <a:r>
              <a:rPr lang="es-MX" sz="4000" dirty="0" smtClean="0"/>
              <a:t>9</a:t>
            </a:r>
            <a:endParaRPr lang="en-US" sz="4000" dirty="0"/>
          </a:p>
        </p:txBody>
      </p:sp>
      <p:sp>
        <p:nvSpPr>
          <p:cNvPr id="5" name="TextBox 4"/>
          <p:cNvSpPr txBox="1"/>
          <p:nvPr/>
        </p:nvSpPr>
        <p:spPr>
          <a:xfrm rot="4754797">
            <a:off x="5370014" y="5214165"/>
            <a:ext cx="1066800" cy="646331"/>
          </a:xfrm>
          <a:prstGeom prst="rect">
            <a:avLst/>
          </a:prstGeom>
          <a:ln/>
          <a:effectLst>
            <a:glow rad="228600">
              <a:schemeClr val="accent2">
                <a:satMod val="175000"/>
                <a:alpha val="40000"/>
              </a:schemeClr>
            </a:glow>
            <a:outerShdw blurRad="40000" dist="23000" dir="5400000" rotWithShape="0">
              <a:srgbClr val="000000">
                <a:alpha val="35000"/>
              </a:srgbClr>
            </a:outerShdw>
          </a:effectLst>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s-MX" sz="3600" dirty="0" smtClean="0"/>
              <a:t>True</a:t>
            </a:r>
            <a:endParaRPr lang="en-US" sz="3600" dirty="0"/>
          </a:p>
        </p:txBody>
      </p:sp>
      <p:sp>
        <p:nvSpPr>
          <p:cNvPr id="6" name="TextBox 5"/>
          <p:cNvSpPr txBox="1"/>
          <p:nvPr/>
        </p:nvSpPr>
        <p:spPr>
          <a:xfrm rot="19675078">
            <a:off x="381000" y="3276600"/>
            <a:ext cx="861133" cy="707886"/>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2"/>
          </a:lnRef>
          <a:fillRef idx="3">
            <a:schemeClr val="accent2"/>
          </a:fillRef>
          <a:effectRef idx="3">
            <a:schemeClr val="accent2"/>
          </a:effectRef>
          <a:fontRef idx="minor">
            <a:schemeClr val="lt1"/>
          </a:fontRef>
        </p:style>
        <p:txBody>
          <a:bodyPr wrap="none" rtlCol="0">
            <a:spAutoFit/>
          </a:bodyPr>
          <a:lstStyle/>
          <a:p>
            <a:r>
              <a:rPr lang="es-MX" sz="4000" dirty="0" smtClean="0"/>
              <a:t>-99</a:t>
            </a:r>
            <a:endParaRPr lang="en-US" sz="4000" dirty="0"/>
          </a:p>
        </p:txBody>
      </p:sp>
      <p:sp>
        <p:nvSpPr>
          <p:cNvPr id="7" name="TextBox 6"/>
          <p:cNvSpPr txBox="1"/>
          <p:nvPr/>
        </p:nvSpPr>
        <p:spPr>
          <a:xfrm rot="2551245">
            <a:off x="2895600" y="4114800"/>
            <a:ext cx="704039" cy="707886"/>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2"/>
          </a:lnRef>
          <a:fillRef idx="3">
            <a:schemeClr val="accent2"/>
          </a:fillRef>
          <a:effectRef idx="3">
            <a:schemeClr val="accent2"/>
          </a:effectRef>
          <a:fontRef idx="minor">
            <a:schemeClr val="lt1"/>
          </a:fontRef>
        </p:style>
        <p:txBody>
          <a:bodyPr wrap="none" rtlCol="0">
            <a:spAutoFit/>
          </a:bodyPr>
          <a:lstStyle/>
          <a:p>
            <a:r>
              <a:rPr lang="es-MX" sz="4000" dirty="0" smtClean="0"/>
              <a:t>99</a:t>
            </a:r>
            <a:endParaRPr lang="en-US" sz="4000" dirty="0"/>
          </a:p>
        </p:txBody>
      </p:sp>
      <p:sp>
        <p:nvSpPr>
          <p:cNvPr id="8" name="TextBox 7"/>
          <p:cNvSpPr txBox="1"/>
          <p:nvPr/>
        </p:nvSpPr>
        <p:spPr>
          <a:xfrm rot="18197053">
            <a:off x="4131991" y="5047252"/>
            <a:ext cx="1121269" cy="646331"/>
          </a:xfrm>
          <a:prstGeom prst="rect">
            <a:avLst/>
          </a:prstGeom>
          <a:ln/>
          <a:effectLst>
            <a:glow rad="228600">
              <a:schemeClr val="accent2">
                <a:satMod val="175000"/>
                <a:alpha val="40000"/>
              </a:schemeClr>
            </a:glow>
            <a:outerShdw blurRad="40000" dist="23000" dir="5400000" rotWithShape="0">
              <a:srgbClr val="000000">
                <a:alpha val="35000"/>
              </a:srgbClr>
            </a:outerShdw>
          </a:effectLst>
        </p:spPr>
        <p:style>
          <a:lnRef idx="0">
            <a:schemeClr val="accent1"/>
          </a:lnRef>
          <a:fillRef idx="3">
            <a:schemeClr val="accent1"/>
          </a:fillRef>
          <a:effectRef idx="3">
            <a:schemeClr val="accent1"/>
          </a:effectRef>
          <a:fontRef idx="minor">
            <a:schemeClr val="lt1"/>
          </a:fontRef>
        </p:style>
        <p:txBody>
          <a:bodyPr wrap="none" rtlCol="0">
            <a:spAutoFit/>
          </a:bodyPr>
          <a:lstStyle/>
          <a:p>
            <a:r>
              <a:rPr lang="es-MX" sz="3600" dirty="0" smtClean="0"/>
              <a:t>False</a:t>
            </a:r>
            <a:endParaRPr lang="en-US" sz="3600" dirty="0"/>
          </a:p>
        </p:txBody>
      </p:sp>
      <p:grpSp>
        <p:nvGrpSpPr>
          <p:cNvPr id="14" name="Group 13"/>
          <p:cNvGrpSpPr/>
          <p:nvPr/>
        </p:nvGrpSpPr>
        <p:grpSpPr>
          <a:xfrm>
            <a:off x="6553200" y="2895600"/>
            <a:ext cx="1888202" cy="936486"/>
            <a:chOff x="6934200" y="4191000"/>
            <a:chExt cx="1888202" cy="936486"/>
          </a:xfrm>
          <a:effectLst>
            <a:reflection blurRad="6350" stA="50000" endA="295" endPos="92000" dist="101600" dir="5400000" sy="-100000" algn="bl" rotWithShape="0"/>
          </a:effectLst>
        </p:grpSpPr>
        <p:sp>
          <p:nvSpPr>
            <p:cNvPr id="9" name="TextBox 8"/>
            <p:cNvSpPr txBox="1"/>
            <p:nvPr/>
          </p:nvSpPr>
          <p:spPr>
            <a:xfrm>
              <a:off x="6934200" y="4267200"/>
              <a:ext cx="458780" cy="707886"/>
            </a:xfrm>
            <a:prstGeom prst="rect">
              <a:avLst/>
            </a:prstGeom>
            <a:ln/>
          </p:spPr>
          <p:style>
            <a:lnRef idx="0">
              <a:schemeClr val="accent6"/>
            </a:lnRef>
            <a:fillRef idx="3">
              <a:schemeClr val="accent6"/>
            </a:fillRef>
            <a:effectRef idx="3">
              <a:schemeClr val="accent6"/>
            </a:effectRef>
            <a:fontRef idx="minor">
              <a:schemeClr val="lt1"/>
            </a:fontRef>
          </p:style>
          <p:txBody>
            <a:bodyPr wrap="none" rtlCol="0">
              <a:spAutoFit/>
            </a:bodyPr>
            <a:lstStyle/>
            <a:p>
              <a:r>
                <a:rPr lang="es-MX" sz="4000" dirty="0" smtClean="0"/>
                <a:t>C</a:t>
              </a:r>
              <a:endParaRPr lang="en-US" sz="4000" dirty="0"/>
            </a:p>
          </p:txBody>
        </p:sp>
        <p:sp>
          <p:nvSpPr>
            <p:cNvPr id="11" name="TextBox 10"/>
            <p:cNvSpPr txBox="1"/>
            <p:nvPr/>
          </p:nvSpPr>
          <p:spPr>
            <a:xfrm>
              <a:off x="7467600" y="4191000"/>
              <a:ext cx="453970" cy="707886"/>
            </a:xfrm>
            <a:prstGeom prst="rect">
              <a:avLst/>
            </a:prstGeom>
            <a:ln/>
          </p:spPr>
          <p:style>
            <a:lnRef idx="0">
              <a:schemeClr val="accent6"/>
            </a:lnRef>
            <a:fillRef idx="3">
              <a:schemeClr val="accent6"/>
            </a:fillRef>
            <a:effectRef idx="3">
              <a:schemeClr val="accent6"/>
            </a:effectRef>
            <a:fontRef idx="minor">
              <a:schemeClr val="lt1"/>
            </a:fontRef>
          </p:style>
          <p:txBody>
            <a:bodyPr wrap="none" rtlCol="0">
              <a:spAutoFit/>
            </a:bodyPr>
            <a:lstStyle/>
            <a:p>
              <a:r>
                <a:rPr lang="es-MX" sz="4000" dirty="0" smtClean="0"/>
                <a:t>h</a:t>
              </a:r>
              <a:endParaRPr lang="en-US" sz="4000" dirty="0"/>
            </a:p>
          </p:txBody>
        </p:sp>
        <p:sp>
          <p:nvSpPr>
            <p:cNvPr id="12" name="TextBox 11"/>
            <p:cNvSpPr txBox="1"/>
            <p:nvPr/>
          </p:nvSpPr>
          <p:spPr>
            <a:xfrm>
              <a:off x="8001000" y="4419600"/>
              <a:ext cx="429926" cy="707886"/>
            </a:xfrm>
            <a:prstGeom prst="rect">
              <a:avLst/>
            </a:prstGeom>
            <a:ln/>
          </p:spPr>
          <p:style>
            <a:lnRef idx="0">
              <a:schemeClr val="accent6"/>
            </a:lnRef>
            <a:fillRef idx="3">
              <a:schemeClr val="accent6"/>
            </a:fillRef>
            <a:effectRef idx="3">
              <a:schemeClr val="accent6"/>
            </a:effectRef>
            <a:fontRef idx="minor">
              <a:schemeClr val="lt1"/>
            </a:fontRef>
          </p:style>
          <p:txBody>
            <a:bodyPr wrap="none" rtlCol="0">
              <a:spAutoFit/>
            </a:bodyPr>
            <a:lstStyle/>
            <a:p>
              <a:r>
                <a:rPr lang="es-MX" sz="4000" dirty="0" smtClean="0"/>
                <a:t>a</a:t>
              </a:r>
              <a:endParaRPr lang="en-US" sz="4000" dirty="0"/>
            </a:p>
          </p:txBody>
        </p:sp>
        <p:sp>
          <p:nvSpPr>
            <p:cNvPr id="13" name="TextBox 12"/>
            <p:cNvSpPr txBox="1"/>
            <p:nvPr/>
          </p:nvSpPr>
          <p:spPr>
            <a:xfrm>
              <a:off x="8458200" y="4191000"/>
              <a:ext cx="364202" cy="707886"/>
            </a:xfrm>
            <a:prstGeom prst="rect">
              <a:avLst/>
            </a:prstGeom>
            <a:ln/>
          </p:spPr>
          <p:style>
            <a:lnRef idx="0">
              <a:schemeClr val="accent6"/>
            </a:lnRef>
            <a:fillRef idx="3">
              <a:schemeClr val="accent6"/>
            </a:fillRef>
            <a:effectRef idx="3">
              <a:schemeClr val="accent6"/>
            </a:effectRef>
            <a:fontRef idx="minor">
              <a:schemeClr val="lt1"/>
            </a:fontRef>
          </p:style>
          <p:txBody>
            <a:bodyPr wrap="none" rtlCol="0">
              <a:spAutoFit/>
            </a:bodyPr>
            <a:lstStyle/>
            <a:p>
              <a:r>
                <a:rPr lang="es-MX" sz="4000" dirty="0" smtClean="0"/>
                <a:t>r</a:t>
              </a:r>
              <a:endParaRPr lang="en-US" sz="4000" dirty="0"/>
            </a:p>
          </p:txBody>
        </p:sp>
      </p:grpSp>
      <p:sp>
        <p:nvSpPr>
          <p:cNvPr id="15" name="TextBox 14"/>
          <p:cNvSpPr txBox="1"/>
          <p:nvPr/>
        </p:nvSpPr>
        <p:spPr>
          <a:xfrm rot="2059591">
            <a:off x="4724400" y="3276600"/>
            <a:ext cx="1300356" cy="369332"/>
          </a:xfrm>
          <a:prstGeom prst="rect">
            <a:avLst/>
          </a:prstGeom>
          <a:effectLst>
            <a:outerShdw blurRad="40000" dist="23000" dir="5400000" rotWithShape="0">
              <a:srgbClr val="000000">
                <a:alpha val="35000"/>
              </a:srgbClr>
            </a:outerShdw>
            <a:reflection blurRad="6350" stA="50000" endA="300" endPos="90000" dir="5400000" sy="-100000" algn="bl" rotWithShape="0"/>
          </a:effectLst>
        </p:spPr>
        <p:style>
          <a:lnRef idx="0">
            <a:schemeClr val="accent5"/>
          </a:lnRef>
          <a:fillRef idx="3">
            <a:schemeClr val="accent5"/>
          </a:fillRef>
          <a:effectRef idx="3">
            <a:schemeClr val="accent5"/>
          </a:effectRef>
          <a:fontRef idx="minor">
            <a:schemeClr val="lt1"/>
          </a:fontRef>
        </p:style>
        <p:txBody>
          <a:bodyPr wrap="none" rtlCol="0">
            <a:spAutoFit/>
          </a:bodyPr>
          <a:lstStyle/>
          <a:p>
            <a:r>
              <a:rPr lang="es-MX" dirty="0" smtClean="0"/>
              <a:t>12/12/2012</a:t>
            </a:r>
            <a:endParaRPr lang="en-US" dirty="0"/>
          </a:p>
        </p:txBody>
      </p:sp>
      <p:sp>
        <p:nvSpPr>
          <p:cNvPr id="16" name="12-Point Star 15"/>
          <p:cNvSpPr/>
          <p:nvPr/>
        </p:nvSpPr>
        <p:spPr>
          <a:xfrm>
            <a:off x="533400" y="4267200"/>
            <a:ext cx="2133600" cy="1600200"/>
          </a:xfrm>
          <a:prstGeom prst="star12">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s-MX" sz="3200" dirty="0" smtClean="0"/>
              <a:t>99.99</a:t>
            </a:r>
            <a:endParaRPr lang="en-US" sz="3200" dirty="0"/>
          </a:p>
        </p:txBody>
      </p:sp>
      <p:grpSp>
        <p:nvGrpSpPr>
          <p:cNvPr id="22" name="Group 21"/>
          <p:cNvGrpSpPr/>
          <p:nvPr/>
        </p:nvGrpSpPr>
        <p:grpSpPr>
          <a:xfrm rot="19335472">
            <a:off x="7010400" y="5638800"/>
            <a:ext cx="1533710" cy="400110"/>
            <a:chOff x="2971800" y="6172200"/>
            <a:chExt cx="1533710" cy="400110"/>
          </a:xfrm>
        </p:grpSpPr>
        <p:sp>
          <p:nvSpPr>
            <p:cNvPr id="17" name="TextBox 16"/>
            <p:cNvSpPr txBox="1"/>
            <p:nvPr/>
          </p:nvSpPr>
          <p:spPr>
            <a:xfrm>
              <a:off x="3581400" y="6172200"/>
              <a:ext cx="314510" cy="400110"/>
            </a:xfrm>
            <a:prstGeom prst="rect">
              <a:avLst/>
            </a:prstGeom>
            <a:ln/>
          </p:spPr>
          <p:style>
            <a:lnRef idx="0">
              <a:schemeClr val="accent3"/>
            </a:lnRef>
            <a:fillRef idx="3">
              <a:schemeClr val="accent3"/>
            </a:fillRef>
            <a:effectRef idx="3">
              <a:schemeClr val="accent3"/>
            </a:effectRef>
            <a:fontRef idx="minor">
              <a:schemeClr val="lt1"/>
            </a:fontRef>
          </p:style>
          <p:txBody>
            <a:bodyPr wrap="none" rtlCol="0">
              <a:spAutoFit/>
            </a:bodyPr>
            <a:lstStyle/>
            <a:p>
              <a:r>
                <a:rPr lang="es-MX" sz="2000" dirty="0" smtClean="0"/>
                <a:t>0</a:t>
              </a:r>
              <a:endParaRPr lang="en-US" sz="2000" dirty="0"/>
            </a:p>
          </p:txBody>
        </p:sp>
        <p:sp>
          <p:nvSpPr>
            <p:cNvPr id="18" name="TextBox 17"/>
            <p:cNvSpPr txBox="1"/>
            <p:nvPr/>
          </p:nvSpPr>
          <p:spPr>
            <a:xfrm>
              <a:off x="3276600" y="6172200"/>
              <a:ext cx="314510" cy="400110"/>
            </a:xfrm>
            <a:prstGeom prst="rect">
              <a:avLst/>
            </a:prstGeom>
            <a:ln/>
          </p:spPr>
          <p:style>
            <a:lnRef idx="0">
              <a:schemeClr val="accent3"/>
            </a:lnRef>
            <a:fillRef idx="3">
              <a:schemeClr val="accent3"/>
            </a:fillRef>
            <a:effectRef idx="3">
              <a:schemeClr val="accent3"/>
            </a:effectRef>
            <a:fontRef idx="minor">
              <a:schemeClr val="lt1"/>
            </a:fontRef>
          </p:style>
          <p:txBody>
            <a:bodyPr wrap="none" rtlCol="0">
              <a:spAutoFit/>
            </a:bodyPr>
            <a:lstStyle/>
            <a:p>
              <a:r>
                <a:rPr lang="es-MX" sz="2000" dirty="0" smtClean="0"/>
                <a:t>0</a:t>
              </a:r>
              <a:endParaRPr lang="en-US" sz="2000" dirty="0"/>
            </a:p>
          </p:txBody>
        </p:sp>
        <p:sp>
          <p:nvSpPr>
            <p:cNvPr id="19" name="TextBox 18"/>
            <p:cNvSpPr txBox="1"/>
            <p:nvPr/>
          </p:nvSpPr>
          <p:spPr>
            <a:xfrm>
              <a:off x="2971800" y="6172200"/>
              <a:ext cx="314510" cy="400110"/>
            </a:xfrm>
            <a:prstGeom prst="rect">
              <a:avLst/>
            </a:prstGeom>
            <a:ln/>
          </p:spPr>
          <p:style>
            <a:lnRef idx="0">
              <a:schemeClr val="accent3"/>
            </a:lnRef>
            <a:fillRef idx="3">
              <a:schemeClr val="accent3"/>
            </a:fillRef>
            <a:effectRef idx="3">
              <a:schemeClr val="accent3"/>
            </a:effectRef>
            <a:fontRef idx="minor">
              <a:schemeClr val="lt1"/>
            </a:fontRef>
          </p:style>
          <p:txBody>
            <a:bodyPr wrap="none" rtlCol="0">
              <a:spAutoFit/>
            </a:bodyPr>
            <a:lstStyle/>
            <a:p>
              <a:r>
                <a:rPr lang="es-MX" sz="2000" dirty="0" smtClean="0"/>
                <a:t>1</a:t>
              </a:r>
              <a:endParaRPr lang="en-US" sz="2000" dirty="0"/>
            </a:p>
          </p:txBody>
        </p:sp>
        <p:sp>
          <p:nvSpPr>
            <p:cNvPr id="20" name="TextBox 19"/>
            <p:cNvSpPr txBox="1"/>
            <p:nvPr/>
          </p:nvSpPr>
          <p:spPr>
            <a:xfrm>
              <a:off x="3886200" y="6172200"/>
              <a:ext cx="314510" cy="400110"/>
            </a:xfrm>
            <a:prstGeom prst="rect">
              <a:avLst/>
            </a:prstGeom>
            <a:ln/>
          </p:spPr>
          <p:style>
            <a:lnRef idx="0">
              <a:schemeClr val="accent3"/>
            </a:lnRef>
            <a:fillRef idx="3">
              <a:schemeClr val="accent3"/>
            </a:fillRef>
            <a:effectRef idx="3">
              <a:schemeClr val="accent3"/>
            </a:effectRef>
            <a:fontRef idx="minor">
              <a:schemeClr val="lt1"/>
            </a:fontRef>
          </p:style>
          <p:txBody>
            <a:bodyPr wrap="none" rtlCol="0">
              <a:spAutoFit/>
            </a:bodyPr>
            <a:lstStyle/>
            <a:p>
              <a:r>
                <a:rPr lang="es-MX" sz="2000" dirty="0" smtClean="0"/>
                <a:t>0</a:t>
              </a:r>
              <a:endParaRPr lang="en-US" sz="2000" dirty="0"/>
            </a:p>
          </p:txBody>
        </p:sp>
        <p:sp>
          <p:nvSpPr>
            <p:cNvPr id="21" name="TextBox 20"/>
            <p:cNvSpPr txBox="1"/>
            <p:nvPr/>
          </p:nvSpPr>
          <p:spPr>
            <a:xfrm>
              <a:off x="4191000" y="6172200"/>
              <a:ext cx="314510" cy="400110"/>
            </a:xfrm>
            <a:prstGeom prst="rect">
              <a:avLst/>
            </a:prstGeom>
            <a:ln/>
          </p:spPr>
          <p:style>
            <a:lnRef idx="0">
              <a:schemeClr val="accent3"/>
            </a:lnRef>
            <a:fillRef idx="3">
              <a:schemeClr val="accent3"/>
            </a:fillRef>
            <a:effectRef idx="3">
              <a:schemeClr val="accent3"/>
            </a:effectRef>
            <a:fontRef idx="minor">
              <a:schemeClr val="lt1"/>
            </a:fontRef>
          </p:style>
          <p:txBody>
            <a:bodyPr wrap="none" rtlCol="0">
              <a:spAutoFit/>
            </a:bodyPr>
            <a:lstStyle/>
            <a:p>
              <a:r>
                <a:rPr lang="es-MX" sz="2000" dirty="0" smtClean="0"/>
                <a:t>1</a:t>
              </a:r>
              <a:endParaRPr lang="en-US" sz="2000" dirty="0"/>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314" name="Rectangle 2"/>
          <p:cNvSpPr>
            <a:spLocks noGrp="1" noChangeArrowheads="1"/>
          </p:cNvSpPr>
          <p:nvPr>
            <p:ph type="title"/>
          </p:nvPr>
        </p:nvSpPr>
        <p:spPr/>
        <p:txBody>
          <a:bodyPr/>
          <a:lstStyle/>
          <a:p>
            <a:r>
              <a:rPr lang="es-AR"/>
              <a:t>Modificadores de Acceso</a:t>
            </a:r>
            <a:endParaRPr lang="en-US"/>
          </a:p>
        </p:txBody>
      </p:sp>
      <p:sp>
        <p:nvSpPr>
          <p:cNvPr id="653315" name="Rectangle 3"/>
          <p:cNvSpPr>
            <a:spLocks noGrp="1" noChangeArrowheads="1"/>
          </p:cNvSpPr>
          <p:nvPr>
            <p:ph type="body" idx="1"/>
          </p:nvPr>
        </p:nvSpPr>
        <p:spPr>
          <a:xfrm>
            <a:off x="381000" y="1941512"/>
            <a:ext cx="8388350" cy="4154488"/>
          </a:xfrm>
        </p:spPr>
        <p:txBody>
          <a:bodyPr>
            <a:normAutofit/>
          </a:bodyPr>
          <a:lstStyle/>
          <a:p>
            <a:r>
              <a:rPr lang="es-AR" sz="2800" dirty="0"/>
              <a:t>Permiten definir el nivel de acceso (visibilidad) de los miembros (atributos o métodos) de una clase</a:t>
            </a:r>
          </a:p>
          <a:p>
            <a:pPr lvl="1"/>
            <a:r>
              <a:rPr lang="es-AR" sz="2400" dirty="0" err="1" smtClean="0"/>
              <a:t>public</a:t>
            </a:r>
            <a:r>
              <a:rPr lang="es-AR" sz="2400" dirty="0" smtClean="0"/>
              <a:t>: </a:t>
            </a:r>
            <a:r>
              <a:rPr lang="es-AR" sz="2400" dirty="0"/>
              <a:t>Cualquier clase puede “ver” los miembros públicos de otra clase</a:t>
            </a:r>
          </a:p>
          <a:p>
            <a:pPr lvl="1"/>
            <a:r>
              <a:rPr lang="es-AR" sz="2400" dirty="0" err="1" smtClean="0"/>
              <a:t>private</a:t>
            </a:r>
            <a:r>
              <a:rPr lang="es-AR" sz="2400" dirty="0" smtClean="0"/>
              <a:t>: </a:t>
            </a:r>
            <a:r>
              <a:rPr lang="es-AR" sz="2400" dirty="0"/>
              <a:t>Sólo la clase puede ver sus propios miembros </a:t>
            </a:r>
            <a:r>
              <a:rPr lang="es-AR" sz="2400" dirty="0" smtClean="0"/>
              <a:t>privados</a:t>
            </a:r>
          </a:p>
          <a:p>
            <a:pPr lvl="1"/>
            <a:r>
              <a:rPr lang="es-AR" sz="2400" dirty="0" err="1"/>
              <a:t>p</a:t>
            </a:r>
            <a:r>
              <a:rPr lang="es-AR" sz="2400" dirty="0" err="1" smtClean="0"/>
              <a:t>rotected:solo</a:t>
            </a:r>
            <a:r>
              <a:rPr lang="es-AR" sz="2400" dirty="0" smtClean="0"/>
              <a:t> la clase y sus derivados pueden </a:t>
            </a:r>
            <a:r>
              <a:rPr lang="es-AR" sz="2400" dirty="0" err="1" smtClean="0"/>
              <a:t>accesarlos</a:t>
            </a:r>
            <a:endParaRPr lang="es-AR" sz="2400" dirty="0" smtClean="0"/>
          </a:p>
          <a:p>
            <a:r>
              <a:rPr lang="es-AR" sz="2800" dirty="0" smtClean="0"/>
              <a:t>Existen </a:t>
            </a:r>
            <a:r>
              <a:rPr lang="es-AR" sz="2800" dirty="0"/>
              <a:t>otros dos modificadores para propósitos específicos </a:t>
            </a:r>
            <a:r>
              <a:rPr lang="es-AR" sz="2800" dirty="0" smtClean="0"/>
              <a:t>(</a:t>
            </a:r>
            <a:r>
              <a:rPr lang="es-AR" sz="2800" dirty="0" err="1" smtClean="0"/>
              <a:t>internal</a:t>
            </a:r>
            <a:r>
              <a:rPr lang="es-AR" sz="2800" dirty="0" smtClean="0"/>
              <a:t>, </a:t>
            </a:r>
            <a:r>
              <a:rPr lang="es-MX" sz="2800" dirty="0" err="1"/>
              <a:t>protected</a:t>
            </a:r>
            <a:r>
              <a:rPr lang="es-MX" sz="2800" dirty="0"/>
              <a:t> </a:t>
            </a:r>
            <a:r>
              <a:rPr lang="es-MX" sz="2800" dirty="0" err="1"/>
              <a:t>internal</a:t>
            </a:r>
            <a:r>
              <a:rPr lang="es-AR" sz="2800" dirty="0" smtClean="0"/>
              <a:t>)</a:t>
            </a:r>
            <a:endParaRPr lang="en-US" sz="2800" dirty="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Como declarar una clase</a:t>
            </a:r>
            <a:endParaRPr lang="es-MX" dirty="0"/>
          </a:p>
        </p:txBody>
      </p:sp>
      <p:sp>
        <p:nvSpPr>
          <p:cNvPr id="3" name="Rectangle 3"/>
          <p:cNvSpPr txBox="1">
            <a:spLocks noChangeArrowheads="1"/>
          </p:cNvSpPr>
          <p:nvPr/>
        </p:nvSpPr>
        <p:spPr>
          <a:xfrm>
            <a:off x="381000" y="1941512"/>
            <a:ext cx="8388350" cy="4154488"/>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err="1" smtClean="0"/>
              <a:t>Modificadores</a:t>
            </a:r>
            <a:r>
              <a:rPr lang="en-US" sz="2800" dirty="0" smtClean="0"/>
              <a:t> de </a:t>
            </a:r>
            <a:r>
              <a:rPr lang="en-US" sz="2800" dirty="0" err="1" smtClean="0"/>
              <a:t>clase</a:t>
            </a:r>
            <a:r>
              <a:rPr lang="en-US" sz="2800" dirty="0" smtClean="0"/>
              <a:t> (</a:t>
            </a:r>
            <a:r>
              <a:rPr lang="en-US" sz="2800" dirty="0" err="1" smtClean="0"/>
              <a:t>public,private</a:t>
            </a:r>
            <a:r>
              <a:rPr lang="en-US" sz="2800" dirty="0" smtClean="0"/>
              <a:t> , </a:t>
            </a:r>
            <a:r>
              <a:rPr lang="en-US" sz="2800" dirty="0" err="1" smtClean="0"/>
              <a:t>etc</a:t>
            </a:r>
            <a:r>
              <a:rPr lang="en-US" sz="2800" dirty="0" smtClean="0"/>
              <a:t>)</a:t>
            </a:r>
          </a:p>
          <a:p>
            <a:r>
              <a:rPr lang="en-US" sz="2800" dirty="0" smtClean="0"/>
              <a:t>La </a:t>
            </a:r>
            <a:r>
              <a:rPr lang="en-US" sz="2800" dirty="0" err="1" smtClean="0"/>
              <a:t>palabra</a:t>
            </a:r>
            <a:r>
              <a:rPr lang="en-US" sz="2800" dirty="0" smtClean="0"/>
              <a:t> clave </a:t>
            </a:r>
            <a:r>
              <a:rPr lang="en-US" sz="2800" i="1" dirty="0" smtClean="0"/>
              <a:t>class</a:t>
            </a:r>
          </a:p>
          <a:p>
            <a:r>
              <a:rPr lang="en-US" sz="2800" dirty="0" smtClean="0"/>
              <a:t>Un </a:t>
            </a:r>
            <a:r>
              <a:rPr lang="en-US" sz="2800" dirty="0" err="1" smtClean="0"/>
              <a:t>identificador</a:t>
            </a:r>
            <a:r>
              <a:rPr lang="en-US" sz="2800" dirty="0" smtClean="0"/>
              <a:t> </a:t>
            </a:r>
            <a:r>
              <a:rPr lang="en-US" sz="2800" dirty="0" err="1" smtClean="0"/>
              <a:t>que</a:t>
            </a:r>
            <a:r>
              <a:rPr lang="en-US" sz="2800" dirty="0" smtClean="0"/>
              <a:t> da </a:t>
            </a:r>
            <a:r>
              <a:rPr lang="en-US" sz="2800" dirty="0" err="1" smtClean="0"/>
              <a:t>nombre</a:t>
            </a:r>
            <a:r>
              <a:rPr lang="en-US" sz="2800" dirty="0" smtClean="0"/>
              <a:t> a la </a:t>
            </a:r>
            <a:r>
              <a:rPr lang="en-US" sz="2800" dirty="0" err="1" smtClean="0"/>
              <a:t>clase</a:t>
            </a:r>
            <a:endParaRPr lang="en-US" sz="2800" dirty="0" smtClean="0"/>
          </a:p>
          <a:p>
            <a:r>
              <a:rPr lang="en-US" sz="2800" dirty="0" err="1" smtClean="0"/>
              <a:t>Informacion</a:t>
            </a:r>
            <a:r>
              <a:rPr lang="en-US" sz="2800" dirty="0" smtClean="0"/>
              <a:t> </a:t>
            </a:r>
            <a:r>
              <a:rPr lang="en-US" sz="2800" dirty="0" err="1" smtClean="0"/>
              <a:t>opcional</a:t>
            </a:r>
            <a:r>
              <a:rPr lang="en-US" sz="2800" dirty="0" smtClean="0"/>
              <a:t> de la </a:t>
            </a:r>
            <a:r>
              <a:rPr lang="en-US" sz="2800" dirty="0" err="1" smtClean="0"/>
              <a:t>clase</a:t>
            </a:r>
            <a:r>
              <a:rPr lang="en-US" sz="2800" dirty="0" smtClean="0"/>
              <a:t> base</a:t>
            </a:r>
          </a:p>
          <a:p>
            <a:r>
              <a:rPr lang="en-US" sz="2800" dirty="0" smtClean="0"/>
              <a:t>El </a:t>
            </a:r>
            <a:r>
              <a:rPr lang="en-US" sz="2800" dirty="0" err="1" smtClean="0"/>
              <a:t>cuerpo</a:t>
            </a:r>
            <a:r>
              <a:rPr lang="en-US" sz="2800" dirty="0" smtClean="0"/>
              <a:t> de la </a:t>
            </a:r>
            <a:r>
              <a:rPr lang="en-US" sz="2800" dirty="0" err="1" smtClean="0"/>
              <a:t>clase</a:t>
            </a:r>
            <a:endParaRPr lang="en-US" sz="2800" dirty="0" smtClean="0"/>
          </a:p>
          <a:p>
            <a:r>
              <a:rPr lang="en-US" sz="2800" dirty="0" err="1" smtClean="0"/>
              <a:t>Punto</a:t>
            </a:r>
            <a:r>
              <a:rPr lang="en-US" sz="2800" dirty="0" smtClean="0"/>
              <a:t> y coma </a:t>
            </a:r>
            <a:r>
              <a:rPr lang="en-US" sz="2800" dirty="0" err="1" smtClean="0"/>
              <a:t>opcional</a:t>
            </a:r>
            <a:endParaRPr lang="en-US" sz="2800" dirty="0"/>
          </a:p>
        </p:txBody>
      </p:sp>
    </p:spTree>
    <p:extLst>
      <p:ext uri="{BB962C8B-B14F-4D97-AF65-F5344CB8AC3E}">
        <p14:creationId xmlns:p14="http://schemas.microsoft.com/office/powerpoint/2010/main" val="39704386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513" name="Rectangle 17"/>
          <p:cNvSpPr>
            <a:spLocks noGrp="1" noChangeArrowheads="1"/>
          </p:cNvSpPr>
          <p:nvPr>
            <p:ph type="title"/>
          </p:nvPr>
        </p:nvSpPr>
        <p:spPr>
          <a:xfrm>
            <a:off x="246063" y="228600"/>
            <a:ext cx="8694737" cy="695325"/>
          </a:xfrm>
        </p:spPr>
        <p:txBody>
          <a:bodyPr>
            <a:normAutofit fontScale="90000"/>
          </a:bodyPr>
          <a:lstStyle/>
          <a:p>
            <a:r>
              <a:rPr lang="es-AR" sz="4400" dirty="0"/>
              <a:t>Pilares de la Orientación a Objetos</a:t>
            </a:r>
          </a:p>
        </p:txBody>
      </p:sp>
      <p:sp>
        <p:nvSpPr>
          <p:cNvPr id="618499" name="AutoShape 3"/>
          <p:cNvSpPr>
            <a:spLocks noChangeArrowheads="1"/>
          </p:cNvSpPr>
          <p:nvPr/>
        </p:nvSpPr>
        <p:spPr bwMode="auto">
          <a:xfrm>
            <a:off x="954088" y="2465388"/>
            <a:ext cx="2755900" cy="2279650"/>
          </a:xfrm>
          <a:prstGeom prst="irregularSeal1">
            <a:avLst/>
          </a:prstGeom>
          <a:noFill/>
          <a:ln w="9525" algn="ctr">
            <a:noFill/>
            <a:miter lim="800000"/>
            <a:headEnd type="none" w="sm" len="sm"/>
            <a:tailEnd type="none" w="sm" len="sm"/>
          </a:ln>
          <a:effectLst/>
        </p:spPr>
        <p:txBody>
          <a:bodyPr wrap="none" lIns="92075" tIns="46038" rIns="92075" bIns="46038" anchor="ctr">
            <a:spAutoFit/>
          </a:bodyPr>
          <a:lstStyle/>
          <a:p>
            <a:endParaRPr lang="en-US"/>
          </a:p>
        </p:txBody>
      </p:sp>
      <p:sp>
        <p:nvSpPr>
          <p:cNvPr id="618500" name="AutoShape 4"/>
          <p:cNvSpPr>
            <a:spLocks noChangeArrowheads="1"/>
          </p:cNvSpPr>
          <p:nvPr/>
        </p:nvSpPr>
        <p:spPr bwMode="auto">
          <a:xfrm>
            <a:off x="4903788" y="3221038"/>
            <a:ext cx="2225675" cy="1668462"/>
          </a:xfrm>
          <a:prstGeom prst="bevel">
            <a:avLst>
              <a:gd name="adj" fmla="val 12500"/>
            </a:avLst>
          </a:prstGeom>
          <a:noFill/>
          <a:ln w="9525">
            <a:noFill/>
            <a:miter lim="800000"/>
            <a:headEnd type="none" w="sm" len="sm"/>
            <a:tailEnd type="none" w="sm" len="sm"/>
          </a:ln>
          <a:effectLst/>
        </p:spPr>
        <p:txBody>
          <a:bodyPr wrap="none" lIns="92075" tIns="46038" rIns="92075" bIns="46038" anchor="ctr">
            <a:spAutoFit/>
          </a:bodyPr>
          <a:lstStyle/>
          <a:p>
            <a:endParaRPr lang="en-US"/>
          </a:p>
        </p:txBody>
      </p:sp>
      <p:grpSp>
        <p:nvGrpSpPr>
          <p:cNvPr id="3" name="Group 8"/>
          <p:cNvGrpSpPr>
            <a:grpSpLocks/>
          </p:cNvGrpSpPr>
          <p:nvPr/>
        </p:nvGrpSpPr>
        <p:grpSpPr bwMode="auto">
          <a:xfrm>
            <a:off x="504825" y="4344988"/>
            <a:ext cx="4011613" cy="1325562"/>
            <a:chOff x="544" y="3579"/>
            <a:chExt cx="1100" cy="410"/>
          </a:xfrm>
        </p:grpSpPr>
        <p:pic>
          <p:nvPicPr>
            <p:cNvPr id="618505" name="Picture 9" descr="blue-short-top"/>
            <p:cNvPicPr>
              <a:picLocks noChangeAspect="1" noChangeArrowheads="1"/>
            </p:cNvPicPr>
            <p:nvPr/>
          </p:nvPicPr>
          <p:blipFill>
            <a:blip r:embed="rId3" cstate="print"/>
            <a:srcRect/>
            <a:stretch>
              <a:fillRect/>
            </a:stretch>
          </p:blipFill>
          <p:spPr bwMode="auto">
            <a:xfrm>
              <a:off x="544" y="3579"/>
              <a:ext cx="1100" cy="410"/>
            </a:xfrm>
            <a:prstGeom prst="rect">
              <a:avLst/>
            </a:prstGeom>
            <a:noFill/>
            <a:ln w="9525">
              <a:noFill/>
              <a:miter lim="800000"/>
              <a:headEnd/>
              <a:tailEnd/>
            </a:ln>
          </p:spPr>
        </p:pic>
        <p:sp>
          <p:nvSpPr>
            <p:cNvPr id="618506" name="Rectangle 10"/>
            <p:cNvSpPr>
              <a:spLocks noChangeArrowheads="1"/>
            </p:cNvSpPr>
            <p:nvPr/>
          </p:nvSpPr>
          <p:spPr bwMode="auto">
            <a:xfrm>
              <a:off x="629" y="3720"/>
              <a:ext cx="929" cy="128"/>
            </a:xfrm>
            <a:prstGeom prst="rect">
              <a:avLst/>
            </a:prstGeom>
            <a:noFill/>
            <a:ln w="9525" algn="ctr">
              <a:noFill/>
              <a:miter lim="800000"/>
              <a:headEnd/>
              <a:tailEnd/>
            </a:ln>
            <a:effectLst/>
          </p:spPr>
          <p:txBody>
            <a:bodyPr lIns="0" tIns="0" rIns="0" bIns="0" anchor="ctr">
              <a:spAutoFit/>
            </a:bodyPr>
            <a:lstStyle/>
            <a:p>
              <a:pPr algn="ctr">
                <a:lnSpc>
                  <a:spcPct val="85000"/>
                </a:lnSpc>
              </a:pPr>
              <a:r>
                <a:rPr lang="es-AR">
                  <a:effectLst>
                    <a:outerShdw blurRad="38100" dist="38100" dir="2700000" algn="tl">
                      <a:srgbClr val="000000"/>
                    </a:outerShdw>
                  </a:effectLst>
                </a:rPr>
                <a:t>Herencia</a:t>
              </a:r>
            </a:p>
          </p:txBody>
        </p:sp>
      </p:grpSp>
      <p:grpSp>
        <p:nvGrpSpPr>
          <p:cNvPr id="4" name="Group 11"/>
          <p:cNvGrpSpPr>
            <a:grpSpLocks/>
          </p:cNvGrpSpPr>
          <p:nvPr/>
        </p:nvGrpSpPr>
        <p:grpSpPr bwMode="auto">
          <a:xfrm>
            <a:off x="512763" y="2205038"/>
            <a:ext cx="3937000" cy="1276350"/>
            <a:chOff x="323" y="1389"/>
            <a:chExt cx="2480" cy="804"/>
          </a:xfrm>
        </p:grpSpPr>
        <p:pic>
          <p:nvPicPr>
            <p:cNvPr id="618508" name="Picture 12" descr="gold-top-smaller"/>
            <p:cNvPicPr>
              <a:picLocks noChangeArrowheads="1"/>
            </p:cNvPicPr>
            <p:nvPr/>
          </p:nvPicPr>
          <p:blipFill>
            <a:blip r:embed="rId4" cstate="print"/>
            <a:srcRect/>
            <a:stretch>
              <a:fillRect/>
            </a:stretch>
          </p:blipFill>
          <p:spPr bwMode="auto">
            <a:xfrm>
              <a:off x="323" y="1389"/>
              <a:ext cx="2480" cy="804"/>
            </a:xfrm>
            <a:prstGeom prst="rect">
              <a:avLst/>
            </a:prstGeom>
            <a:noFill/>
          </p:spPr>
        </p:pic>
        <p:sp>
          <p:nvSpPr>
            <p:cNvPr id="618509" name="Text Box 13"/>
            <p:cNvSpPr txBox="1">
              <a:spLocks noChangeArrowheads="1"/>
            </p:cNvSpPr>
            <p:nvPr/>
          </p:nvSpPr>
          <p:spPr bwMode="auto">
            <a:xfrm>
              <a:off x="354" y="1652"/>
              <a:ext cx="2426" cy="261"/>
            </a:xfrm>
            <a:prstGeom prst="rect">
              <a:avLst/>
            </a:prstGeom>
            <a:noFill/>
            <a:ln w="9525">
              <a:noFill/>
              <a:miter lim="800000"/>
              <a:headEnd/>
              <a:tailEnd/>
            </a:ln>
            <a:effectLst/>
          </p:spPr>
          <p:txBody>
            <a:bodyPr lIns="0" tIns="0" rIns="0" bIns="0">
              <a:spAutoFit/>
            </a:bodyPr>
            <a:lstStyle/>
            <a:p>
              <a:pPr algn="ctr">
                <a:lnSpc>
                  <a:spcPct val="85000"/>
                </a:lnSpc>
              </a:pPr>
              <a:r>
                <a:rPr lang="es-BO">
                  <a:effectLst>
                    <a:outerShdw blurRad="38100" dist="38100" dir="2700000" algn="tl">
                      <a:srgbClr val="000000"/>
                    </a:outerShdw>
                  </a:effectLst>
                </a:rPr>
                <a:t>Abstracción</a:t>
              </a:r>
              <a:endParaRPr lang="en-US">
                <a:effectLst>
                  <a:outerShdw blurRad="38100" dist="38100" dir="2700000" algn="tl">
                    <a:srgbClr val="000000"/>
                  </a:outerShdw>
                </a:effectLst>
              </a:endParaRPr>
            </a:p>
          </p:txBody>
        </p:sp>
      </p:grpSp>
      <p:grpSp>
        <p:nvGrpSpPr>
          <p:cNvPr id="5" name="Group 14"/>
          <p:cNvGrpSpPr>
            <a:grpSpLocks/>
          </p:cNvGrpSpPr>
          <p:nvPr/>
        </p:nvGrpSpPr>
        <p:grpSpPr bwMode="auto">
          <a:xfrm>
            <a:off x="4800600" y="2205038"/>
            <a:ext cx="4100512" cy="1471612"/>
            <a:chOff x="3015" y="2695"/>
            <a:chExt cx="2583" cy="927"/>
          </a:xfrm>
        </p:grpSpPr>
        <p:pic>
          <p:nvPicPr>
            <p:cNvPr id="618511" name="Picture 15" descr="GEL Rounded Rectangle steel gray"/>
            <p:cNvPicPr>
              <a:picLocks noChangeAspect="1" noChangeArrowheads="1"/>
            </p:cNvPicPr>
            <p:nvPr/>
          </p:nvPicPr>
          <p:blipFill>
            <a:blip r:embed="rId5" cstate="print"/>
            <a:srcRect/>
            <a:stretch>
              <a:fillRect/>
            </a:stretch>
          </p:blipFill>
          <p:spPr bwMode="auto">
            <a:xfrm>
              <a:off x="3015" y="2695"/>
              <a:ext cx="2583" cy="927"/>
            </a:xfrm>
            <a:prstGeom prst="rect">
              <a:avLst/>
            </a:prstGeom>
            <a:noFill/>
          </p:spPr>
        </p:pic>
        <p:sp>
          <p:nvSpPr>
            <p:cNvPr id="618512" name="Rectangle 16"/>
            <p:cNvSpPr>
              <a:spLocks noChangeArrowheads="1"/>
            </p:cNvSpPr>
            <p:nvPr/>
          </p:nvSpPr>
          <p:spPr bwMode="auto">
            <a:xfrm>
              <a:off x="3215" y="2937"/>
              <a:ext cx="2278" cy="365"/>
            </a:xfrm>
            <a:prstGeom prst="rect">
              <a:avLst/>
            </a:prstGeom>
            <a:noFill/>
            <a:ln w="12700">
              <a:noFill/>
              <a:miter lim="800000"/>
              <a:headEnd/>
              <a:tailEnd/>
            </a:ln>
            <a:effectLst/>
          </p:spPr>
          <p:txBody>
            <a:bodyPr>
              <a:spAutoFit/>
            </a:bodyPr>
            <a:lstStyle/>
            <a:p>
              <a:pPr algn="ctr"/>
              <a:r>
                <a:rPr lang="es-AR" dirty="0">
                  <a:effectLst>
                    <a:outerShdw blurRad="38100" dist="38100" dir="2700000" algn="tl">
                      <a:srgbClr val="000000"/>
                    </a:outerShdw>
                  </a:effectLst>
                </a:rPr>
                <a:t>Encapsulamiento </a:t>
              </a:r>
            </a:p>
          </p:txBody>
        </p:sp>
      </p:grpSp>
      <p:pic>
        <p:nvPicPr>
          <p:cNvPr id="15" name="Picture 15" descr="GEL Rounded Rectangle steel gray"/>
          <p:cNvPicPr>
            <a:picLocks noChangeAspect="1" noChangeArrowheads="1"/>
          </p:cNvPicPr>
          <p:nvPr/>
        </p:nvPicPr>
        <p:blipFill>
          <a:blip r:embed="rId5" cstate="print"/>
          <a:srcRect/>
          <a:stretch>
            <a:fillRect/>
          </a:stretch>
        </p:blipFill>
        <p:spPr bwMode="auto">
          <a:xfrm>
            <a:off x="4800600" y="4319588"/>
            <a:ext cx="4100512" cy="1471612"/>
          </a:xfrm>
          <a:prstGeom prst="rect">
            <a:avLst/>
          </a:prstGeom>
          <a:solidFill>
            <a:schemeClr val="accent6">
              <a:lumMod val="75000"/>
            </a:schemeClr>
          </a:solidFill>
        </p:spPr>
      </p:pic>
      <p:sp>
        <p:nvSpPr>
          <p:cNvPr id="18" name="Rectangle 16"/>
          <p:cNvSpPr>
            <a:spLocks noChangeArrowheads="1"/>
          </p:cNvSpPr>
          <p:nvPr/>
        </p:nvSpPr>
        <p:spPr bwMode="auto">
          <a:xfrm>
            <a:off x="5118100" y="4718050"/>
            <a:ext cx="3616325" cy="369332"/>
          </a:xfrm>
          <a:prstGeom prst="rect">
            <a:avLst/>
          </a:prstGeom>
          <a:noFill/>
          <a:ln w="12700">
            <a:noFill/>
            <a:miter lim="800000"/>
            <a:headEnd/>
            <a:tailEnd/>
          </a:ln>
          <a:effectLst/>
        </p:spPr>
        <p:txBody>
          <a:bodyPr>
            <a:spAutoFit/>
          </a:bodyPr>
          <a:lstStyle/>
          <a:p>
            <a:pPr algn="ctr"/>
            <a:r>
              <a:rPr lang="es-AR" dirty="0" smtClean="0">
                <a:effectLst>
                  <a:outerShdw blurRad="38100" dist="38100" dir="2700000" algn="tl">
                    <a:srgbClr val="000000"/>
                  </a:outerShdw>
                </a:effectLst>
              </a:rPr>
              <a:t>Relaciones</a:t>
            </a:r>
            <a:endParaRPr lang="es-AR" dirty="0">
              <a:effectLst>
                <a:outerShdw blurRad="38100" dist="38100" dir="2700000" algn="tl">
                  <a:srgbClr val="000000"/>
                </a:outerShdw>
              </a:effectLst>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72" name="Rectangle 4"/>
          <p:cNvSpPr>
            <a:spLocks noGrp="1" noChangeArrowheads="1"/>
          </p:cNvSpPr>
          <p:nvPr>
            <p:ph type="title"/>
          </p:nvPr>
        </p:nvSpPr>
        <p:spPr/>
        <p:txBody>
          <a:bodyPr/>
          <a:lstStyle/>
          <a:p>
            <a:r>
              <a:rPr lang="es-CR" dirty="0"/>
              <a:t>Abstracción</a:t>
            </a:r>
          </a:p>
        </p:txBody>
      </p:sp>
      <p:sp>
        <p:nvSpPr>
          <p:cNvPr id="570373" name="Rectangle 5"/>
          <p:cNvSpPr>
            <a:spLocks noGrp="1" noChangeArrowheads="1"/>
          </p:cNvSpPr>
          <p:nvPr>
            <p:ph type="body" idx="1"/>
          </p:nvPr>
        </p:nvSpPr>
        <p:spPr/>
        <p:txBody>
          <a:bodyPr>
            <a:normAutofit fontScale="92500" lnSpcReduction="10000"/>
          </a:bodyPr>
          <a:lstStyle/>
          <a:p>
            <a:r>
              <a:rPr lang="es-CR"/>
              <a:t>Ignorancia Selectiva</a:t>
            </a:r>
          </a:p>
          <a:p>
            <a:pPr lvl="1"/>
            <a:r>
              <a:rPr lang="es-CR"/>
              <a:t>La abstracción nos ayuda a trabajar con cosas complejas</a:t>
            </a:r>
          </a:p>
          <a:p>
            <a:pPr lvl="1"/>
            <a:r>
              <a:rPr lang="es-CR"/>
              <a:t>Se enfoca en lo importante</a:t>
            </a:r>
          </a:p>
          <a:p>
            <a:pPr lvl="1"/>
            <a:r>
              <a:rPr lang="es-CR"/>
              <a:t>Ignora lo que no es importante (simplifica)</a:t>
            </a:r>
          </a:p>
          <a:p>
            <a:r>
              <a:rPr lang="es-CR"/>
              <a:t>Una clase es una abstracción en la que:</a:t>
            </a:r>
          </a:p>
          <a:p>
            <a:pPr lvl="2"/>
            <a:r>
              <a:rPr lang="es-CR"/>
              <a:t>Se enfatizan las características relevantes</a:t>
            </a:r>
          </a:p>
          <a:p>
            <a:pPr lvl="2"/>
            <a:r>
              <a:rPr lang="es-CR"/>
              <a:t>Se suprimen otras características</a:t>
            </a:r>
          </a:p>
          <a:p>
            <a:r>
              <a:rPr lang="es-CR"/>
              <a:t>Una clase debe capturar una y solo una abstracción clave</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420" name="Rectangle 4"/>
          <p:cNvSpPr>
            <a:spLocks noGrp="1" noChangeArrowheads="1"/>
          </p:cNvSpPr>
          <p:nvPr>
            <p:ph type="title"/>
          </p:nvPr>
        </p:nvSpPr>
        <p:spPr/>
        <p:txBody>
          <a:bodyPr/>
          <a:lstStyle/>
          <a:p>
            <a:r>
              <a:rPr lang="es-AR"/>
              <a:t>Encapsulamiento</a:t>
            </a:r>
          </a:p>
        </p:txBody>
      </p:sp>
      <p:sp>
        <p:nvSpPr>
          <p:cNvPr id="572421" name="Rectangle 5"/>
          <p:cNvSpPr>
            <a:spLocks noGrp="1" noChangeArrowheads="1"/>
          </p:cNvSpPr>
          <p:nvPr>
            <p:ph type="body" idx="1"/>
          </p:nvPr>
        </p:nvSpPr>
        <p:spPr>
          <a:xfrm>
            <a:off x="457200" y="1752600"/>
            <a:ext cx="8388350" cy="2743200"/>
          </a:xfrm>
        </p:spPr>
        <p:txBody>
          <a:bodyPr>
            <a:normAutofit/>
          </a:bodyPr>
          <a:lstStyle/>
          <a:p>
            <a:pPr>
              <a:lnSpc>
                <a:spcPct val="80000"/>
              </a:lnSpc>
            </a:pPr>
            <a:r>
              <a:rPr lang="es-CR" sz="2400" dirty="0"/>
              <a:t>Principio que establece que los atributos propios de un objeto no deben ser visibles desde otros </a:t>
            </a:r>
            <a:r>
              <a:rPr lang="es-CR" sz="2400" dirty="0" smtClean="0"/>
              <a:t>objetos.</a:t>
            </a:r>
            <a:endParaRPr lang="es-CR" sz="2400" dirty="0"/>
          </a:p>
          <a:p>
            <a:pPr lvl="1">
              <a:lnSpc>
                <a:spcPct val="80000"/>
              </a:lnSpc>
            </a:pPr>
            <a:r>
              <a:rPr lang="es-CR" sz="2000" dirty="0"/>
              <a:t>Deben ser declarados como privados</a:t>
            </a:r>
          </a:p>
          <a:p>
            <a:pPr>
              <a:lnSpc>
                <a:spcPct val="80000"/>
              </a:lnSpc>
            </a:pPr>
            <a:r>
              <a:rPr lang="es-CR" sz="2400" dirty="0"/>
              <a:t>Permite abstraer al resto del mundo de la complejidad de la implementación </a:t>
            </a:r>
            <a:r>
              <a:rPr lang="es-CR" sz="2400" dirty="0" smtClean="0"/>
              <a:t>interna.</a:t>
            </a:r>
            <a:endParaRPr lang="es-CR" sz="2400" dirty="0"/>
          </a:p>
          <a:p>
            <a:pPr>
              <a:lnSpc>
                <a:spcPct val="80000"/>
              </a:lnSpc>
            </a:pPr>
            <a:r>
              <a:rPr lang="es-CR" sz="2400" dirty="0"/>
              <a:t>Permite exponer el estado del objeto sólo a través del comportamiento que le hayamos definido mediante miembros </a:t>
            </a:r>
            <a:r>
              <a:rPr lang="es-CR" sz="2400" dirty="0" smtClean="0"/>
              <a:t>públicos.</a:t>
            </a:r>
            <a:endParaRPr lang="es-CR" sz="2400"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2"/>
          <p:cNvSpPr>
            <a:spLocks noGrp="1" noChangeArrowheads="1"/>
          </p:cNvSpPr>
          <p:nvPr>
            <p:ph type="title"/>
          </p:nvPr>
        </p:nvSpPr>
        <p:spPr>
          <a:xfrm>
            <a:off x="381000" y="228600"/>
            <a:ext cx="8393113" cy="750888"/>
          </a:xfrm>
        </p:spPr>
        <p:txBody>
          <a:bodyPr>
            <a:normAutofit fontScale="90000"/>
          </a:bodyPr>
          <a:lstStyle/>
          <a:p>
            <a:r>
              <a:rPr lang="es-CR"/>
              <a:t>Herencia</a:t>
            </a:r>
          </a:p>
        </p:txBody>
      </p:sp>
      <p:sp>
        <p:nvSpPr>
          <p:cNvPr id="5" name="Rectangle 23"/>
          <p:cNvSpPr txBox="1">
            <a:spLocks noChangeArrowheads="1"/>
          </p:cNvSpPr>
          <p:nvPr/>
        </p:nvSpPr>
        <p:spPr>
          <a:xfrm>
            <a:off x="381000" y="1416051"/>
            <a:ext cx="5249863" cy="3308350"/>
          </a:xfrm>
          <a:prstGeom prst="rect">
            <a:avLst/>
          </a:prstGeom>
        </p:spPr>
        <p:txBody>
          <a:bodyPr vert="horz" lIns="91440" tIns="45720" rIns="91440" bIns="45720" rtlCol="0">
            <a:normAutofit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CR" sz="2000" b="0" i="0" u="none" strike="noStrike" kern="1200" cap="none" spc="0" normalizeH="0" baseline="0" noProof="0" dirty="0" smtClean="0">
                <a:ln>
                  <a:noFill/>
                </a:ln>
                <a:solidFill>
                  <a:schemeClr val="tx1"/>
                </a:solidFill>
                <a:effectLst/>
                <a:uLnTx/>
                <a:uFillTx/>
                <a:latin typeface="+mn-lt"/>
                <a:ea typeface="+mn-ea"/>
                <a:cs typeface="+mn-cs"/>
              </a:rPr>
              <a:t>Es una relación entre clases en la cual una clase comparte la estructura y comportamiento definido en otra clase</a:t>
            </a: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es-CR" sz="20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CR" sz="2000" b="0" i="0" u="none" strike="noStrike" kern="1200" cap="none" spc="0" normalizeH="0" baseline="0" noProof="0" dirty="0" smtClean="0">
                <a:ln>
                  <a:noFill/>
                </a:ln>
                <a:solidFill>
                  <a:schemeClr val="tx1"/>
                </a:solidFill>
                <a:effectLst/>
                <a:uLnTx/>
                <a:uFillTx/>
                <a:latin typeface="+mn-lt"/>
                <a:ea typeface="+mn-ea"/>
                <a:cs typeface="+mn-cs"/>
              </a:rPr>
              <a:t>Cada clase que hereda de otra posee:</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CR" b="0" i="0" u="none" strike="noStrike" kern="1200" cap="none" spc="0" normalizeH="0" baseline="0" noProof="0" dirty="0" smtClean="0">
                <a:ln>
                  <a:noFill/>
                </a:ln>
                <a:solidFill>
                  <a:schemeClr val="tx1"/>
                </a:solidFill>
                <a:effectLst/>
                <a:uLnTx/>
                <a:uFillTx/>
                <a:latin typeface="+mn-lt"/>
                <a:ea typeface="+mn-ea"/>
                <a:cs typeface="+mn-cs"/>
              </a:rPr>
              <a:t>Los atributos de la clase base además de los propios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CR" b="0" i="0" u="none" strike="noStrike" kern="1200" cap="none" spc="0" normalizeH="0" baseline="0" noProof="0" dirty="0" smtClean="0">
                <a:ln>
                  <a:noFill/>
                </a:ln>
                <a:solidFill>
                  <a:schemeClr val="tx1"/>
                </a:solidFill>
                <a:effectLst/>
                <a:uLnTx/>
                <a:uFillTx/>
                <a:latin typeface="+mn-lt"/>
                <a:ea typeface="+mn-ea"/>
                <a:cs typeface="+mn-cs"/>
              </a:rPr>
              <a:t>Soporta todos o algunos de los métodos de la clase base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CR" sz="2000" b="0" i="0" u="none" strike="noStrike" kern="1200" cap="none" spc="0" normalizeH="0" baseline="0" noProof="0" dirty="0" smtClean="0">
                <a:ln>
                  <a:noFill/>
                </a:ln>
                <a:solidFill>
                  <a:schemeClr val="tx1"/>
                </a:solidFill>
                <a:effectLst/>
                <a:uLnTx/>
                <a:uFillTx/>
                <a:latin typeface="+mn-lt"/>
                <a:ea typeface="+mn-ea"/>
                <a:cs typeface="+mn-cs"/>
              </a:rPr>
              <a:t>Una subclase hereda de una clase base</a:t>
            </a:r>
            <a:endParaRPr kumimoji="0" lang="es-CR" sz="20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6" name="Object 24"/>
          <p:cNvGraphicFramePr>
            <a:graphicFrameLocks noGrp="1" noChangeAspect="1"/>
          </p:cNvGraphicFramePr>
          <p:nvPr>
            <p:ph sz="half" idx="4294967295"/>
          </p:nvPr>
        </p:nvGraphicFramePr>
        <p:xfrm>
          <a:off x="5746750" y="2149475"/>
          <a:ext cx="3168650" cy="3036888"/>
        </p:xfrm>
        <a:graphic>
          <a:graphicData uri="http://schemas.openxmlformats.org/presentationml/2006/ole">
            <mc:AlternateContent xmlns:mc="http://schemas.openxmlformats.org/markup-compatibility/2006">
              <mc:Choice xmlns:v="urn:schemas-microsoft-com:vml" Requires="v">
                <p:oleObj spid="_x0000_s9243" name="Visio" r:id="rId3" imgW="1711757" imgH="1640129" progId="">
                  <p:embed/>
                </p:oleObj>
              </mc:Choice>
              <mc:Fallback>
                <p:oleObj name="Visio" r:id="rId3" imgW="1711757" imgH="1640129"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6750" y="2149475"/>
                        <a:ext cx="3168650" cy="303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71842" dir="2700000" algn="ctr" rotWithShape="0">
                                <a:schemeClr val="bg2"/>
                              </a:outerShdw>
                            </a:effectLst>
                          </a14:hiddenEffects>
                        </a:ext>
                      </a:extLst>
                    </p:spPr>
                  </p:pic>
                </p:oleObj>
              </mc:Fallback>
            </mc:AlternateContent>
          </a:graphicData>
        </a:graphic>
      </p:graphicFrame>
      <p:sp>
        <p:nvSpPr>
          <p:cNvPr id="7" name="Text Box 26"/>
          <p:cNvSpPr txBox="1">
            <a:spLocks noChangeArrowheads="1"/>
          </p:cNvSpPr>
          <p:nvPr/>
        </p:nvSpPr>
        <p:spPr bwMode="auto">
          <a:xfrm>
            <a:off x="6804025" y="955675"/>
            <a:ext cx="1314450" cy="579438"/>
          </a:xfrm>
          <a:prstGeom prst="rect">
            <a:avLst/>
          </a:prstGeom>
          <a:noFill/>
          <a:ln w="9525" algn="ctr">
            <a:noFill/>
            <a:miter lim="800000"/>
            <a:headEnd type="none" w="sm" len="sm"/>
            <a:tailEnd type="none" w="sm" len="sm"/>
          </a:ln>
          <a:effectLst/>
        </p:spPr>
        <p:txBody>
          <a:bodyPr lIns="92075" tIns="46038" rIns="92075" bIns="46038">
            <a:spAutoFit/>
          </a:bodyPr>
          <a:lstStyle/>
          <a:p>
            <a:endParaRPr lang="es-AR">
              <a:effectLst>
                <a:outerShdw blurRad="38100" dist="38100" dir="2700000" algn="tl">
                  <a:srgbClr val="000000"/>
                </a:outerShdw>
              </a:effectLst>
            </a:endParaRPr>
          </a:p>
        </p:txBody>
      </p:sp>
      <p:sp>
        <p:nvSpPr>
          <p:cNvPr id="8" name="Text Box 27"/>
          <p:cNvSpPr txBox="1">
            <a:spLocks noChangeArrowheads="1"/>
          </p:cNvSpPr>
          <p:nvPr/>
        </p:nvSpPr>
        <p:spPr bwMode="auto">
          <a:xfrm>
            <a:off x="6451600" y="1104900"/>
            <a:ext cx="1968500" cy="395288"/>
          </a:xfrm>
          <a:prstGeom prst="rect">
            <a:avLst/>
          </a:prstGeom>
          <a:noFill/>
          <a:ln w="28575" algn="ctr">
            <a:solidFill>
              <a:srgbClr val="FF0000"/>
            </a:solidFill>
            <a:miter lim="800000"/>
            <a:headEnd type="none" w="sm" len="sm"/>
            <a:tailEnd type="none" w="sm" len="sm"/>
          </a:ln>
          <a:effectLst/>
        </p:spPr>
        <p:txBody>
          <a:bodyPr lIns="92075" tIns="46038" rIns="92075" bIns="46038">
            <a:spAutoFit/>
          </a:bodyPr>
          <a:lstStyle/>
          <a:p>
            <a:pPr>
              <a:spcBef>
                <a:spcPct val="50000"/>
              </a:spcBef>
            </a:pPr>
            <a:r>
              <a:rPr lang="es-AR" sz="1800">
                <a:effectLst>
                  <a:outerShdw blurRad="38100" dist="38100" dir="2700000" algn="tl">
                    <a:srgbClr val="000000"/>
                  </a:outerShdw>
                </a:effectLst>
              </a:rPr>
              <a:t>Clase Base</a:t>
            </a:r>
          </a:p>
        </p:txBody>
      </p:sp>
      <p:sp>
        <p:nvSpPr>
          <p:cNvPr id="9" name="Text Box 28"/>
          <p:cNvSpPr txBox="1">
            <a:spLocks noChangeArrowheads="1"/>
          </p:cNvSpPr>
          <p:nvPr/>
        </p:nvSpPr>
        <p:spPr bwMode="auto">
          <a:xfrm>
            <a:off x="6299200" y="5651500"/>
            <a:ext cx="2336800" cy="808038"/>
          </a:xfrm>
          <a:prstGeom prst="rect">
            <a:avLst/>
          </a:prstGeom>
          <a:noFill/>
          <a:ln w="28575" algn="ctr">
            <a:solidFill>
              <a:srgbClr val="FF0000"/>
            </a:solidFill>
            <a:miter lim="800000"/>
            <a:headEnd type="none" w="sm" len="sm"/>
            <a:tailEnd type="none" w="sm" len="sm"/>
          </a:ln>
          <a:effectLst/>
        </p:spPr>
        <p:txBody>
          <a:bodyPr lIns="92075" tIns="46038" rIns="92075" bIns="46038">
            <a:spAutoFit/>
          </a:bodyPr>
          <a:lstStyle/>
          <a:p>
            <a:pPr>
              <a:spcBef>
                <a:spcPct val="50000"/>
              </a:spcBef>
            </a:pPr>
            <a:r>
              <a:rPr lang="es-AR" sz="1800">
                <a:effectLst>
                  <a:outerShdw blurRad="38100" dist="38100" dir="2700000" algn="tl">
                    <a:srgbClr val="000000"/>
                  </a:outerShdw>
                </a:effectLst>
              </a:rPr>
              <a:t>Clases Derivadas o</a:t>
            </a:r>
          </a:p>
          <a:p>
            <a:pPr>
              <a:spcBef>
                <a:spcPct val="50000"/>
              </a:spcBef>
            </a:pPr>
            <a:r>
              <a:rPr lang="es-AR" sz="1800">
                <a:effectLst>
                  <a:outerShdw blurRad="38100" dist="38100" dir="2700000" algn="tl">
                    <a:srgbClr val="000000"/>
                  </a:outerShdw>
                </a:effectLst>
              </a:rPr>
              <a:t>subclases</a:t>
            </a:r>
          </a:p>
        </p:txBody>
      </p:sp>
      <p:sp>
        <p:nvSpPr>
          <p:cNvPr id="10" name="Line 29"/>
          <p:cNvSpPr>
            <a:spLocks noChangeShapeType="1"/>
          </p:cNvSpPr>
          <p:nvPr/>
        </p:nvSpPr>
        <p:spPr bwMode="auto">
          <a:xfrm>
            <a:off x="7175500" y="1511300"/>
            <a:ext cx="0" cy="622300"/>
          </a:xfrm>
          <a:prstGeom prst="line">
            <a:avLst/>
          </a:prstGeom>
          <a:noFill/>
          <a:ln w="28575">
            <a:solidFill>
              <a:srgbClr val="FF0000"/>
            </a:solidFill>
            <a:round/>
            <a:headEnd type="none" w="sm" len="sm"/>
            <a:tailEnd type="triangle" w="lg" len="med"/>
          </a:ln>
          <a:effectLst/>
        </p:spPr>
        <p:txBody>
          <a:bodyPr lIns="92075" tIns="46038" rIns="92075" bIns="46038" anchor="ctr">
            <a:spAutoFit/>
          </a:bodyPr>
          <a:lstStyle/>
          <a:p>
            <a:endParaRPr lang="en-US"/>
          </a:p>
        </p:txBody>
      </p:sp>
      <p:sp>
        <p:nvSpPr>
          <p:cNvPr id="11" name="Line 30"/>
          <p:cNvSpPr>
            <a:spLocks noChangeShapeType="1"/>
          </p:cNvSpPr>
          <p:nvPr/>
        </p:nvSpPr>
        <p:spPr bwMode="auto">
          <a:xfrm flipH="1" flipV="1">
            <a:off x="6781800" y="5168900"/>
            <a:ext cx="457200" cy="457200"/>
          </a:xfrm>
          <a:prstGeom prst="line">
            <a:avLst/>
          </a:prstGeom>
          <a:noFill/>
          <a:ln w="28575">
            <a:solidFill>
              <a:srgbClr val="FF0000"/>
            </a:solidFill>
            <a:round/>
            <a:headEnd type="none" w="sm" len="sm"/>
            <a:tailEnd type="triangle" w="lg" len="med"/>
          </a:ln>
          <a:effectLst/>
        </p:spPr>
        <p:txBody>
          <a:bodyPr lIns="92075" tIns="46038" rIns="92075" bIns="46038" anchor="ctr">
            <a:spAutoFit/>
          </a:bodyPr>
          <a:lstStyle/>
          <a:p>
            <a:endParaRPr lang="en-US"/>
          </a:p>
        </p:txBody>
      </p:sp>
      <p:sp>
        <p:nvSpPr>
          <p:cNvPr id="12" name="Line 31"/>
          <p:cNvSpPr>
            <a:spLocks noChangeShapeType="1"/>
          </p:cNvSpPr>
          <p:nvPr/>
        </p:nvSpPr>
        <p:spPr bwMode="auto">
          <a:xfrm flipV="1">
            <a:off x="7404100" y="5156200"/>
            <a:ext cx="596900" cy="495300"/>
          </a:xfrm>
          <a:prstGeom prst="line">
            <a:avLst/>
          </a:prstGeom>
          <a:noFill/>
          <a:ln w="28575">
            <a:solidFill>
              <a:srgbClr val="FF0000"/>
            </a:solidFill>
            <a:round/>
            <a:headEnd type="none" w="sm" len="sm"/>
            <a:tailEnd type="triangle" w="lg" len="med"/>
          </a:ln>
          <a:effectLst/>
        </p:spPr>
        <p:txBody>
          <a:bodyPr lIns="92075" tIns="46038" rIns="92075" bIns="46038" anchor="ctr">
            <a:spAutoFit/>
          </a:bodyPr>
          <a:lstStyle/>
          <a:p>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660" name="Rectangle 4"/>
          <p:cNvSpPr>
            <a:spLocks noGrp="1" noChangeArrowheads="1"/>
          </p:cNvSpPr>
          <p:nvPr>
            <p:ph type="title"/>
          </p:nvPr>
        </p:nvSpPr>
        <p:spPr/>
        <p:txBody>
          <a:bodyPr/>
          <a:lstStyle/>
          <a:p>
            <a:r>
              <a:rPr lang="es-CR"/>
              <a:t>Herencia</a:t>
            </a:r>
          </a:p>
        </p:txBody>
      </p:sp>
      <p:sp>
        <p:nvSpPr>
          <p:cNvPr id="582661" name="Rectangle 5"/>
          <p:cNvSpPr>
            <a:spLocks noGrp="1" noChangeArrowheads="1"/>
          </p:cNvSpPr>
          <p:nvPr>
            <p:ph type="body" idx="1"/>
          </p:nvPr>
        </p:nvSpPr>
        <p:spPr>
          <a:xfrm>
            <a:off x="381000" y="2209800"/>
            <a:ext cx="8388350" cy="2878138"/>
          </a:xfrm>
        </p:spPr>
        <p:txBody>
          <a:bodyPr>
            <a:normAutofit/>
          </a:bodyPr>
          <a:lstStyle/>
          <a:p>
            <a:r>
              <a:rPr lang="es-CR" sz="2800" dirty="0"/>
              <a:t>Herencia “</a:t>
            </a:r>
            <a:r>
              <a:rPr lang="es-CR" sz="2800" b="1" dirty="0"/>
              <a:t>Es-Un</a:t>
            </a:r>
            <a:r>
              <a:rPr lang="es-CR" sz="2800" dirty="0"/>
              <a:t>”:  herencia real, donde la subclase es  un tipo específico de la superclase</a:t>
            </a:r>
          </a:p>
          <a:p>
            <a:pPr lvl="1"/>
            <a:r>
              <a:rPr lang="es-CR" sz="2400" dirty="0"/>
              <a:t>Un Cuadrado </a:t>
            </a:r>
            <a:r>
              <a:rPr lang="es-CR" sz="2400" b="1" dirty="0"/>
              <a:t>es un</a:t>
            </a:r>
            <a:r>
              <a:rPr lang="es-CR" sz="2400" dirty="0"/>
              <a:t> Rectángulo</a:t>
            </a:r>
          </a:p>
          <a:p>
            <a:pPr lvl="1"/>
            <a:r>
              <a:rPr lang="es-CR" sz="2400" dirty="0"/>
              <a:t>Un perro </a:t>
            </a:r>
            <a:r>
              <a:rPr lang="es-CR" sz="2400" b="1" dirty="0"/>
              <a:t>es un </a:t>
            </a:r>
            <a:r>
              <a:rPr lang="es-CR" sz="2400" dirty="0"/>
              <a:t>mamífero</a:t>
            </a:r>
          </a:p>
          <a:p>
            <a:pPr lvl="1"/>
            <a:r>
              <a:rPr lang="es-CR" sz="2400" dirty="0"/>
              <a:t>Un automóvil </a:t>
            </a:r>
            <a:r>
              <a:rPr lang="es-CR" sz="2400" b="1" dirty="0"/>
              <a:t>es un </a:t>
            </a:r>
            <a:r>
              <a:rPr lang="es-CR" sz="2400" dirty="0"/>
              <a:t>vehículo a motor</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2" name="Rectangle 2"/>
          <p:cNvSpPr>
            <a:spLocks noGrp="1" noChangeArrowheads="1"/>
          </p:cNvSpPr>
          <p:nvPr>
            <p:ph type="body" idx="1"/>
          </p:nvPr>
        </p:nvSpPr>
        <p:spPr>
          <a:xfrm>
            <a:off x="457200" y="1905000"/>
            <a:ext cx="8229600" cy="4157663"/>
          </a:xfrm>
        </p:spPr>
        <p:txBody>
          <a:bodyPr>
            <a:normAutofit/>
          </a:bodyPr>
          <a:lstStyle/>
          <a:p>
            <a:r>
              <a:rPr lang="es-CR" sz="2400" dirty="0"/>
              <a:t>Es la propiedad que tienen los objetos de permitir invocar genéricamente un comportamiento (método) cuya implementación será delegada al objeto correspondiente recién en tiempo de ejecución</a:t>
            </a:r>
          </a:p>
          <a:p>
            <a:r>
              <a:rPr lang="es-ES" sz="2400" dirty="0"/>
              <a:t>El polimorfismo tiende a existir en las relaciones de </a:t>
            </a:r>
            <a:r>
              <a:rPr lang="es-ES" sz="2400" dirty="0" smtClean="0"/>
              <a:t>herencia</a:t>
            </a:r>
            <a:endParaRPr lang="es-ES" sz="2400" dirty="0"/>
          </a:p>
        </p:txBody>
      </p:sp>
      <p:sp>
        <p:nvSpPr>
          <p:cNvPr id="593923" name="Rectangle 3"/>
          <p:cNvSpPr>
            <a:spLocks noGrp="1" noChangeArrowheads="1"/>
          </p:cNvSpPr>
          <p:nvPr>
            <p:ph type="title"/>
          </p:nvPr>
        </p:nvSpPr>
        <p:spPr/>
        <p:txBody>
          <a:bodyPr/>
          <a:lstStyle/>
          <a:p>
            <a:r>
              <a:rPr lang="es-CR"/>
              <a:t>Polimorfismo</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135" name="Rectangle 167"/>
          <p:cNvSpPr>
            <a:spLocks noGrp="1" noChangeArrowheads="1"/>
          </p:cNvSpPr>
          <p:nvPr>
            <p:ph type="title"/>
          </p:nvPr>
        </p:nvSpPr>
        <p:spPr/>
        <p:txBody>
          <a:bodyPr/>
          <a:lstStyle/>
          <a:p>
            <a:r>
              <a:rPr lang="es-CR"/>
              <a:t>Polimorfismo - Ejemplo</a:t>
            </a:r>
          </a:p>
        </p:txBody>
      </p:sp>
      <p:sp>
        <p:nvSpPr>
          <p:cNvPr id="596136" name="Rectangle 168"/>
          <p:cNvSpPr>
            <a:spLocks noGrp="1" noChangeArrowheads="1"/>
          </p:cNvSpPr>
          <p:nvPr>
            <p:ph type="body" idx="1"/>
          </p:nvPr>
        </p:nvSpPr>
        <p:spPr>
          <a:xfrm>
            <a:off x="609600" y="1720850"/>
            <a:ext cx="7772400" cy="1708150"/>
          </a:xfrm>
        </p:spPr>
        <p:txBody>
          <a:bodyPr>
            <a:normAutofit/>
          </a:bodyPr>
          <a:lstStyle/>
          <a:p>
            <a:r>
              <a:rPr lang="es-CR" sz="2400" dirty="0"/>
              <a:t>La definición del método reside en la clase base</a:t>
            </a:r>
          </a:p>
          <a:p>
            <a:r>
              <a:rPr lang="es-CR" sz="2400" dirty="0"/>
              <a:t>La implementación del método reside en la clase derivada</a:t>
            </a:r>
          </a:p>
          <a:p>
            <a:r>
              <a:rPr lang="es-CR" sz="2400" dirty="0"/>
              <a:t>La invocación es resuelta al momento de ejecución</a:t>
            </a:r>
          </a:p>
          <a:p>
            <a:endParaRPr lang="es-CR" sz="2400" dirty="0"/>
          </a:p>
        </p:txBody>
      </p:sp>
      <p:grpSp>
        <p:nvGrpSpPr>
          <p:cNvPr id="3" name="Group 5"/>
          <p:cNvGrpSpPr>
            <a:grpSpLocks/>
          </p:cNvGrpSpPr>
          <p:nvPr/>
        </p:nvGrpSpPr>
        <p:grpSpPr bwMode="auto">
          <a:xfrm>
            <a:off x="7772399" y="4421892"/>
            <a:ext cx="1219201" cy="691446"/>
            <a:chOff x="4704" y="2060"/>
            <a:chExt cx="768" cy="436"/>
          </a:xfrm>
        </p:grpSpPr>
        <p:sp>
          <p:nvSpPr>
            <p:cNvPr id="595974" name="Rectangle 6"/>
            <p:cNvSpPr>
              <a:spLocks noChangeArrowheads="1"/>
            </p:cNvSpPr>
            <p:nvPr/>
          </p:nvSpPr>
          <p:spPr bwMode="auto">
            <a:xfrm>
              <a:off x="4704" y="2358"/>
              <a:ext cx="768" cy="138"/>
            </a:xfrm>
            <a:prstGeom prst="rect">
              <a:avLst/>
            </a:prstGeom>
            <a:solidFill>
              <a:srgbClr val="FFFFCC"/>
            </a:solidFill>
            <a:ln w="12700" cap="rnd">
              <a:solidFill>
                <a:srgbClr val="000000"/>
              </a:solidFill>
              <a:round/>
              <a:headEnd/>
              <a:tailEnd/>
            </a:ln>
          </p:spPr>
          <p:txBody>
            <a:bodyPr/>
            <a:lstStyle/>
            <a:p>
              <a:endParaRPr lang="en-US" sz="2800"/>
            </a:p>
          </p:txBody>
        </p:sp>
        <p:sp>
          <p:nvSpPr>
            <p:cNvPr id="595975" name="Rectangle 7"/>
            <p:cNvSpPr>
              <a:spLocks noChangeArrowheads="1"/>
            </p:cNvSpPr>
            <p:nvPr/>
          </p:nvSpPr>
          <p:spPr bwMode="auto">
            <a:xfrm>
              <a:off x="4704" y="2218"/>
              <a:ext cx="768" cy="140"/>
            </a:xfrm>
            <a:prstGeom prst="rect">
              <a:avLst/>
            </a:prstGeom>
            <a:solidFill>
              <a:srgbClr val="FFFFCC"/>
            </a:solidFill>
            <a:ln w="12700" cap="rnd">
              <a:solidFill>
                <a:srgbClr val="000000"/>
              </a:solidFill>
              <a:round/>
              <a:headEnd/>
              <a:tailEnd/>
            </a:ln>
          </p:spPr>
          <p:txBody>
            <a:bodyPr/>
            <a:lstStyle/>
            <a:p>
              <a:endParaRPr lang="en-US" sz="2800"/>
            </a:p>
          </p:txBody>
        </p:sp>
        <p:sp>
          <p:nvSpPr>
            <p:cNvPr id="595976" name="Rectangle 8"/>
            <p:cNvSpPr>
              <a:spLocks noChangeArrowheads="1"/>
            </p:cNvSpPr>
            <p:nvPr/>
          </p:nvSpPr>
          <p:spPr bwMode="auto">
            <a:xfrm>
              <a:off x="4704" y="2060"/>
              <a:ext cx="768" cy="158"/>
            </a:xfrm>
            <a:prstGeom prst="rect">
              <a:avLst/>
            </a:prstGeom>
            <a:solidFill>
              <a:srgbClr val="FFFFCC"/>
            </a:solidFill>
            <a:ln w="12700" cap="rnd">
              <a:solidFill>
                <a:srgbClr val="000000"/>
              </a:solidFill>
              <a:round/>
              <a:headEnd/>
              <a:tailEnd/>
            </a:ln>
          </p:spPr>
          <p:txBody>
            <a:bodyPr/>
            <a:lstStyle/>
            <a:p>
              <a:endParaRPr lang="en-US" sz="2800"/>
            </a:p>
          </p:txBody>
        </p:sp>
        <p:sp>
          <p:nvSpPr>
            <p:cNvPr id="595977" name="Rectangle 9"/>
            <p:cNvSpPr>
              <a:spLocks noChangeArrowheads="1"/>
            </p:cNvSpPr>
            <p:nvPr/>
          </p:nvSpPr>
          <p:spPr bwMode="auto">
            <a:xfrm>
              <a:off x="4923" y="2081"/>
              <a:ext cx="336" cy="68"/>
            </a:xfrm>
            <a:prstGeom prst="rect">
              <a:avLst/>
            </a:prstGeom>
            <a:solidFill>
              <a:srgbClr val="FFFFCC"/>
            </a:solidFill>
            <a:ln w="9525">
              <a:noFill/>
              <a:miter lim="800000"/>
              <a:headEnd/>
              <a:tailEnd/>
            </a:ln>
          </p:spPr>
          <p:txBody>
            <a:bodyPr lIns="0" tIns="0" rIns="0" bIns="0">
              <a:spAutoFit/>
            </a:bodyPr>
            <a:lstStyle/>
            <a:p>
              <a:pPr algn="ctr"/>
              <a:r>
                <a:rPr lang="es-CR" sz="700">
                  <a:solidFill>
                    <a:srgbClr val="000000"/>
                  </a:solidFill>
                  <a:effectLst/>
                </a:rPr>
                <a:t>Transporte</a:t>
              </a:r>
              <a:endParaRPr lang="es-CR" sz="700" b="0">
                <a:effectLst/>
              </a:endParaRPr>
            </a:p>
          </p:txBody>
        </p:sp>
        <p:sp>
          <p:nvSpPr>
            <p:cNvPr id="595978" name="Rectangle 10"/>
            <p:cNvSpPr>
              <a:spLocks noChangeArrowheads="1"/>
            </p:cNvSpPr>
            <p:nvPr/>
          </p:nvSpPr>
          <p:spPr bwMode="auto">
            <a:xfrm>
              <a:off x="4942" y="2268"/>
              <a:ext cx="340" cy="68"/>
            </a:xfrm>
            <a:prstGeom prst="rect">
              <a:avLst/>
            </a:prstGeom>
            <a:solidFill>
              <a:srgbClr val="FFFFCC"/>
            </a:solidFill>
            <a:ln w="9525">
              <a:noFill/>
              <a:miter lim="800000"/>
              <a:headEnd/>
              <a:tailEnd/>
            </a:ln>
          </p:spPr>
          <p:txBody>
            <a:bodyPr lIns="0" tIns="0" rIns="0" bIns="0">
              <a:spAutoFit/>
            </a:bodyPr>
            <a:lstStyle/>
            <a:p>
              <a:pPr algn="ctr"/>
              <a:r>
                <a:rPr lang="es-CR" sz="700" b="0">
                  <a:solidFill>
                    <a:srgbClr val="000000"/>
                  </a:solidFill>
                  <a:effectLst/>
                </a:rPr>
                <a:t>Avanzar</a:t>
              </a:r>
              <a:endParaRPr lang="es-CR" sz="700" b="0">
                <a:effectLst/>
              </a:endParaRPr>
            </a:p>
          </p:txBody>
        </p:sp>
        <p:sp>
          <p:nvSpPr>
            <p:cNvPr id="595979" name="Rectangle 11"/>
            <p:cNvSpPr>
              <a:spLocks noChangeArrowheads="1"/>
            </p:cNvSpPr>
            <p:nvPr/>
          </p:nvSpPr>
          <p:spPr bwMode="auto">
            <a:xfrm>
              <a:off x="5004" y="2411"/>
              <a:ext cx="189" cy="68"/>
            </a:xfrm>
            <a:prstGeom prst="rect">
              <a:avLst/>
            </a:prstGeom>
            <a:solidFill>
              <a:srgbClr val="FFFFCC"/>
            </a:solidFill>
            <a:ln w="9525">
              <a:noFill/>
              <a:miter lim="800000"/>
              <a:headEnd/>
              <a:tailEnd/>
            </a:ln>
          </p:spPr>
          <p:txBody>
            <a:bodyPr lIns="0" tIns="0" rIns="0" bIns="0">
              <a:spAutoFit/>
            </a:bodyPr>
            <a:lstStyle/>
            <a:p>
              <a:pPr algn="ctr"/>
              <a:r>
                <a:rPr lang="es-CR" sz="700" b="0">
                  <a:solidFill>
                    <a:srgbClr val="000000"/>
                  </a:solidFill>
                  <a:effectLst/>
                </a:rPr>
                <a:t>Frenar</a:t>
              </a:r>
              <a:endParaRPr lang="es-CR" sz="700" b="0">
                <a:effectLst/>
              </a:endParaRPr>
            </a:p>
          </p:txBody>
        </p:sp>
      </p:grpSp>
      <p:grpSp>
        <p:nvGrpSpPr>
          <p:cNvPr id="4" name="Group 12"/>
          <p:cNvGrpSpPr>
            <a:grpSpLocks/>
          </p:cNvGrpSpPr>
          <p:nvPr/>
        </p:nvGrpSpPr>
        <p:grpSpPr bwMode="auto">
          <a:xfrm>
            <a:off x="7077074" y="3352800"/>
            <a:ext cx="1133669" cy="642938"/>
            <a:chOff x="4704" y="2060"/>
            <a:chExt cx="768" cy="436"/>
          </a:xfrm>
        </p:grpSpPr>
        <p:sp>
          <p:nvSpPr>
            <p:cNvPr id="595981" name="Rectangle 13"/>
            <p:cNvSpPr>
              <a:spLocks noChangeArrowheads="1"/>
            </p:cNvSpPr>
            <p:nvPr/>
          </p:nvSpPr>
          <p:spPr bwMode="auto">
            <a:xfrm>
              <a:off x="4704" y="2358"/>
              <a:ext cx="768" cy="138"/>
            </a:xfrm>
            <a:prstGeom prst="rect">
              <a:avLst/>
            </a:prstGeom>
            <a:solidFill>
              <a:srgbClr val="FFFFCC"/>
            </a:solidFill>
            <a:ln w="12700" cap="rnd">
              <a:solidFill>
                <a:srgbClr val="000000"/>
              </a:solidFill>
              <a:round/>
              <a:headEnd/>
              <a:tailEnd/>
            </a:ln>
          </p:spPr>
          <p:txBody>
            <a:bodyPr/>
            <a:lstStyle/>
            <a:p>
              <a:endParaRPr lang="en-US" sz="2800"/>
            </a:p>
          </p:txBody>
        </p:sp>
        <p:sp>
          <p:nvSpPr>
            <p:cNvPr id="595982" name="Rectangle 14"/>
            <p:cNvSpPr>
              <a:spLocks noChangeArrowheads="1"/>
            </p:cNvSpPr>
            <p:nvPr/>
          </p:nvSpPr>
          <p:spPr bwMode="auto">
            <a:xfrm>
              <a:off x="4704" y="2218"/>
              <a:ext cx="768" cy="140"/>
            </a:xfrm>
            <a:prstGeom prst="rect">
              <a:avLst/>
            </a:prstGeom>
            <a:solidFill>
              <a:srgbClr val="FFFFCC"/>
            </a:solidFill>
            <a:ln w="12700" cap="rnd">
              <a:solidFill>
                <a:srgbClr val="000000"/>
              </a:solidFill>
              <a:round/>
              <a:headEnd/>
              <a:tailEnd/>
            </a:ln>
          </p:spPr>
          <p:txBody>
            <a:bodyPr/>
            <a:lstStyle/>
            <a:p>
              <a:endParaRPr lang="en-US" sz="2800"/>
            </a:p>
          </p:txBody>
        </p:sp>
        <p:sp>
          <p:nvSpPr>
            <p:cNvPr id="595983" name="Rectangle 15"/>
            <p:cNvSpPr>
              <a:spLocks noChangeArrowheads="1"/>
            </p:cNvSpPr>
            <p:nvPr/>
          </p:nvSpPr>
          <p:spPr bwMode="auto">
            <a:xfrm>
              <a:off x="4704" y="2060"/>
              <a:ext cx="768" cy="158"/>
            </a:xfrm>
            <a:prstGeom prst="rect">
              <a:avLst/>
            </a:prstGeom>
            <a:solidFill>
              <a:srgbClr val="FFFFCC"/>
            </a:solidFill>
            <a:ln w="12700" cap="rnd">
              <a:solidFill>
                <a:srgbClr val="000000"/>
              </a:solidFill>
              <a:round/>
              <a:headEnd/>
              <a:tailEnd/>
            </a:ln>
          </p:spPr>
          <p:txBody>
            <a:bodyPr/>
            <a:lstStyle/>
            <a:p>
              <a:endParaRPr lang="en-US" sz="2800"/>
            </a:p>
          </p:txBody>
        </p:sp>
        <p:sp>
          <p:nvSpPr>
            <p:cNvPr id="595984" name="Rectangle 16"/>
            <p:cNvSpPr>
              <a:spLocks noChangeArrowheads="1"/>
            </p:cNvSpPr>
            <p:nvPr/>
          </p:nvSpPr>
          <p:spPr bwMode="auto">
            <a:xfrm>
              <a:off x="4923" y="2081"/>
              <a:ext cx="336" cy="73"/>
            </a:xfrm>
            <a:prstGeom prst="rect">
              <a:avLst/>
            </a:prstGeom>
            <a:solidFill>
              <a:srgbClr val="FFFFCC"/>
            </a:solidFill>
            <a:ln w="9525">
              <a:noFill/>
              <a:miter lim="800000"/>
              <a:headEnd/>
              <a:tailEnd/>
            </a:ln>
          </p:spPr>
          <p:txBody>
            <a:bodyPr lIns="0" tIns="0" rIns="0" bIns="0">
              <a:spAutoFit/>
            </a:bodyPr>
            <a:lstStyle/>
            <a:p>
              <a:pPr algn="ctr"/>
              <a:r>
                <a:rPr lang="es-CR" sz="700" dirty="0">
                  <a:solidFill>
                    <a:srgbClr val="000000"/>
                  </a:solidFill>
                  <a:effectLst/>
                </a:rPr>
                <a:t>Transporte</a:t>
              </a:r>
              <a:endParaRPr lang="es-CR" sz="700" b="0" dirty="0">
                <a:effectLst/>
              </a:endParaRPr>
            </a:p>
          </p:txBody>
        </p:sp>
        <p:sp>
          <p:nvSpPr>
            <p:cNvPr id="595985" name="Rectangle 17"/>
            <p:cNvSpPr>
              <a:spLocks noChangeArrowheads="1"/>
            </p:cNvSpPr>
            <p:nvPr/>
          </p:nvSpPr>
          <p:spPr bwMode="auto">
            <a:xfrm>
              <a:off x="4942" y="2268"/>
              <a:ext cx="340" cy="73"/>
            </a:xfrm>
            <a:prstGeom prst="rect">
              <a:avLst/>
            </a:prstGeom>
            <a:solidFill>
              <a:srgbClr val="FFFFCC"/>
            </a:solidFill>
            <a:ln w="9525">
              <a:noFill/>
              <a:miter lim="800000"/>
              <a:headEnd/>
              <a:tailEnd/>
            </a:ln>
          </p:spPr>
          <p:txBody>
            <a:bodyPr lIns="0" tIns="0" rIns="0" bIns="0">
              <a:spAutoFit/>
            </a:bodyPr>
            <a:lstStyle/>
            <a:p>
              <a:pPr algn="ctr"/>
              <a:r>
                <a:rPr lang="es-CR" sz="700" b="0">
                  <a:solidFill>
                    <a:srgbClr val="000000"/>
                  </a:solidFill>
                  <a:effectLst/>
                </a:rPr>
                <a:t>Avanzar</a:t>
              </a:r>
              <a:endParaRPr lang="es-CR" sz="700" b="0">
                <a:effectLst/>
              </a:endParaRPr>
            </a:p>
          </p:txBody>
        </p:sp>
        <p:sp>
          <p:nvSpPr>
            <p:cNvPr id="595986" name="Rectangle 18"/>
            <p:cNvSpPr>
              <a:spLocks noChangeArrowheads="1"/>
            </p:cNvSpPr>
            <p:nvPr/>
          </p:nvSpPr>
          <p:spPr bwMode="auto">
            <a:xfrm>
              <a:off x="5004" y="2411"/>
              <a:ext cx="189" cy="73"/>
            </a:xfrm>
            <a:prstGeom prst="rect">
              <a:avLst/>
            </a:prstGeom>
            <a:solidFill>
              <a:srgbClr val="FFFFCC"/>
            </a:solidFill>
            <a:ln w="9525">
              <a:noFill/>
              <a:miter lim="800000"/>
              <a:headEnd/>
              <a:tailEnd/>
            </a:ln>
          </p:spPr>
          <p:txBody>
            <a:bodyPr lIns="0" tIns="0" rIns="0" bIns="0">
              <a:spAutoFit/>
            </a:bodyPr>
            <a:lstStyle/>
            <a:p>
              <a:pPr algn="ctr"/>
              <a:r>
                <a:rPr lang="es-CR" sz="700" b="0">
                  <a:solidFill>
                    <a:srgbClr val="000000"/>
                  </a:solidFill>
                  <a:effectLst/>
                </a:rPr>
                <a:t>Frenar</a:t>
              </a:r>
              <a:endParaRPr lang="es-CR" sz="700" b="0">
                <a:effectLst/>
              </a:endParaRPr>
            </a:p>
          </p:txBody>
        </p:sp>
      </p:grpSp>
      <p:grpSp>
        <p:nvGrpSpPr>
          <p:cNvPr id="5" name="Group 19"/>
          <p:cNvGrpSpPr>
            <a:grpSpLocks/>
          </p:cNvGrpSpPr>
          <p:nvPr/>
        </p:nvGrpSpPr>
        <p:grpSpPr bwMode="auto">
          <a:xfrm>
            <a:off x="5722938" y="5257800"/>
            <a:ext cx="1186854" cy="673101"/>
            <a:chOff x="4704" y="2060"/>
            <a:chExt cx="768" cy="436"/>
          </a:xfrm>
        </p:grpSpPr>
        <p:sp>
          <p:nvSpPr>
            <p:cNvPr id="595988" name="Rectangle 20"/>
            <p:cNvSpPr>
              <a:spLocks noChangeArrowheads="1"/>
            </p:cNvSpPr>
            <p:nvPr/>
          </p:nvSpPr>
          <p:spPr bwMode="auto">
            <a:xfrm>
              <a:off x="4704" y="2358"/>
              <a:ext cx="768" cy="138"/>
            </a:xfrm>
            <a:prstGeom prst="rect">
              <a:avLst/>
            </a:prstGeom>
            <a:solidFill>
              <a:srgbClr val="FFFFCC"/>
            </a:solidFill>
            <a:ln w="12700" cap="rnd">
              <a:solidFill>
                <a:srgbClr val="000000"/>
              </a:solidFill>
              <a:round/>
              <a:headEnd/>
              <a:tailEnd/>
            </a:ln>
          </p:spPr>
          <p:txBody>
            <a:bodyPr/>
            <a:lstStyle/>
            <a:p>
              <a:endParaRPr lang="en-US" sz="2800"/>
            </a:p>
          </p:txBody>
        </p:sp>
        <p:sp>
          <p:nvSpPr>
            <p:cNvPr id="595989" name="Rectangle 21"/>
            <p:cNvSpPr>
              <a:spLocks noChangeArrowheads="1"/>
            </p:cNvSpPr>
            <p:nvPr/>
          </p:nvSpPr>
          <p:spPr bwMode="auto">
            <a:xfrm>
              <a:off x="4704" y="2218"/>
              <a:ext cx="768" cy="140"/>
            </a:xfrm>
            <a:prstGeom prst="rect">
              <a:avLst/>
            </a:prstGeom>
            <a:solidFill>
              <a:srgbClr val="FFFFCC"/>
            </a:solidFill>
            <a:ln w="12700" cap="rnd">
              <a:solidFill>
                <a:srgbClr val="000000"/>
              </a:solidFill>
              <a:round/>
              <a:headEnd/>
              <a:tailEnd/>
            </a:ln>
          </p:spPr>
          <p:txBody>
            <a:bodyPr/>
            <a:lstStyle/>
            <a:p>
              <a:endParaRPr lang="en-US" sz="2800"/>
            </a:p>
          </p:txBody>
        </p:sp>
        <p:sp>
          <p:nvSpPr>
            <p:cNvPr id="595990" name="Rectangle 22"/>
            <p:cNvSpPr>
              <a:spLocks noChangeArrowheads="1"/>
            </p:cNvSpPr>
            <p:nvPr/>
          </p:nvSpPr>
          <p:spPr bwMode="auto">
            <a:xfrm>
              <a:off x="4704" y="2060"/>
              <a:ext cx="768" cy="158"/>
            </a:xfrm>
            <a:prstGeom prst="rect">
              <a:avLst/>
            </a:prstGeom>
            <a:solidFill>
              <a:srgbClr val="FFFFCC"/>
            </a:solidFill>
            <a:ln w="12700" cap="rnd">
              <a:solidFill>
                <a:srgbClr val="000000"/>
              </a:solidFill>
              <a:round/>
              <a:headEnd/>
              <a:tailEnd/>
            </a:ln>
          </p:spPr>
          <p:txBody>
            <a:bodyPr/>
            <a:lstStyle/>
            <a:p>
              <a:endParaRPr lang="en-US" sz="2800"/>
            </a:p>
          </p:txBody>
        </p:sp>
        <p:sp>
          <p:nvSpPr>
            <p:cNvPr id="595991" name="Rectangle 23"/>
            <p:cNvSpPr>
              <a:spLocks noChangeArrowheads="1"/>
            </p:cNvSpPr>
            <p:nvPr/>
          </p:nvSpPr>
          <p:spPr bwMode="auto">
            <a:xfrm>
              <a:off x="4923" y="2081"/>
              <a:ext cx="336" cy="70"/>
            </a:xfrm>
            <a:prstGeom prst="rect">
              <a:avLst/>
            </a:prstGeom>
            <a:solidFill>
              <a:srgbClr val="FFFFCC"/>
            </a:solidFill>
            <a:ln w="9525">
              <a:noFill/>
              <a:miter lim="800000"/>
              <a:headEnd/>
              <a:tailEnd/>
            </a:ln>
          </p:spPr>
          <p:txBody>
            <a:bodyPr lIns="0" tIns="0" rIns="0" bIns="0">
              <a:spAutoFit/>
            </a:bodyPr>
            <a:lstStyle/>
            <a:p>
              <a:pPr algn="ctr"/>
              <a:r>
                <a:rPr lang="es-CR" sz="700">
                  <a:solidFill>
                    <a:srgbClr val="000000"/>
                  </a:solidFill>
                  <a:effectLst/>
                </a:rPr>
                <a:t>Transporte</a:t>
              </a:r>
              <a:endParaRPr lang="es-CR" sz="700" b="0">
                <a:effectLst/>
              </a:endParaRPr>
            </a:p>
          </p:txBody>
        </p:sp>
        <p:sp>
          <p:nvSpPr>
            <p:cNvPr id="595992" name="Rectangle 24"/>
            <p:cNvSpPr>
              <a:spLocks noChangeArrowheads="1"/>
            </p:cNvSpPr>
            <p:nvPr/>
          </p:nvSpPr>
          <p:spPr bwMode="auto">
            <a:xfrm>
              <a:off x="4942" y="2268"/>
              <a:ext cx="340" cy="70"/>
            </a:xfrm>
            <a:prstGeom prst="rect">
              <a:avLst/>
            </a:prstGeom>
            <a:solidFill>
              <a:srgbClr val="FFFFCC"/>
            </a:solidFill>
            <a:ln w="9525">
              <a:noFill/>
              <a:miter lim="800000"/>
              <a:headEnd/>
              <a:tailEnd/>
            </a:ln>
          </p:spPr>
          <p:txBody>
            <a:bodyPr lIns="0" tIns="0" rIns="0" bIns="0">
              <a:spAutoFit/>
            </a:bodyPr>
            <a:lstStyle/>
            <a:p>
              <a:pPr algn="ctr"/>
              <a:r>
                <a:rPr lang="es-CR" sz="700" b="0">
                  <a:solidFill>
                    <a:srgbClr val="000000"/>
                  </a:solidFill>
                  <a:effectLst/>
                </a:rPr>
                <a:t>Avanzar</a:t>
              </a:r>
              <a:endParaRPr lang="es-CR" sz="700" b="0">
                <a:effectLst/>
              </a:endParaRPr>
            </a:p>
          </p:txBody>
        </p:sp>
        <p:sp>
          <p:nvSpPr>
            <p:cNvPr id="595993" name="Rectangle 25"/>
            <p:cNvSpPr>
              <a:spLocks noChangeArrowheads="1"/>
            </p:cNvSpPr>
            <p:nvPr/>
          </p:nvSpPr>
          <p:spPr bwMode="auto">
            <a:xfrm>
              <a:off x="5004" y="2411"/>
              <a:ext cx="189" cy="70"/>
            </a:xfrm>
            <a:prstGeom prst="rect">
              <a:avLst/>
            </a:prstGeom>
            <a:solidFill>
              <a:srgbClr val="FFFFCC"/>
            </a:solidFill>
            <a:ln w="9525">
              <a:noFill/>
              <a:miter lim="800000"/>
              <a:headEnd/>
              <a:tailEnd/>
            </a:ln>
          </p:spPr>
          <p:txBody>
            <a:bodyPr lIns="0" tIns="0" rIns="0" bIns="0">
              <a:spAutoFit/>
            </a:bodyPr>
            <a:lstStyle/>
            <a:p>
              <a:pPr algn="ctr"/>
              <a:r>
                <a:rPr lang="es-CR" sz="700" b="0">
                  <a:solidFill>
                    <a:srgbClr val="000000"/>
                  </a:solidFill>
                  <a:effectLst/>
                </a:rPr>
                <a:t>Frenar</a:t>
              </a:r>
              <a:endParaRPr lang="es-CR" sz="700" b="0">
                <a:effectLst/>
              </a:endParaRPr>
            </a:p>
          </p:txBody>
        </p:sp>
      </p:grpSp>
      <p:sp>
        <p:nvSpPr>
          <p:cNvPr id="595995" name="Rectangle 27"/>
          <p:cNvSpPr>
            <a:spLocks noChangeArrowheads="1"/>
          </p:cNvSpPr>
          <p:nvPr/>
        </p:nvSpPr>
        <p:spPr bwMode="auto">
          <a:xfrm>
            <a:off x="1071563" y="4937125"/>
            <a:ext cx="1219200" cy="374650"/>
          </a:xfrm>
          <a:prstGeom prst="rect">
            <a:avLst/>
          </a:prstGeom>
          <a:solidFill>
            <a:srgbClr val="FFFFCC"/>
          </a:solidFill>
          <a:ln w="12700" cap="rnd">
            <a:solidFill>
              <a:srgbClr val="000000"/>
            </a:solidFill>
            <a:round/>
            <a:headEnd/>
            <a:tailEnd/>
          </a:ln>
        </p:spPr>
        <p:txBody>
          <a:bodyPr/>
          <a:lstStyle/>
          <a:p>
            <a:endParaRPr lang="en-US"/>
          </a:p>
        </p:txBody>
      </p:sp>
      <p:sp>
        <p:nvSpPr>
          <p:cNvPr id="595996" name="Rectangle 28"/>
          <p:cNvSpPr>
            <a:spLocks noChangeArrowheads="1"/>
          </p:cNvSpPr>
          <p:nvPr/>
        </p:nvSpPr>
        <p:spPr bwMode="auto">
          <a:xfrm>
            <a:off x="1071563" y="4659313"/>
            <a:ext cx="1219200" cy="344488"/>
          </a:xfrm>
          <a:prstGeom prst="rect">
            <a:avLst/>
          </a:prstGeom>
          <a:solidFill>
            <a:srgbClr val="FFFFCC"/>
          </a:solidFill>
          <a:ln w="12700" cap="rnd">
            <a:solidFill>
              <a:srgbClr val="000000"/>
            </a:solidFill>
            <a:round/>
            <a:headEnd/>
            <a:tailEnd/>
          </a:ln>
        </p:spPr>
        <p:txBody>
          <a:bodyPr/>
          <a:lstStyle/>
          <a:p>
            <a:endParaRPr lang="en-US"/>
          </a:p>
        </p:txBody>
      </p:sp>
      <p:sp>
        <p:nvSpPr>
          <p:cNvPr id="595997" name="Rectangle 29"/>
          <p:cNvSpPr>
            <a:spLocks noChangeArrowheads="1"/>
          </p:cNvSpPr>
          <p:nvPr/>
        </p:nvSpPr>
        <p:spPr bwMode="auto">
          <a:xfrm>
            <a:off x="1071563" y="4344988"/>
            <a:ext cx="1219200" cy="314325"/>
          </a:xfrm>
          <a:prstGeom prst="rect">
            <a:avLst/>
          </a:prstGeom>
          <a:solidFill>
            <a:srgbClr val="FFFFCC"/>
          </a:solidFill>
          <a:ln w="12700" cap="rnd">
            <a:solidFill>
              <a:srgbClr val="000000"/>
            </a:solidFill>
            <a:round/>
            <a:headEnd/>
            <a:tailEnd/>
          </a:ln>
        </p:spPr>
        <p:txBody>
          <a:bodyPr/>
          <a:lstStyle/>
          <a:p>
            <a:endParaRPr lang="en-US"/>
          </a:p>
        </p:txBody>
      </p:sp>
      <p:sp>
        <p:nvSpPr>
          <p:cNvPr id="595998" name="Rectangle 30"/>
          <p:cNvSpPr>
            <a:spLocks noChangeArrowheads="1"/>
          </p:cNvSpPr>
          <p:nvPr/>
        </p:nvSpPr>
        <p:spPr bwMode="auto">
          <a:xfrm>
            <a:off x="1222375" y="4386263"/>
            <a:ext cx="925512" cy="212725"/>
          </a:xfrm>
          <a:prstGeom prst="rect">
            <a:avLst/>
          </a:prstGeom>
          <a:solidFill>
            <a:srgbClr val="FFFFCC"/>
          </a:solidFill>
          <a:ln w="9525">
            <a:noFill/>
            <a:miter lim="800000"/>
            <a:headEnd/>
            <a:tailEnd/>
          </a:ln>
        </p:spPr>
        <p:txBody>
          <a:bodyPr wrap="none" lIns="0" tIns="0" rIns="0" bIns="0">
            <a:spAutoFit/>
          </a:bodyPr>
          <a:lstStyle/>
          <a:p>
            <a:pPr algn="ctr"/>
            <a:r>
              <a:rPr lang="es-CR" sz="1400">
                <a:solidFill>
                  <a:srgbClr val="000000"/>
                </a:solidFill>
                <a:effectLst/>
              </a:rPr>
              <a:t>Transporte</a:t>
            </a:r>
            <a:endParaRPr lang="es-CR" sz="2800" b="0">
              <a:effectLst/>
            </a:endParaRPr>
          </a:p>
        </p:txBody>
      </p:sp>
      <p:sp>
        <p:nvSpPr>
          <p:cNvPr id="595999" name="Rectangle 31"/>
          <p:cNvSpPr>
            <a:spLocks noChangeArrowheads="1"/>
          </p:cNvSpPr>
          <p:nvPr/>
        </p:nvSpPr>
        <p:spPr bwMode="auto">
          <a:xfrm>
            <a:off x="1444625" y="4722813"/>
            <a:ext cx="557212" cy="182563"/>
          </a:xfrm>
          <a:prstGeom prst="rect">
            <a:avLst/>
          </a:prstGeom>
          <a:solidFill>
            <a:srgbClr val="FFFFCC"/>
          </a:solidFill>
          <a:ln w="9525">
            <a:noFill/>
            <a:miter lim="800000"/>
            <a:headEnd/>
            <a:tailEnd/>
          </a:ln>
        </p:spPr>
        <p:txBody>
          <a:bodyPr wrap="none" lIns="0" tIns="0" rIns="0" bIns="0">
            <a:spAutoFit/>
          </a:bodyPr>
          <a:lstStyle/>
          <a:p>
            <a:pPr algn="ctr"/>
            <a:r>
              <a:rPr lang="es-CR" sz="1200" b="0">
                <a:solidFill>
                  <a:srgbClr val="000000"/>
                </a:solidFill>
                <a:effectLst/>
              </a:rPr>
              <a:t>Avanzar</a:t>
            </a:r>
            <a:endParaRPr lang="es-CR" sz="2400" b="0">
              <a:effectLst/>
            </a:endParaRPr>
          </a:p>
        </p:txBody>
      </p:sp>
      <p:sp>
        <p:nvSpPr>
          <p:cNvPr id="596000" name="Rectangle 32"/>
          <p:cNvSpPr>
            <a:spLocks noChangeArrowheads="1"/>
          </p:cNvSpPr>
          <p:nvPr/>
        </p:nvSpPr>
        <p:spPr bwMode="auto">
          <a:xfrm>
            <a:off x="1481138" y="5040313"/>
            <a:ext cx="447675" cy="182563"/>
          </a:xfrm>
          <a:prstGeom prst="rect">
            <a:avLst/>
          </a:prstGeom>
          <a:solidFill>
            <a:srgbClr val="FFFFCC"/>
          </a:solidFill>
          <a:ln w="9525">
            <a:noFill/>
            <a:miter lim="800000"/>
            <a:headEnd/>
            <a:tailEnd/>
          </a:ln>
        </p:spPr>
        <p:txBody>
          <a:bodyPr wrap="none" lIns="0" tIns="0" rIns="0" bIns="0">
            <a:spAutoFit/>
          </a:bodyPr>
          <a:lstStyle/>
          <a:p>
            <a:pPr algn="ctr"/>
            <a:r>
              <a:rPr lang="es-CR" sz="1200" b="0">
                <a:solidFill>
                  <a:srgbClr val="000000"/>
                </a:solidFill>
                <a:effectLst/>
              </a:rPr>
              <a:t>Frenar</a:t>
            </a:r>
            <a:endParaRPr lang="es-CR" sz="2400" b="0">
              <a:effectLst/>
            </a:endParaRPr>
          </a:p>
        </p:txBody>
      </p:sp>
      <p:grpSp>
        <p:nvGrpSpPr>
          <p:cNvPr id="6" name="Group 33"/>
          <p:cNvGrpSpPr>
            <a:grpSpLocks/>
          </p:cNvGrpSpPr>
          <p:nvPr/>
        </p:nvGrpSpPr>
        <p:grpSpPr bwMode="auto">
          <a:xfrm>
            <a:off x="6003925" y="3524250"/>
            <a:ext cx="1219200" cy="1131888"/>
            <a:chOff x="1728" y="1169"/>
            <a:chExt cx="2302" cy="1980"/>
          </a:xfrm>
        </p:grpSpPr>
        <p:sp>
          <p:nvSpPr>
            <p:cNvPr id="596002" name="AutoShape 34"/>
            <p:cNvSpPr>
              <a:spLocks noChangeAspect="1" noChangeArrowheads="1" noTextEdit="1"/>
            </p:cNvSpPr>
            <p:nvPr/>
          </p:nvSpPr>
          <p:spPr bwMode="auto">
            <a:xfrm>
              <a:off x="1728" y="1169"/>
              <a:ext cx="2302" cy="1980"/>
            </a:xfrm>
            <a:prstGeom prst="rect">
              <a:avLst/>
            </a:prstGeom>
            <a:noFill/>
            <a:ln w="12700">
              <a:noFill/>
              <a:miter lim="800000"/>
              <a:headEnd/>
              <a:tailEnd/>
            </a:ln>
          </p:spPr>
          <p:txBody>
            <a:bodyPr/>
            <a:lstStyle/>
            <a:p>
              <a:endParaRPr lang="en-US"/>
            </a:p>
          </p:txBody>
        </p:sp>
        <p:sp>
          <p:nvSpPr>
            <p:cNvPr id="596003" name="Freeform 35"/>
            <p:cNvSpPr>
              <a:spLocks/>
            </p:cNvSpPr>
            <p:nvPr/>
          </p:nvSpPr>
          <p:spPr bwMode="auto">
            <a:xfrm>
              <a:off x="1769" y="2143"/>
              <a:ext cx="2126" cy="712"/>
            </a:xfrm>
            <a:custGeom>
              <a:avLst/>
              <a:gdLst/>
              <a:ahLst/>
              <a:cxnLst>
                <a:cxn ang="0">
                  <a:pos x="825" y="119"/>
                </a:cxn>
                <a:cxn ang="0">
                  <a:pos x="905" y="102"/>
                </a:cxn>
                <a:cxn ang="0">
                  <a:pos x="1017" y="80"/>
                </a:cxn>
                <a:cxn ang="0">
                  <a:pos x="1154" y="59"/>
                </a:cxn>
                <a:cxn ang="0">
                  <a:pos x="1306" y="37"/>
                </a:cxn>
                <a:cxn ang="0">
                  <a:pos x="1466" y="20"/>
                </a:cxn>
                <a:cxn ang="0">
                  <a:pos x="1622" y="7"/>
                </a:cxn>
                <a:cxn ang="0">
                  <a:pos x="1768" y="0"/>
                </a:cxn>
                <a:cxn ang="0">
                  <a:pos x="1895" y="2"/>
                </a:cxn>
                <a:cxn ang="0">
                  <a:pos x="1991" y="14"/>
                </a:cxn>
                <a:cxn ang="0">
                  <a:pos x="2049" y="39"/>
                </a:cxn>
                <a:cxn ang="0">
                  <a:pos x="2124" y="175"/>
                </a:cxn>
                <a:cxn ang="0">
                  <a:pos x="2115" y="284"/>
                </a:cxn>
                <a:cxn ang="0">
                  <a:pos x="2108" y="323"/>
                </a:cxn>
                <a:cxn ang="0">
                  <a:pos x="2103" y="457"/>
                </a:cxn>
                <a:cxn ang="0">
                  <a:pos x="2016" y="601"/>
                </a:cxn>
                <a:cxn ang="0">
                  <a:pos x="1861" y="605"/>
                </a:cxn>
                <a:cxn ang="0">
                  <a:pos x="1781" y="526"/>
                </a:cxn>
                <a:cxn ang="0">
                  <a:pos x="1758" y="474"/>
                </a:cxn>
                <a:cxn ang="0">
                  <a:pos x="1724" y="464"/>
                </a:cxn>
                <a:cxn ang="0">
                  <a:pos x="1674" y="460"/>
                </a:cxn>
                <a:cxn ang="0">
                  <a:pos x="1624" y="460"/>
                </a:cxn>
                <a:cxn ang="0">
                  <a:pos x="1567" y="467"/>
                </a:cxn>
                <a:cxn ang="0">
                  <a:pos x="1491" y="478"/>
                </a:cxn>
                <a:cxn ang="0">
                  <a:pos x="1414" y="490"/>
                </a:cxn>
                <a:cxn ang="0">
                  <a:pos x="1355" y="501"/>
                </a:cxn>
                <a:cxn ang="0">
                  <a:pos x="1332" y="505"/>
                </a:cxn>
                <a:cxn ang="0">
                  <a:pos x="1322" y="521"/>
                </a:cxn>
                <a:cxn ang="0">
                  <a:pos x="1279" y="549"/>
                </a:cxn>
                <a:cxn ang="0">
                  <a:pos x="1199" y="556"/>
                </a:cxn>
                <a:cxn ang="0">
                  <a:pos x="1154" y="539"/>
                </a:cxn>
                <a:cxn ang="0">
                  <a:pos x="1138" y="521"/>
                </a:cxn>
                <a:cxn ang="0">
                  <a:pos x="1044" y="549"/>
                </a:cxn>
                <a:cxn ang="0">
                  <a:pos x="1021" y="621"/>
                </a:cxn>
                <a:cxn ang="0">
                  <a:pos x="948" y="701"/>
                </a:cxn>
                <a:cxn ang="0">
                  <a:pos x="800" y="699"/>
                </a:cxn>
                <a:cxn ang="0">
                  <a:pos x="724" y="619"/>
                </a:cxn>
                <a:cxn ang="0">
                  <a:pos x="708" y="569"/>
                </a:cxn>
                <a:cxn ang="0">
                  <a:pos x="615" y="573"/>
                </a:cxn>
                <a:cxn ang="0">
                  <a:pos x="592" y="562"/>
                </a:cxn>
                <a:cxn ang="0">
                  <a:pos x="576" y="551"/>
                </a:cxn>
                <a:cxn ang="0">
                  <a:pos x="526" y="555"/>
                </a:cxn>
                <a:cxn ang="0">
                  <a:pos x="452" y="562"/>
                </a:cxn>
                <a:cxn ang="0">
                  <a:pos x="374" y="571"/>
                </a:cxn>
                <a:cxn ang="0">
                  <a:pos x="309" y="580"/>
                </a:cxn>
                <a:cxn ang="0">
                  <a:pos x="285" y="583"/>
                </a:cxn>
                <a:cxn ang="0">
                  <a:pos x="272" y="599"/>
                </a:cxn>
                <a:cxn ang="0">
                  <a:pos x="228" y="626"/>
                </a:cxn>
                <a:cxn ang="0">
                  <a:pos x="126" y="624"/>
                </a:cxn>
                <a:cxn ang="0">
                  <a:pos x="35" y="535"/>
                </a:cxn>
                <a:cxn ang="0">
                  <a:pos x="2" y="448"/>
                </a:cxn>
                <a:cxn ang="0">
                  <a:pos x="30" y="426"/>
                </a:cxn>
                <a:cxn ang="0">
                  <a:pos x="164" y="375"/>
                </a:cxn>
                <a:cxn ang="0">
                  <a:pos x="359" y="298"/>
                </a:cxn>
                <a:cxn ang="0">
                  <a:pos x="566" y="218"/>
                </a:cxn>
                <a:cxn ang="0">
                  <a:pos x="733" y="153"/>
                </a:cxn>
              </a:cxnLst>
              <a:rect l="0" t="0" r="r" b="b"/>
              <a:pathLst>
                <a:path w="2126" h="712">
                  <a:moveTo>
                    <a:pt x="797" y="128"/>
                  </a:moveTo>
                  <a:lnTo>
                    <a:pt x="809" y="125"/>
                  </a:lnTo>
                  <a:lnTo>
                    <a:pt x="825" y="119"/>
                  </a:lnTo>
                  <a:lnTo>
                    <a:pt x="848" y="114"/>
                  </a:lnTo>
                  <a:lnTo>
                    <a:pt x="875" y="109"/>
                  </a:lnTo>
                  <a:lnTo>
                    <a:pt x="905" y="102"/>
                  </a:lnTo>
                  <a:lnTo>
                    <a:pt x="939" y="94"/>
                  </a:lnTo>
                  <a:lnTo>
                    <a:pt x="977" y="87"/>
                  </a:lnTo>
                  <a:lnTo>
                    <a:pt x="1017" y="80"/>
                  </a:lnTo>
                  <a:lnTo>
                    <a:pt x="1060" y="73"/>
                  </a:lnTo>
                  <a:lnTo>
                    <a:pt x="1106" y="66"/>
                  </a:lnTo>
                  <a:lnTo>
                    <a:pt x="1154" y="59"/>
                  </a:lnTo>
                  <a:lnTo>
                    <a:pt x="1204" y="52"/>
                  </a:lnTo>
                  <a:lnTo>
                    <a:pt x="1254" y="45"/>
                  </a:lnTo>
                  <a:lnTo>
                    <a:pt x="1306" y="37"/>
                  </a:lnTo>
                  <a:lnTo>
                    <a:pt x="1359" y="32"/>
                  </a:lnTo>
                  <a:lnTo>
                    <a:pt x="1412" y="25"/>
                  </a:lnTo>
                  <a:lnTo>
                    <a:pt x="1466" y="20"/>
                  </a:lnTo>
                  <a:lnTo>
                    <a:pt x="1519" y="14"/>
                  </a:lnTo>
                  <a:lnTo>
                    <a:pt x="1571" y="11"/>
                  </a:lnTo>
                  <a:lnTo>
                    <a:pt x="1622" y="7"/>
                  </a:lnTo>
                  <a:lnTo>
                    <a:pt x="1672" y="4"/>
                  </a:lnTo>
                  <a:lnTo>
                    <a:pt x="1722" y="2"/>
                  </a:lnTo>
                  <a:lnTo>
                    <a:pt x="1768" y="0"/>
                  </a:lnTo>
                  <a:lnTo>
                    <a:pt x="1813" y="0"/>
                  </a:lnTo>
                  <a:lnTo>
                    <a:pt x="1855" y="0"/>
                  </a:lnTo>
                  <a:lnTo>
                    <a:pt x="1895" y="2"/>
                  </a:lnTo>
                  <a:lnTo>
                    <a:pt x="1930" y="5"/>
                  </a:lnTo>
                  <a:lnTo>
                    <a:pt x="1962" y="9"/>
                  </a:lnTo>
                  <a:lnTo>
                    <a:pt x="1991" y="14"/>
                  </a:lnTo>
                  <a:lnTo>
                    <a:pt x="2016" y="21"/>
                  </a:lnTo>
                  <a:lnTo>
                    <a:pt x="2035" y="28"/>
                  </a:lnTo>
                  <a:lnTo>
                    <a:pt x="2049" y="39"/>
                  </a:lnTo>
                  <a:lnTo>
                    <a:pt x="2088" y="84"/>
                  </a:lnTo>
                  <a:lnTo>
                    <a:pt x="2112" y="128"/>
                  </a:lnTo>
                  <a:lnTo>
                    <a:pt x="2124" y="175"/>
                  </a:lnTo>
                  <a:lnTo>
                    <a:pt x="2126" y="218"/>
                  </a:lnTo>
                  <a:lnTo>
                    <a:pt x="2122" y="255"/>
                  </a:lnTo>
                  <a:lnTo>
                    <a:pt x="2115" y="284"/>
                  </a:lnTo>
                  <a:lnTo>
                    <a:pt x="2110" y="303"/>
                  </a:lnTo>
                  <a:lnTo>
                    <a:pt x="2106" y="310"/>
                  </a:lnTo>
                  <a:lnTo>
                    <a:pt x="2108" y="323"/>
                  </a:lnTo>
                  <a:lnTo>
                    <a:pt x="2110" y="355"/>
                  </a:lnTo>
                  <a:lnTo>
                    <a:pt x="2110" y="403"/>
                  </a:lnTo>
                  <a:lnTo>
                    <a:pt x="2103" y="457"/>
                  </a:lnTo>
                  <a:lnTo>
                    <a:pt x="2087" y="512"/>
                  </a:lnTo>
                  <a:lnTo>
                    <a:pt x="2058" y="562"/>
                  </a:lnTo>
                  <a:lnTo>
                    <a:pt x="2016" y="601"/>
                  </a:lnTo>
                  <a:lnTo>
                    <a:pt x="1953" y="621"/>
                  </a:lnTo>
                  <a:lnTo>
                    <a:pt x="1903" y="619"/>
                  </a:lnTo>
                  <a:lnTo>
                    <a:pt x="1861" y="605"/>
                  </a:lnTo>
                  <a:lnTo>
                    <a:pt x="1827" y="581"/>
                  </a:lnTo>
                  <a:lnTo>
                    <a:pt x="1800" y="555"/>
                  </a:lnTo>
                  <a:lnTo>
                    <a:pt x="1781" y="526"/>
                  </a:lnTo>
                  <a:lnTo>
                    <a:pt x="1768" y="499"/>
                  </a:lnTo>
                  <a:lnTo>
                    <a:pt x="1759" y="482"/>
                  </a:lnTo>
                  <a:lnTo>
                    <a:pt x="1758" y="474"/>
                  </a:lnTo>
                  <a:lnTo>
                    <a:pt x="1749" y="469"/>
                  </a:lnTo>
                  <a:lnTo>
                    <a:pt x="1736" y="466"/>
                  </a:lnTo>
                  <a:lnTo>
                    <a:pt x="1724" y="464"/>
                  </a:lnTo>
                  <a:lnTo>
                    <a:pt x="1708" y="462"/>
                  </a:lnTo>
                  <a:lnTo>
                    <a:pt x="1692" y="460"/>
                  </a:lnTo>
                  <a:lnTo>
                    <a:pt x="1674" y="460"/>
                  </a:lnTo>
                  <a:lnTo>
                    <a:pt x="1656" y="460"/>
                  </a:lnTo>
                  <a:lnTo>
                    <a:pt x="1637" y="460"/>
                  </a:lnTo>
                  <a:lnTo>
                    <a:pt x="1624" y="460"/>
                  </a:lnTo>
                  <a:lnTo>
                    <a:pt x="1608" y="462"/>
                  </a:lnTo>
                  <a:lnTo>
                    <a:pt x="1589" y="464"/>
                  </a:lnTo>
                  <a:lnTo>
                    <a:pt x="1567" y="467"/>
                  </a:lnTo>
                  <a:lnTo>
                    <a:pt x="1542" y="471"/>
                  </a:lnTo>
                  <a:lnTo>
                    <a:pt x="1517" y="474"/>
                  </a:lnTo>
                  <a:lnTo>
                    <a:pt x="1491" y="478"/>
                  </a:lnTo>
                  <a:lnTo>
                    <a:pt x="1464" y="482"/>
                  </a:lnTo>
                  <a:lnTo>
                    <a:pt x="1439" y="487"/>
                  </a:lnTo>
                  <a:lnTo>
                    <a:pt x="1414" y="490"/>
                  </a:lnTo>
                  <a:lnTo>
                    <a:pt x="1393" y="494"/>
                  </a:lnTo>
                  <a:lnTo>
                    <a:pt x="1373" y="498"/>
                  </a:lnTo>
                  <a:lnTo>
                    <a:pt x="1355" y="501"/>
                  </a:lnTo>
                  <a:lnTo>
                    <a:pt x="1343" y="503"/>
                  </a:lnTo>
                  <a:lnTo>
                    <a:pt x="1336" y="505"/>
                  </a:lnTo>
                  <a:lnTo>
                    <a:pt x="1332" y="505"/>
                  </a:lnTo>
                  <a:lnTo>
                    <a:pt x="1331" y="507"/>
                  </a:lnTo>
                  <a:lnTo>
                    <a:pt x="1329" y="514"/>
                  </a:lnTo>
                  <a:lnTo>
                    <a:pt x="1322" y="521"/>
                  </a:lnTo>
                  <a:lnTo>
                    <a:pt x="1313" y="532"/>
                  </a:lnTo>
                  <a:lnTo>
                    <a:pt x="1299" y="540"/>
                  </a:lnTo>
                  <a:lnTo>
                    <a:pt x="1279" y="549"/>
                  </a:lnTo>
                  <a:lnTo>
                    <a:pt x="1254" y="555"/>
                  </a:lnTo>
                  <a:lnTo>
                    <a:pt x="1224" y="558"/>
                  </a:lnTo>
                  <a:lnTo>
                    <a:pt x="1199" y="556"/>
                  </a:lnTo>
                  <a:lnTo>
                    <a:pt x="1181" y="553"/>
                  </a:lnTo>
                  <a:lnTo>
                    <a:pt x="1165" y="546"/>
                  </a:lnTo>
                  <a:lnTo>
                    <a:pt x="1154" y="539"/>
                  </a:lnTo>
                  <a:lnTo>
                    <a:pt x="1147" y="532"/>
                  </a:lnTo>
                  <a:lnTo>
                    <a:pt x="1142" y="526"/>
                  </a:lnTo>
                  <a:lnTo>
                    <a:pt x="1138" y="521"/>
                  </a:lnTo>
                  <a:lnTo>
                    <a:pt x="1138" y="519"/>
                  </a:lnTo>
                  <a:lnTo>
                    <a:pt x="1046" y="542"/>
                  </a:lnTo>
                  <a:lnTo>
                    <a:pt x="1044" y="549"/>
                  </a:lnTo>
                  <a:lnTo>
                    <a:pt x="1041" y="567"/>
                  </a:lnTo>
                  <a:lnTo>
                    <a:pt x="1034" y="592"/>
                  </a:lnTo>
                  <a:lnTo>
                    <a:pt x="1021" y="621"/>
                  </a:lnTo>
                  <a:lnTo>
                    <a:pt x="1003" y="651"/>
                  </a:lnTo>
                  <a:lnTo>
                    <a:pt x="978" y="680"/>
                  </a:lnTo>
                  <a:lnTo>
                    <a:pt x="948" y="701"/>
                  </a:lnTo>
                  <a:lnTo>
                    <a:pt x="907" y="712"/>
                  </a:lnTo>
                  <a:lnTo>
                    <a:pt x="847" y="712"/>
                  </a:lnTo>
                  <a:lnTo>
                    <a:pt x="800" y="699"/>
                  </a:lnTo>
                  <a:lnTo>
                    <a:pt x="765" y="676"/>
                  </a:lnTo>
                  <a:lnTo>
                    <a:pt x="740" y="647"/>
                  </a:lnTo>
                  <a:lnTo>
                    <a:pt x="724" y="619"/>
                  </a:lnTo>
                  <a:lnTo>
                    <a:pt x="713" y="594"/>
                  </a:lnTo>
                  <a:lnTo>
                    <a:pt x="710" y="576"/>
                  </a:lnTo>
                  <a:lnTo>
                    <a:pt x="708" y="569"/>
                  </a:lnTo>
                  <a:lnTo>
                    <a:pt x="665" y="573"/>
                  </a:lnTo>
                  <a:lnTo>
                    <a:pt x="635" y="574"/>
                  </a:lnTo>
                  <a:lnTo>
                    <a:pt x="615" y="573"/>
                  </a:lnTo>
                  <a:lnTo>
                    <a:pt x="603" y="571"/>
                  </a:lnTo>
                  <a:lnTo>
                    <a:pt x="598" y="567"/>
                  </a:lnTo>
                  <a:lnTo>
                    <a:pt x="592" y="562"/>
                  </a:lnTo>
                  <a:lnTo>
                    <a:pt x="589" y="556"/>
                  </a:lnTo>
                  <a:lnTo>
                    <a:pt x="583" y="553"/>
                  </a:lnTo>
                  <a:lnTo>
                    <a:pt x="576" y="551"/>
                  </a:lnTo>
                  <a:lnTo>
                    <a:pt x="564" y="551"/>
                  </a:lnTo>
                  <a:lnTo>
                    <a:pt x="548" y="553"/>
                  </a:lnTo>
                  <a:lnTo>
                    <a:pt x="526" y="555"/>
                  </a:lnTo>
                  <a:lnTo>
                    <a:pt x="503" y="556"/>
                  </a:lnTo>
                  <a:lnTo>
                    <a:pt x="478" y="558"/>
                  </a:lnTo>
                  <a:lnTo>
                    <a:pt x="452" y="562"/>
                  </a:lnTo>
                  <a:lnTo>
                    <a:pt x="425" y="565"/>
                  </a:lnTo>
                  <a:lnTo>
                    <a:pt x="398" y="567"/>
                  </a:lnTo>
                  <a:lnTo>
                    <a:pt x="374" y="571"/>
                  </a:lnTo>
                  <a:lnTo>
                    <a:pt x="349" y="574"/>
                  </a:lnTo>
                  <a:lnTo>
                    <a:pt x="327" y="578"/>
                  </a:lnTo>
                  <a:lnTo>
                    <a:pt x="309" y="580"/>
                  </a:lnTo>
                  <a:lnTo>
                    <a:pt x="297" y="581"/>
                  </a:lnTo>
                  <a:lnTo>
                    <a:pt x="288" y="583"/>
                  </a:lnTo>
                  <a:lnTo>
                    <a:pt x="285" y="583"/>
                  </a:lnTo>
                  <a:lnTo>
                    <a:pt x="283" y="585"/>
                  </a:lnTo>
                  <a:lnTo>
                    <a:pt x="279" y="590"/>
                  </a:lnTo>
                  <a:lnTo>
                    <a:pt x="272" y="599"/>
                  </a:lnTo>
                  <a:lnTo>
                    <a:pt x="261" y="608"/>
                  </a:lnTo>
                  <a:lnTo>
                    <a:pt x="245" y="617"/>
                  </a:lnTo>
                  <a:lnTo>
                    <a:pt x="228" y="626"/>
                  </a:lnTo>
                  <a:lnTo>
                    <a:pt x="203" y="631"/>
                  </a:lnTo>
                  <a:lnTo>
                    <a:pt x="174" y="633"/>
                  </a:lnTo>
                  <a:lnTo>
                    <a:pt x="126" y="624"/>
                  </a:lnTo>
                  <a:lnTo>
                    <a:pt x="89" y="603"/>
                  </a:lnTo>
                  <a:lnTo>
                    <a:pt x="59" y="573"/>
                  </a:lnTo>
                  <a:lnTo>
                    <a:pt x="35" y="535"/>
                  </a:lnTo>
                  <a:lnTo>
                    <a:pt x="18" y="499"/>
                  </a:lnTo>
                  <a:lnTo>
                    <a:pt x="7" y="469"/>
                  </a:lnTo>
                  <a:lnTo>
                    <a:pt x="2" y="448"/>
                  </a:lnTo>
                  <a:lnTo>
                    <a:pt x="0" y="439"/>
                  </a:lnTo>
                  <a:lnTo>
                    <a:pt x="7" y="435"/>
                  </a:lnTo>
                  <a:lnTo>
                    <a:pt x="30" y="426"/>
                  </a:lnTo>
                  <a:lnTo>
                    <a:pt x="64" y="414"/>
                  </a:lnTo>
                  <a:lnTo>
                    <a:pt x="110" y="396"/>
                  </a:lnTo>
                  <a:lnTo>
                    <a:pt x="164" y="375"/>
                  </a:lnTo>
                  <a:lnTo>
                    <a:pt x="224" y="351"/>
                  </a:lnTo>
                  <a:lnTo>
                    <a:pt x="290" y="325"/>
                  </a:lnTo>
                  <a:lnTo>
                    <a:pt x="359" y="298"/>
                  </a:lnTo>
                  <a:lnTo>
                    <a:pt x="430" y="271"/>
                  </a:lnTo>
                  <a:lnTo>
                    <a:pt x="500" y="244"/>
                  </a:lnTo>
                  <a:lnTo>
                    <a:pt x="566" y="218"/>
                  </a:lnTo>
                  <a:lnTo>
                    <a:pt x="630" y="193"/>
                  </a:lnTo>
                  <a:lnTo>
                    <a:pt x="685" y="171"/>
                  </a:lnTo>
                  <a:lnTo>
                    <a:pt x="733" y="153"/>
                  </a:lnTo>
                  <a:lnTo>
                    <a:pt x="770" y="139"/>
                  </a:lnTo>
                  <a:lnTo>
                    <a:pt x="797" y="128"/>
                  </a:lnTo>
                  <a:close/>
                </a:path>
              </a:pathLst>
            </a:custGeom>
            <a:solidFill>
              <a:srgbClr val="000000"/>
            </a:solidFill>
            <a:ln w="12700">
              <a:noFill/>
              <a:round/>
              <a:headEnd/>
              <a:tailEnd/>
            </a:ln>
          </p:spPr>
          <p:txBody>
            <a:bodyPr/>
            <a:lstStyle/>
            <a:p>
              <a:endParaRPr lang="en-US"/>
            </a:p>
          </p:txBody>
        </p:sp>
        <p:sp>
          <p:nvSpPr>
            <p:cNvPr id="596004" name="Freeform 36"/>
            <p:cNvSpPr>
              <a:spLocks/>
            </p:cNvSpPr>
            <p:nvPr/>
          </p:nvSpPr>
          <p:spPr bwMode="auto">
            <a:xfrm>
              <a:off x="1742" y="1797"/>
              <a:ext cx="2167" cy="861"/>
            </a:xfrm>
            <a:custGeom>
              <a:avLst/>
              <a:gdLst/>
              <a:ahLst/>
              <a:cxnLst>
                <a:cxn ang="0">
                  <a:pos x="223" y="196"/>
                </a:cxn>
                <a:cxn ang="0">
                  <a:pos x="151" y="285"/>
                </a:cxn>
                <a:cxn ang="0">
                  <a:pos x="102" y="401"/>
                </a:cxn>
                <a:cxn ang="0">
                  <a:pos x="100" y="462"/>
                </a:cxn>
                <a:cxn ang="0">
                  <a:pos x="86" y="474"/>
                </a:cxn>
                <a:cxn ang="0">
                  <a:pos x="32" y="548"/>
                </a:cxn>
                <a:cxn ang="0">
                  <a:pos x="0" y="683"/>
                </a:cxn>
                <a:cxn ang="0">
                  <a:pos x="27" y="788"/>
                </a:cxn>
                <a:cxn ang="0">
                  <a:pos x="77" y="812"/>
                </a:cxn>
                <a:cxn ang="0">
                  <a:pos x="118" y="813"/>
                </a:cxn>
                <a:cxn ang="0">
                  <a:pos x="182" y="819"/>
                </a:cxn>
                <a:cxn ang="0">
                  <a:pos x="281" y="826"/>
                </a:cxn>
                <a:cxn ang="0">
                  <a:pos x="392" y="835"/>
                </a:cxn>
                <a:cxn ang="0">
                  <a:pos x="486" y="845"/>
                </a:cxn>
                <a:cxn ang="0">
                  <a:pos x="541" y="854"/>
                </a:cxn>
                <a:cxn ang="0">
                  <a:pos x="596" y="861"/>
                </a:cxn>
                <a:cxn ang="0">
                  <a:pos x="651" y="828"/>
                </a:cxn>
                <a:cxn ang="0">
                  <a:pos x="708" y="721"/>
                </a:cxn>
                <a:cxn ang="0">
                  <a:pos x="788" y="585"/>
                </a:cxn>
                <a:cxn ang="0">
                  <a:pos x="913" y="499"/>
                </a:cxn>
                <a:cxn ang="0">
                  <a:pos x="1057" y="540"/>
                </a:cxn>
                <a:cxn ang="0">
                  <a:pos x="1112" y="692"/>
                </a:cxn>
                <a:cxn ang="0">
                  <a:pos x="1116" y="806"/>
                </a:cxn>
                <a:cxn ang="0">
                  <a:pos x="1112" y="849"/>
                </a:cxn>
                <a:cxn ang="0">
                  <a:pos x="1130" y="854"/>
                </a:cxn>
                <a:cxn ang="0">
                  <a:pos x="1181" y="803"/>
                </a:cxn>
                <a:cxn ang="0">
                  <a:pos x="1274" y="769"/>
                </a:cxn>
                <a:cxn ang="0">
                  <a:pos x="1406" y="742"/>
                </a:cxn>
                <a:cxn ang="0">
                  <a:pos x="1546" y="722"/>
                </a:cxn>
                <a:cxn ang="0">
                  <a:pos x="1665" y="703"/>
                </a:cxn>
                <a:cxn ang="0">
                  <a:pos x="1729" y="680"/>
                </a:cxn>
                <a:cxn ang="0">
                  <a:pos x="1767" y="660"/>
                </a:cxn>
                <a:cxn ang="0">
                  <a:pos x="1790" y="660"/>
                </a:cxn>
                <a:cxn ang="0">
                  <a:pos x="1813" y="624"/>
                </a:cxn>
                <a:cxn ang="0">
                  <a:pos x="1872" y="510"/>
                </a:cxn>
                <a:cxn ang="0">
                  <a:pos x="1964" y="412"/>
                </a:cxn>
                <a:cxn ang="0">
                  <a:pos x="2066" y="430"/>
                </a:cxn>
                <a:cxn ang="0">
                  <a:pos x="2128" y="510"/>
                </a:cxn>
                <a:cxn ang="0">
                  <a:pos x="2147" y="571"/>
                </a:cxn>
                <a:cxn ang="0">
                  <a:pos x="2163" y="560"/>
                </a:cxn>
                <a:cxn ang="0">
                  <a:pos x="2149" y="473"/>
                </a:cxn>
                <a:cxn ang="0">
                  <a:pos x="2075" y="364"/>
                </a:cxn>
                <a:cxn ang="0">
                  <a:pos x="2062" y="301"/>
                </a:cxn>
                <a:cxn ang="0">
                  <a:pos x="1996" y="298"/>
                </a:cxn>
                <a:cxn ang="0">
                  <a:pos x="1872" y="366"/>
                </a:cxn>
                <a:cxn ang="0">
                  <a:pos x="1786" y="480"/>
                </a:cxn>
                <a:cxn ang="0">
                  <a:pos x="1836" y="335"/>
                </a:cxn>
                <a:cxn ang="0">
                  <a:pos x="1891" y="69"/>
                </a:cxn>
                <a:cxn ang="0">
                  <a:pos x="1852" y="7"/>
                </a:cxn>
                <a:cxn ang="0">
                  <a:pos x="1721" y="34"/>
                </a:cxn>
                <a:cxn ang="0">
                  <a:pos x="1521" y="77"/>
                </a:cxn>
                <a:cxn ang="0">
                  <a:pos x="1295" y="121"/>
                </a:cxn>
                <a:cxn ang="0">
                  <a:pos x="1082" y="160"/>
                </a:cxn>
                <a:cxn ang="0">
                  <a:pos x="920" y="184"/>
                </a:cxn>
                <a:cxn ang="0">
                  <a:pos x="772" y="198"/>
                </a:cxn>
                <a:cxn ang="0">
                  <a:pos x="626" y="205"/>
                </a:cxn>
                <a:cxn ang="0">
                  <a:pos x="488" y="205"/>
                </a:cxn>
                <a:cxn ang="0">
                  <a:pos x="360" y="196"/>
                </a:cxn>
                <a:cxn ang="0">
                  <a:pos x="244" y="175"/>
                </a:cxn>
              </a:cxnLst>
              <a:rect l="0" t="0" r="r" b="b"/>
              <a:pathLst>
                <a:path w="2167" h="861">
                  <a:moveTo>
                    <a:pt x="244" y="175"/>
                  </a:moveTo>
                  <a:lnTo>
                    <a:pt x="239" y="180"/>
                  </a:lnTo>
                  <a:lnTo>
                    <a:pt x="223" y="196"/>
                  </a:lnTo>
                  <a:lnTo>
                    <a:pt x="201" y="219"/>
                  </a:lnTo>
                  <a:lnTo>
                    <a:pt x="176" y="250"/>
                  </a:lnTo>
                  <a:lnTo>
                    <a:pt x="151" y="285"/>
                  </a:lnTo>
                  <a:lnTo>
                    <a:pt x="128" y="323"/>
                  </a:lnTo>
                  <a:lnTo>
                    <a:pt x="111" y="362"/>
                  </a:lnTo>
                  <a:lnTo>
                    <a:pt x="102" y="401"/>
                  </a:lnTo>
                  <a:lnTo>
                    <a:pt x="98" y="440"/>
                  </a:lnTo>
                  <a:lnTo>
                    <a:pt x="100" y="458"/>
                  </a:lnTo>
                  <a:lnTo>
                    <a:pt x="100" y="462"/>
                  </a:lnTo>
                  <a:lnTo>
                    <a:pt x="102" y="460"/>
                  </a:lnTo>
                  <a:lnTo>
                    <a:pt x="98" y="464"/>
                  </a:lnTo>
                  <a:lnTo>
                    <a:pt x="86" y="474"/>
                  </a:lnTo>
                  <a:lnTo>
                    <a:pt x="70" y="492"/>
                  </a:lnTo>
                  <a:lnTo>
                    <a:pt x="50" y="515"/>
                  </a:lnTo>
                  <a:lnTo>
                    <a:pt x="32" y="548"/>
                  </a:lnTo>
                  <a:lnTo>
                    <a:pt x="14" y="585"/>
                  </a:lnTo>
                  <a:lnTo>
                    <a:pt x="4" y="631"/>
                  </a:lnTo>
                  <a:lnTo>
                    <a:pt x="0" y="683"/>
                  </a:lnTo>
                  <a:lnTo>
                    <a:pt x="4" y="731"/>
                  </a:lnTo>
                  <a:lnTo>
                    <a:pt x="14" y="765"/>
                  </a:lnTo>
                  <a:lnTo>
                    <a:pt x="27" y="788"/>
                  </a:lnTo>
                  <a:lnTo>
                    <a:pt x="43" y="803"/>
                  </a:lnTo>
                  <a:lnTo>
                    <a:pt x="61" y="810"/>
                  </a:lnTo>
                  <a:lnTo>
                    <a:pt x="77" y="812"/>
                  </a:lnTo>
                  <a:lnTo>
                    <a:pt x="93" y="813"/>
                  </a:lnTo>
                  <a:lnTo>
                    <a:pt x="107" y="813"/>
                  </a:lnTo>
                  <a:lnTo>
                    <a:pt x="118" y="813"/>
                  </a:lnTo>
                  <a:lnTo>
                    <a:pt x="134" y="815"/>
                  </a:lnTo>
                  <a:lnTo>
                    <a:pt x="155" y="817"/>
                  </a:lnTo>
                  <a:lnTo>
                    <a:pt x="182" y="819"/>
                  </a:lnTo>
                  <a:lnTo>
                    <a:pt x="212" y="820"/>
                  </a:lnTo>
                  <a:lnTo>
                    <a:pt x="246" y="824"/>
                  </a:lnTo>
                  <a:lnTo>
                    <a:pt x="281" y="826"/>
                  </a:lnTo>
                  <a:lnTo>
                    <a:pt x="319" y="829"/>
                  </a:lnTo>
                  <a:lnTo>
                    <a:pt x="354" y="833"/>
                  </a:lnTo>
                  <a:lnTo>
                    <a:pt x="392" y="835"/>
                  </a:lnTo>
                  <a:lnTo>
                    <a:pt x="425" y="838"/>
                  </a:lnTo>
                  <a:lnTo>
                    <a:pt x="457" y="842"/>
                  </a:lnTo>
                  <a:lnTo>
                    <a:pt x="486" y="845"/>
                  </a:lnTo>
                  <a:lnTo>
                    <a:pt x="509" y="849"/>
                  </a:lnTo>
                  <a:lnTo>
                    <a:pt x="529" y="851"/>
                  </a:lnTo>
                  <a:lnTo>
                    <a:pt x="541" y="854"/>
                  </a:lnTo>
                  <a:lnTo>
                    <a:pt x="559" y="860"/>
                  </a:lnTo>
                  <a:lnTo>
                    <a:pt x="578" y="861"/>
                  </a:lnTo>
                  <a:lnTo>
                    <a:pt x="596" y="861"/>
                  </a:lnTo>
                  <a:lnTo>
                    <a:pt x="616" y="856"/>
                  </a:lnTo>
                  <a:lnTo>
                    <a:pt x="634" y="845"/>
                  </a:lnTo>
                  <a:lnTo>
                    <a:pt x="651" y="828"/>
                  </a:lnTo>
                  <a:lnTo>
                    <a:pt x="671" y="801"/>
                  </a:lnTo>
                  <a:lnTo>
                    <a:pt x="689" y="765"/>
                  </a:lnTo>
                  <a:lnTo>
                    <a:pt x="708" y="721"/>
                  </a:lnTo>
                  <a:lnTo>
                    <a:pt x="731" y="674"/>
                  </a:lnTo>
                  <a:lnTo>
                    <a:pt x="758" y="628"/>
                  </a:lnTo>
                  <a:lnTo>
                    <a:pt x="788" y="585"/>
                  </a:lnTo>
                  <a:lnTo>
                    <a:pt x="824" y="548"/>
                  </a:lnTo>
                  <a:lnTo>
                    <a:pt x="865" y="517"/>
                  </a:lnTo>
                  <a:lnTo>
                    <a:pt x="913" y="499"/>
                  </a:lnTo>
                  <a:lnTo>
                    <a:pt x="968" y="494"/>
                  </a:lnTo>
                  <a:lnTo>
                    <a:pt x="1020" y="508"/>
                  </a:lnTo>
                  <a:lnTo>
                    <a:pt x="1057" y="540"/>
                  </a:lnTo>
                  <a:lnTo>
                    <a:pt x="1084" y="585"/>
                  </a:lnTo>
                  <a:lnTo>
                    <a:pt x="1101" y="637"/>
                  </a:lnTo>
                  <a:lnTo>
                    <a:pt x="1112" y="692"/>
                  </a:lnTo>
                  <a:lnTo>
                    <a:pt x="1116" y="742"/>
                  </a:lnTo>
                  <a:lnTo>
                    <a:pt x="1117" y="781"/>
                  </a:lnTo>
                  <a:lnTo>
                    <a:pt x="1116" y="806"/>
                  </a:lnTo>
                  <a:lnTo>
                    <a:pt x="1114" y="822"/>
                  </a:lnTo>
                  <a:lnTo>
                    <a:pt x="1112" y="836"/>
                  </a:lnTo>
                  <a:lnTo>
                    <a:pt x="1112" y="849"/>
                  </a:lnTo>
                  <a:lnTo>
                    <a:pt x="1116" y="856"/>
                  </a:lnTo>
                  <a:lnTo>
                    <a:pt x="1121" y="860"/>
                  </a:lnTo>
                  <a:lnTo>
                    <a:pt x="1130" y="854"/>
                  </a:lnTo>
                  <a:lnTo>
                    <a:pt x="1144" y="840"/>
                  </a:lnTo>
                  <a:lnTo>
                    <a:pt x="1165" y="817"/>
                  </a:lnTo>
                  <a:lnTo>
                    <a:pt x="1181" y="803"/>
                  </a:lnTo>
                  <a:lnTo>
                    <a:pt x="1206" y="790"/>
                  </a:lnTo>
                  <a:lnTo>
                    <a:pt x="1237" y="779"/>
                  </a:lnTo>
                  <a:lnTo>
                    <a:pt x="1274" y="769"/>
                  </a:lnTo>
                  <a:lnTo>
                    <a:pt x="1315" y="760"/>
                  </a:lnTo>
                  <a:lnTo>
                    <a:pt x="1359" y="751"/>
                  </a:lnTo>
                  <a:lnTo>
                    <a:pt x="1406" y="742"/>
                  </a:lnTo>
                  <a:lnTo>
                    <a:pt x="1454" y="735"/>
                  </a:lnTo>
                  <a:lnTo>
                    <a:pt x="1500" y="728"/>
                  </a:lnTo>
                  <a:lnTo>
                    <a:pt x="1546" y="722"/>
                  </a:lnTo>
                  <a:lnTo>
                    <a:pt x="1591" y="715"/>
                  </a:lnTo>
                  <a:lnTo>
                    <a:pt x="1630" y="708"/>
                  </a:lnTo>
                  <a:lnTo>
                    <a:pt x="1665" y="703"/>
                  </a:lnTo>
                  <a:lnTo>
                    <a:pt x="1694" y="696"/>
                  </a:lnTo>
                  <a:lnTo>
                    <a:pt x="1715" y="688"/>
                  </a:lnTo>
                  <a:lnTo>
                    <a:pt x="1729" y="680"/>
                  </a:lnTo>
                  <a:lnTo>
                    <a:pt x="1745" y="667"/>
                  </a:lnTo>
                  <a:lnTo>
                    <a:pt x="1758" y="660"/>
                  </a:lnTo>
                  <a:lnTo>
                    <a:pt x="1767" y="660"/>
                  </a:lnTo>
                  <a:lnTo>
                    <a:pt x="1776" y="660"/>
                  </a:lnTo>
                  <a:lnTo>
                    <a:pt x="1783" y="662"/>
                  </a:lnTo>
                  <a:lnTo>
                    <a:pt x="1790" y="660"/>
                  </a:lnTo>
                  <a:lnTo>
                    <a:pt x="1795" y="656"/>
                  </a:lnTo>
                  <a:lnTo>
                    <a:pt x="1802" y="646"/>
                  </a:lnTo>
                  <a:lnTo>
                    <a:pt x="1813" y="624"/>
                  </a:lnTo>
                  <a:lnTo>
                    <a:pt x="1827" y="592"/>
                  </a:lnTo>
                  <a:lnTo>
                    <a:pt x="1847" y="553"/>
                  </a:lnTo>
                  <a:lnTo>
                    <a:pt x="1872" y="510"/>
                  </a:lnTo>
                  <a:lnTo>
                    <a:pt x="1898" y="469"/>
                  </a:lnTo>
                  <a:lnTo>
                    <a:pt x="1930" y="435"/>
                  </a:lnTo>
                  <a:lnTo>
                    <a:pt x="1964" y="412"/>
                  </a:lnTo>
                  <a:lnTo>
                    <a:pt x="2000" y="405"/>
                  </a:lnTo>
                  <a:lnTo>
                    <a:pt x="2035" y="412"/>
                  </a:lnTo>
                  <a:lnTo>
                    <a:pt x="2066" y="430"/>
                  </a:lnTo>
                  <a:lnTo>
                    <a:pt x="2091" y="453"/>
                  </a:lnTo>
                  <a:lnTo>
                    <a:pt x="2112" y="482"/>
                  </a:lnTo>
                  <a:lnTo>
                    <a:pt x="2128" y="510"/>
                  </a:lnTo>
                  <a:lnTo>
                    <a:pt x="2139" y="537"/>
                  </a:lnTo>
                  <a:lnTo>
                    <a:pt x="2146" y="558"/>
                  </a:lnTo>
                  <a:lnTo>
                    <a:pt x="2147" y="571"/>
                  </a:lnTo>
                  <a:lnTo>
                    <a:pt x="2151" y="576"/>
                  </a:lnTo>
                  <a:lnTo>
                    <a:pt x="2156" y="572"/>
                  </a:lnTo>
                  <a:lnTo>
                    <a:pt x="2163" y="560"/>
                  </a:lnTo>
                  <a:lnTo>
                    <a:pt x="2167" y="540"/>
                  </a:lnTo>
                  <a:lnTo>
                    <a:pt x="2163" y="512"/>
                  </a:lnTo>
                  <a:lnTo>
                    <a:pt x="2149" y="473"/>
                  </a:lnTo>
                  <a:lnTo>
                    <a:pt x="2121" y="426"/>
                  </a:lnTo>
                  <a:lnTo>
                    <a:pt x="2076" y="369"/>
                  </a:lnTo>
                  <a:lnTo>
                    <a:pt x="2075" y="364"/>
                  </a:lnTo>
                  <a:lnTo>
                    <a:pt x="2071" y="350"/>
                  </a:lnTo>
                  <a:lnTo>
                    <a:pt x="2066" y="328"/>
                  </a:lnTo>
                  <a:lnTo>
                    <a:pt x="2062" y="301"/>
                  </a:lnTo>
                  <a:lnTo>
                    <a:pt x="2053" y="292"/>
                  </a:lnTo>
                  <a:lnTo>
                    <a:pt x="2030" y="291"/>
                  </a:lnTo>
                  <a:lnTo>
                    <a:pt x="1996" y="298"/>
                  </a:lnTo>
                  <a:lnTo>
                    <a:pt x="1957" y="312"/>
                  </a:lnTo>
                  <a:lnTo>
                    <a:pt x="1914" y="335"/>
                  </a:lnTo>
                  <a:lnTo>
                    <a:pt x="1872" y="366"/>
                  </a:lnTo>
                  <a:lnTo>
                    <a:pt x="1834" y="405"/>
                  </a:lnTo>
                  <a:lnTo>
                    <a:pt x="1802" y="453"/>
                  </a:lnTo>
                  <a:lnTo>
                    <a:pt x="1786" y="480"/>
                  </a:lnTo>
                  <a:lnTo>
                    <a:pt x="1792" y="462"/>
                  </a:lnTo>
                  <a:lnTo>
                    <a:pt x="1809" y="410"/>
                  </a:lnTo>
                  <a:lnTo>
                    <a:pt x="1836" y="335"/>
                  </a:lnTo>
                  <a:lnTo>
                    <a:pt x="1861" y="248"/>
                  </a:lnTo>
                  <a:lnTo>
                    <a:pt x="1882" y="155"/>
                  </a:lnTo>
                  <a:lnTo>
                    <a:pt x="1891" y="69"/>
                  </a:lnTo>
                  <a:lnTo>
                    <a:pt x="1881" y="0"/>
                  </a:lnTo>
                  <a:lnTo>
                    <a:pt x="1873" y="2"/>
                  </a:lnTo>
                  <a:lnTo>
                    <a:pt x="1852" y="7"/>
                  </a:lnTo>
                  <a:lnTo>
                    <a:pt x="1818" y="14"/>
                  </a:lnTo>
                  <a:lnTo>
                    <a:pt x="1774" y="23"/>
                  </a:lnTo>
                  <a:lnTo>
                    <a:pt x="1721" y="34"/>
                  </a:lnTo>
                  <a:lnTo>
                    <a:pt x="1660" y="48"/>
                  </a:lnTo>
                  <a:lnTo>
                    <a:pt x="1594" y="62"/>
                  </a:lnTo>
                  <a:lnTo>
                    <a:pt x="1521" y="77"/>
                  </a:lnTo>
                  <a:lnTo>
                    <a:pt x="1447" y="91"/>
                  </a:lnTo>
                  <a:lnTo>
                    <a:pt x="1370" y="107"/>
                  </a:lnTo>
                  <a:lnTo>
                    <a:pt x="1295" y="121"/>
                  </a:lnTo>
                  <a:lnTo>
                    <a:pt x="1221" y="135"/>
                  </a:lnTo>
                  <a:lnTo>
                    <a:pt x="1149" y="150"/>
                  </a:lnTo>
                  <a:lnTo>
                    <a:pt x="1082" y="160"/>
                  </a:lnTo>
                  <a:lnTo>
                    <a:pt x="1021" y="171"/>
                  </a:lnTo>
                  <a:lnTo>
                    <a:pt x="968" y="178"/>
                  </a:lnTo>
                  <a:lnTo>
                    <a:pt x="920" y="184"/>
                  </a:lnTo>
                  <a:lnTo>
                    <a:pt x="870" y="189"/>
                  </a:lnTo>
                  <a:lnTo>
                    <a:pt x="820" y="194"/>
                  </a:lnTo>
                  <a:lnTo>
                    <a:pt x="772" y="198"/>
                  </a:lnTo>
                  <a:lnTo>
                    <a:pt x="722" y="201"/>
                  </a:lnTo>
                  <a:lnTo>
                    <a:pt x="674" y="203"/>
                  </a:lnTo>
                  <a:lnTo>
                    <a:pt x="626" y="205"/>
                  </a:lnTo>
                  <a:lnTo>
                    <a:pt x="580" y="207"/>
                  </a:lnTo>
                  <a:lnTo>
                    <a:pt x="534" y="207"/>
                  </a:lnTo>
                  <a:lnTo>
                    <a:pt x="488" y="205"/>
                  </a:lnTo>
                  <a:lnTo>
                    <a:pt x="443" y="203"/>
                  </a:lnTo>
                  <a:lnTo>
                    <a:pt x="401" y="200"/>
                  </a:lnTo>
                  <a:lnTo>
                    <a:pt x="360" y="196"/>
                  </a:lnTo>
                  <a:lnTo>
                    <a:pt x="319" y="191"/>
                  </a:lnTo>
                  <a:lnTo>
                    <a:pt x="281" y="184"/>
                  </a:lnTo>
                  <a:lnTo>
                    <a:pt x="244" y="175"/>
                  </a:lnTo>
                  <a:close/>
                </a:path>
              </a:pathLst>
            </a:custGeom>
            <a:solidFill>
              <a:srgbClr val="007FFF"/>
            </a:solidFill>
            <a:ln w="12700">
              <a:noFill/>
              <a:round/>
              <a:headEnd/>
              <a:tailEnd/>
            </a:ln>
          </p:spPr>
          <p:txBody>
            <a:bodyPr/>
            <a:lstStyle/>
            <a:p>
              <a:endParaRPr lang="en-US"/>
            </a:p>
          </p:txBody>
        </p:sp>
        <p:sp>
          <p:nvSpPr>
            <p:cNvPr id="596005" name="Freeform 37"/>
            <p:cNvSpPr>
              <a:spLocks/>
            </p:cNvSpPr>
            <p:nvPr/>
          </p:nvSpPr>
          <p:spPr bwMode="auto">
            <a:xfrm>
              <a:off x="1972" y="1444"/>
              <a:ext cx="1852" cy="1170"/>
            </a:xfrm>
            <a:custGeom>
              <a:avLst/>
              <a:gdLst/>
              <a:ahLst/>
              <a:cxnLst>
                <a:cxn ang="0">
                  <a:pos x="10" y="531"/>
                </a:cxn>
                <a:cxn ang="0">
                  <a:pos x="48" y="501"/>
                </a:cxn>
                <a:cxn ang="0">
                  <a:pos x="87" y="460"/>
                </a:cxn>
                <a:cxn ang="0">
                  <a:pos x="101" y="465"/>
                </a:cxn>
                <a:cxn ang="0">
                  <a:pos x="151" y="478"/>
                </a:cxn>
                <a:cxn ang="0">
                  <a:pos x="247" y="487"/>
                </a:cxn>
                <a:cxn ang="0">
                  <a:pos x="402" y="483"/>
                </a:cxn>
                <a:cxn ang="0">
                  <a:pos x="624" y="456"/>
                </a:cxn>
                <a:cxn ang="0">
                  <a:pos x="729" y="422"/>
                </a:cxn>
                <a:cxn ang="0">
                  <a:pos x="809" y="312"/>
                </a:cxn>
                <a:cxn ang="0">
                  <a:pos x="966" y="100"/>
                </a:cxn>
                <a:cxn ang="0">
                  <a:pos x="1017" y="51"/>
                </a:cxn>
                <a:cxn ang="0">
                  <a:pos x="1080" y="23"/>
                </a:cxn>
                <a:cxn ang="0">
                  <a:pos x="1147" y="7"/>
                </a:cxn>
                <a:cxn ang="0">
                  <a:pos x="1211" y="1"/>
                </a:cxn>
                <a:cxn ang="0">
                  <a:pos x="1266" y="0"/>
                </a:cxn>
                <a:cxn ang="0">
                  <a:pos x="1309" y="0"/>
                </a:cxn>
                <a:cxn ang="0">
                  <a:pos x="1412" y="7"/>
                </a:cxn>
                <a:cxn ang="0">
                  <a:pos x="1526" y="25"/>
                </a:cxn>
                <a:cxn ang="0">
                  <a:pos x="1563" y="76"/>
                </a:cxn>
                <a:cxn ang="0">
                  <a:pos x="1643" y="194"/>
                </a:cxn>
                <a:cxn ang="0">
                  <a:pos x="1699" y="289"/>
                </a:cxn>
                <a:cxn ang="0">
                  <a:pos x="1729" y="321"/>
                </a:cxn>
                <a:cxn ang="0">
                  <a:pos x="1779" y="358"/>
                </a:cxn>
                <a:cxn ang="0">
                  <a:pos x="1829" y="399"/>
                </a:cxn>
                <a:cxn ang="0">
                  <a:pos x="1850" y="524"/>
                </a:cxn>
                <a:cxn ang="0">
                  <a:pos x="1841" y="649"/>
                </a:cxn>
                <a:cxn ang="0">
                  <a:pos x="1789" y="690"/>
                </a:cxn>
                <a:cxn ang="0">
                  <a:pos x="1693" y="715"/>
                </a:cxn>
                <a:cxn ang="0">
                  <a:pos x="1579" y="843"/>
                </a:cxn>
                <a:cxn ang="0">
                  <a:pos x="1540" y="954"/>
                </a:cxn>
                <a:cxn ang="0">
                  <a:pos x="1555" y="1004"/>
                </a:cxn>
                <a:cxn ang="0">
                  <a:pos x="1565" y="1015"/>
                </a:cxn>
                <a:cxn ang="0">
                  <a:pos x="1547" y="1040"/>
                </a:cxn>
                <a:cxn ang="0">
                  <a:pos x="1487" y="1075"/>
                </a:cxn>
                <a:cxn ang="0">
                  <a:pos x="1357" y="1116"/>
                </a:cxn>
                <a:cxn ang="0">
                  <a:pos x="1140" y="1152"/>
                </a:cxn>
                <a:cxn ang="0">
                  <a:pos x="934" y="1168"/>
                </a:cxn>
                <a:cxn ang="0">
                  <a:pos x="919" y="1140"/>
                </a:cxn>
                <a:cxn ang="0">
                  <a:pos x="927" y="1102"/>
                </a:cxn>
                <a:cxn ang="0">
                  <a:pos x="976" y="1082"/>
                </a:cxn>
                <a:cxn ang="0">
                  <a:pos x="1067" y="1063"/>
                </a:cxn>
                <a:cxn ang="0">
                  <a:pos x="1186" y="1034"/>
                </a:cxn>
                <a:cxn ang="0">
                  <a:pos x="1309" y="991"/>
                </a:cxn>
                <a:cxn ang="0">
                  <a:pos x="1414" y="929"/>
                </a:cxn>
                <a:cxn ang="0">
                  <a:pos x="1471" y="861"/>
                </a:cxn>
                <a:cxn ang="0">
                  <a:pos x="1556" y="701"/>
                </a:cxn>
                <a:cxn ang="0">
                  <a:pos x="1619" y="462"/>
                </a:cxn>
                <a:cxn ang="0">
                  <a:pos x="1590" y="394"/>
                </a:cxn>
                <a:cxn ang="0">
                  <a:pos x="1492" y="415"/>
                </a:cxn>
                <a:cxn ang="0">
                  <a:pos x="1323" y="447"/>
                </a:cxn>
                <a:cxn ang="0">
                  <a:pos x="1096" y="485"/>
                </a:cxn>
                <a:cxn ang="0">
                  <a:pos x="822" y="522"/>
                </a:cxn>
                <a:cxn ang="0">
                  <a:pos x="523" y="549"/>
                </a:cxn>
                <a:cxn ang="0">
                  <a:pos x="302" y="563"/>
                </a:cxn>
                <a:cxn ang="0">
                  <a:pos x="165" y="567"/>
                </a:cxn>
                <a:cxn ang="0">
                  <a:pos x="83" y="560"/>
                </a:cxn>
                <a:cxn ang="0">
                  <a:pos x="37" y="549"/>
                </a:cxn>
                <a:cxn ang="0">
                  <a:pos x="0" y="538"/>
                </a:cxn>
              </a:cxnLst>
              <a:rect l="0" t="0" r="r" b="b"/>
              <a:pathLst>
                <a:path w="1852" h="1170">
                  <a:moveTo>
                    <a:pt x="0" y="538"/>
                  </a:moveTo>
                  <a:lnTo>
                    <a:pt x="1" y="537"/>
                  </a:lnTo>
                  <a:lnTo>
                    <a:pt x="10" y="531"/>
                  </a:lnTo>
                  <a:lnTo>
                    <a:pt x="21" y="524"/>
                  </a:lnTo>
                  <a:lnTo>
                    <a:pt x="34" y="513"/>
                  </a:lnTo>
                  <a:lnTo>
                    <a:pt x="48" y="501"/>
                  </a:lnTo>
                  <a:lnTo>
                    <a:pt x="62" y="488"/>
                  </a:lnTo>
                  <a:lnTo>
                    <a:pt x="76" y="474"/>
                  </a:lnTo>
                  <a:lnTo>
                    <a:pt x="87" y="460"/>
                  </a:lnTo>
                  <a:lnTo>
                    <a:pt x="89" y="460"/>
                  </a:lnTo>
                  <a:lnTo>
                    <a:pt x="92" y="463"/>
                  </a:lnTo>
                  <a:lnTo>
                    <a:pt x="101" y="465"/>
                  </a:lnTo>
                  <a:lnTo>
                    <a:pt x="114" y="469"/>
                  </a:lnTo>
                  <a:lnTo>
                    <a:pt x="130" y="474"/>
                  </a:lnTo>
                  <a:lnTo>
                    <a:pt x="151" y="478"/>
                  </a:lnTo>
                  <a:lnTo>
                    <a:pt x="178" y="481"/>
                  </a:lnTo>
                  <a:lnTo>
                    <a:pt x="210" y="485"/>
                  </a:lnTo>
                  <a:lnTo>
                    <a:pt x="247" y="487"/>
                  </a:lnTo>
                  <a:lnTo>
                    <a:pt x="291" y="487"/>
                  </a:lnTo>
                  <a:lnTo>
                    <a:pt x="343" y="485"/>
                  </a:lnTo>
                  <a:lnTo>
                    <a:pt x="402" y="483"/>
                  </a:lnTo>
                  <a:lnTo>
                    <a:pt x="468" y="476"/>
                  </a:lnTo>
                  <a:lnTo>
                    <a:pt x="541" y="469"/>
                  </a:lnTo>
                  <a:lnTo>
                    <a:pt x="624" y="456"/>
                  </a:lnTo>
                  <a:lnTo>
                    <a:pt x="715" y="442"/>
                  </a:lnTo>
                  <a:lnTo>
                    <a:pt x="718" y="437"/>
                  </a:lnTo>
                  <a:lnTo>
                    <a:pt x="729" y="422"/>
                  </a:lnTo>
                  <a:lnTo>
                    <a:pt x="749" y="396"/>
                  </a:lnTo>
                  <a:lnTo>
                    <a:pt x="774" y="360"/>
                  </a:lnTo>
                  <a:lnTo>
                    <a:pt x="809" y="312"/>
                  </a:lnTo>
                  <a:lnTo>
                    <a:pt x="852" y="253"/>
                  </a:lnTo>
                  <a:lnTo>
                    <a:pt x="905" y="182"/>
                  </a:lnTo>
                  <a:lnTo>
                    <a:pt x="966" y="100"/>
                  </a:lnTo>
                  <a:lnTo>
                    <a:pt x="982" y="82"/>
                  </a:lnTo>
                  <a:lnTo>
                    <a:pt x="998" y="66"/>
                  </a:lnTo>
                  <a:lnTo>
                    <a:pt x="1017" y="51"/>
                  </a:lnTo>
                  <a:lnTo>
                    <a:pt x="1037" y="41"/>
                  </a:lnTo>
                  <a:lnTo>
                    <a:pt x="1058" y="30"/>
                  </a:lnTo>
                  <a:lnTo>
                    <a:pt x="1080" y="23"/>
                  </a:lnTo>
                  <a:lnTo>
                    <a:pt x="1101" y="16"/>
                  </a:lnTo>
                  <a:lnTo>
                    <a:pt x="1124" y="10"/>
                  </a:lnTo>
                  <a:lnTo>
                    <a:pt x="1147" y="7"/>
                  </a:lnTo>
                  <a:lnTo>
                    <a:pt x="1169" y="3"/>
                  </a:lnTo>
                  <a:lnTo>
                    <a:pt x="1190" y="1"/>
                  </a:lnTo>
                  <a:lnTo>
                    <a:pt x="1211" y="1"/>
                  </a:lnTo>
                  <a:lnTo>
                    <a:pt x="1231" y="0"/>
                  </a:lnTo>
                  <a:lnTo>
                    <a:pt x="1250" y="0"/>
                  </a:lnTo>
                  <a:lnTo>
                    <a:pt x="1266" y="0"/>
                  </a:lnTo>
                  <a:lnTo>
                    <a:pt x="1282" y="0"/>
                  </a:lnTo>
                  <a:lnTo>
                    <a:pt x="1289" y="0"/>
                  </a:lnTo>
                  <a:lnTo>
                    <a:pt x="1309" y="0"/>
                  </a:lnTo>
                  <a:lnTo>
                    <a:pt x="1338" y="1"/>
                  </a:lnTo>
                  <a:lnTo>
                    <a:pt x="1373" y="3"/>
                  </a:lnTo>
                  <a:lnTo>
                    <a:pt x="1412" y="7"/>
                  </a:lnTo>
                  <a:lnTo>
                    <a:pt x="1453" y="12"/>
                  </a:lnTo>
                  <a:lnTo>
                    <a:pt x="1492" y="18"/>
                  </a:lnTo>
                  <a:lnTo>
                    <a:pt x="1526" y="25"/>
                  </a:lnTo>
                  <a:lnTo>
                    <a:pt x="1531" y="32"/>
                  </a:lnTo>
                  <a:lnTo>
                    <a:pt x="1544" y="48"/>
                  </a:lnTo>
                  <a:lnTo>
                    <a:pt x="1563" y="76"/>
                  </a:lnTo>
                  <a:lnTo>
                    <a:pt x="1588" y="110"/>
                  </a:lnTo>
                  <a:lnTo>
                    <a:pt x="1615" y="150"/>
                  </a:lnTo>
                  <a:lnTo>
                    <a:pt x="1643" y="194"/>
                  </a:lnTo>
                  <a:lnTo>
                    <a:pt x="1672" y="239"/>
                  </a:lnTo>
                  <a:lnTo>
                    <a:pt x="1697" y="285"/>
                  </a:lnTo>
                  <a:lnTo>
                    <a:pt x="1699" y="289"/>
                  </a:lnTo>
                  <a:lnTo>
                    <a:pt x="1706" y="296"/>
                  </a:lnTo>
                  <a:lnTo>
                    <a:pt x="1715" y="308"/>
                  </a:lnTo>
                  <a:lnTo>
                    <a:pt x="1729" y="321"/>
                  </a:lnTo>
                  <a:lnTo>
                    <a:pt x="1743" y="335"/>
                  </a:lnTo>
                  <a:lnTo>
                    <a:pt x="1759" y="348"/>
                  </a:lnTo>
                  <a:lnTo>
                    <a:pt x="1779" y="358"/>
                  </a:lnTo>
                  <a:lnTo>
                    <a:pt x="1796" y="364"/>
                  </a:lnTo>
                  <a:lnTo>
                    <a:pt x="1814" y="374"/>
                  </a:lnTo>
                  <a:lnTo>
                    <a:pt x="1829" y="399"/>
                  </a:lnTo>
                  <a:lnTo>
                    <a:pt x="1839" y="435"/>
                  </a:lnTo>
                  <a:lnTo>
                    <a:pt x="1846" y="478"/>
                  </a:lnTo>
                  <a:lnTo>
                    <a:pt x="1850" y="524"/>
                  </a:lnTo>
                  <a:lnTo>
                    <a:pt x="1852" y="571"/>
                  </a:lnTo>
                  <a:lnTo>
                    <a:pt x="1848" y="613"/>
                  </a:lnTo>
                  <a:lnTo>
                    <a:pt x="1841" y="649"/>
                  </a:lnTo>
                  <a:lnTo>
                    <a:pt x="1829" y="672"/>
                  </a:lnTo>
                  <a:lnTo>
                    <a:pt x="1813" y="685"/>
                  </a:lnTo>
                  <a:lnTo>
                    <a:pt x="1789" y="690"/>
                  </a:lnTo>
                  <a:lnTo>
                    <a:pt x="1761" y="694"/>
                  </a:lnTo>
                  <a:lnTo>
                    <a:pt x="1729" y="701"/>
                  </a:lnTo>
                  <a:lnTo>
                    <a:pt x="1693" y="715"/>
                  </a:lnTo>
                  <a:lnTo>
                    <a:pt x="1654" y="744"/>
                  </a:lnTo>
                  <a:lnTo>
                    <a:pt x="1613" y="790"/>
                  </a:lnTo>
                  <a:lnTo>
                    <a:pt x="1579" y="843"/>
                  </a:lnTo>
                  <a:lnTo>
                    <a:pt x="1556" y="888"/>
                  </a:lnTo>
                  <a:lnTo>
                    <a:pt x="1544" y="925"/>
                  </a:lnTo>
                  <a:lnTo>
                    <a:pt x="1540" y="954"/>
                  </a:lnTo>
                  <a:lnTo>
                    <a:pt x="1540" y="977"/>
                  </a:lnTo>
                  <a:lnTo>
                    <a:pt x="1547" y="993"/>
                  </a:lnTo>
                  <a:lnTo>
                    <a:pt x="1555" y="1004"/>
                  </a:lnTo>
                  <a:lnTo>
                    <a:pt x="1562" y="1008"/>
                  </a:lnTo>
                  <a:lnTo>
                    <a:pt x="1563" y="1009"/>
                  </a:lnTo>
                  <a:lnTo>
                    <a:pt x="1565" y="1015"/>
                  </a:lnTo>
                  <a:lnTo>
                    <a:pt x="1563" y="1020"/>
                  </a:lnTo>
                  <a:lnTo>
                    <a:pt x="1558" y="1029"/>
                  </a:lnTo>
                  <a:lnTo>
                    <a:pt x="1547" y="1040"/>
                  </a:lnTo>
                  <a:lnTo>
                    <a:pt x="1533" y="1050"/>
                  </a:lnTo>
                  <a:lnTo>
                    <a:pt x="1514" y="1063"/>
                  </a:lnTo>
                  <a:lnTo>
                    <a:pt x="1487" y="1075"/>
                  </a:lnTo>
                  <a:lnTo>
                    <a:pt x="1451" y="1090"/>
                  </a:lnTo>
                  <a:lnTo>
                    <a:pt x="1409" y="1104"/>
                  </a:lnTo>
                  <a:lnTo>
                    <a:pt x="1357" y="1116"/>
                  </a:lnTo>
                  <a:lnTo>
                    <a:pt x="1297" y="1129"/>
                  </a:lnTo>
                  <a:lnTo>
                    <a:pt x="1224" y="1141"/>
                  </a:lnTo>
                  <a:lnTo>
                    <a:pt x="1140" y="1152"/>
                  </a:lnTo>
                  <a:lnTo>
                    <a:pt x="1044" y="1163"/>
                  </a:lnTo>
                  <a:lnTo>
                    <a:pt x="935" y="1170"/>
                  </a:lnTo>
                  <a:lnTo>
                    <a:pt x="934" y="1168"/>
                  </a:lnTo>
                  <a:lnTo>
                    <a:pt x="928" y="1161"/>
                  </a:lnTo>
                  <a:lnTo>
                    <a:pt x="923" y="1152"/>
                  </a:lnTo>
                  <a:lnTo>
                    <a:pt x="919" y="1140"/>
                  </a:lnTo>
                  <a:lnTo>
                    <a:pt x="918" y="1127"/>
                  </a:lnTo>
                  <a:lnTo>
                    <a:pt x="919" y="1113"/>
                  </a:lnTo>
                  <a:lnTo>
                    <a:pt x="927" y="1102"/>
                  </a:lnTo>
                  <a:lnTo>
                    <a:pt x="943" y="1091"/>
                  </a:lnTo>
                  <a:lnTo>
                    <a:pt x="957" y="1088"/>
                  </a:lnTo>
                  <a:lnTo>
                    <a:pt x="976" y="1082"/>
                  </a:lnTo>
                  <a:lnTo>
                    <a:pt x="1001" y="1077"/>
                  </a:lnTo>
                  <a:lnTo>
                    <a:pt x="1033" y="1070"/>
                  </a:lnTo>
                  <a:lnTo>
                    <a:pt x="1067" y="1063"/>
                  </a:lnTo>
                  <a:lnTo>
                    <a:pt x="1104" y="1056"/>
                  </a:lnTo>
                  <a:lnTo>
                    <a:pt x="1145" y="1045"/>
                  </a:lnTo>
                  <a:lnTo>
                    <a:pt x="1186" y="1034"/>
                  </a:lnTo>
                  <a:lnTo>
                    <a:pt x="1227" y="1022"/>
                  </a:lnTo>
                  <a:lnTo>
                    <a:pt x="1270" y="1008"/>
                  </a:lnTo>
                  <a:lnTo>
                    <a:pt x="1309" y="991"/>
                  </a:lnTo>
                  <a:lnTo>
                    <a:pt x="1348" y="972"/>
                  </a:lnTo>
                  <a:lnTo>
                    <a:pt x="1384" y="952"/>
                  </a:lnTo>
                  <a:lnTo>
                    <a:pt x="1414" y="929"/>
                  </a:lnTo>
                  <a:lnTo>
                    <a:pt x="1441" y="904"/>
                  </a:lnTo>
                  <a:lnTo>
                    <a:pt x="1462" y="876"/>
                  </a:lnTo>
                  <a:lnTo>
                    <a:pt x="1471" y="861"/>
                  </a:lnTo>
                  <a:lnTo>
                    <a:pt x="1492" y="826"/>
                  </a:lnTo>
                  <a:lnTo>
                    <a:pt x="1523" y="770"/>
                  </a:lnTo>
                  <a:lnTo>
                    <a:pt x="1556" y="701"/>
                  </a:lnTo>
                  <a:lnTo>
                    <a:pt x="1587" y="624"/>
                  </a:lnTo>
                  <a:lnTo>
                    <a:pt x="1610" y="542"/>
                  </a:lnTo>
                  <a:lnTo>
                    <a:pt x="1619" y="462"/>
                  </a:lnTo>
                  <a:lnTo>
                    <a:pt x="1610" y="389"/>
                  </a:lnTo>
                  <a:lnTo>
                    <a:pt x="1604" y="390"/>
                  </a:lnTo>
                  <a:lnTo>
                    <a:pt x="1590" y="394"/>
                  </a:lnTo>
                  <a:lnTo>
                    <a:pt x="1565" y="399"/>
                  </a:lnTo>
                  <a:lnTo>
                    <a:pt x="1533" y="406"/>
                  </a:lnTo>
                  <a:lnTo>
                    <a:pt x="1492" y="415"/>
                  </a:lnTo>
                  <a:lnTo>
                    <a:pt x="1442" y="424"/>
                  </a:lnTo>
                  <a:lnTo>
                    <a:pt x="1387" y="435"/>
                  </a:lnTo>
                  <a:lnTo>
                    <a:pt x="1323" y="447"/>
                  </a:lnTo>
                  <a:lnTo>
                    <a:pt x="1254" y="460"/>
                  </a:lnTo>
                  <a:lnTo>
                    <a:pt x="1177" y="472"/>
                  </a:lnTo>
                  <a:lnTo>
                    <a:pt x="1096" y="485"/>
                  </a:lnTo>
                  <a:lnTo>
                    <a:pt x="1008" y="497"/>
                  </a:lnTo>
                  <a:lnTo>
                    <a:pt x="918" y="510"/>
                  </a:lnTo>
                  <a:lnTo>
                    <a:pt x="822" y="522"/>
                  </a:lnTo>
                  <a:lnTo>
                    <a:pt x="722" y="533"/>
                  </a:lnTo>
                  <a:lnTo>
                    <a:pt x="619" y="542"/>
                  </a:lnTo>
                  <a:lnTo>
                    <a:pt x="523" y="549"/>
                  </a:lnTo>
                  <a:lnTo>
                    <a:pt x="439" y="556"/>
                  </a:lnTo>
                  <a:lnTo>
                    <a:pt x="366" y="560"/>
                  </a:lnTo>
                  <a:lnTo>
                    <a:pt x="302" y="563"/>
                  </a:lnTo>
                  <a:lnTo>
                    <a:pt x="249" y="565"/>
                  </a:lnTo>
                  <a:lnTo>
                    <a:pt x="203" y="567"/>
                  </a:lnTo>
                  <a:lnTo>
                    <a:pt x="165" y="567"/>
                  </a:lnTo>
                  <a:lnTo>
                    <a:pt x="133" y="565"/>
                  </a:lnTo>
                  <a:lnTo>
                    <a:pt x="106" y="563"/>
                  </a:lnTo>
                  <a:lnTo>
                    <a:pt x="83" y="560"/>
                  </a:lnTo>
                  <a:lnTo>
                    <a:pt x="66" y="558"/>
                  </a:lnTo>
                  <a:lnTo>
                    <a:pt x="51" y="554"/>
                  </a:lnTo>
                  <a:lnTo>
                    <a:pt x="37" y="549"/>
                  </a:lnTo>
                  <a:lnTo>
                    <a:pt x="25" y="546"/>
                  </a:lnTo>
                  <a:lnTo>
                    <a:pt x="12" y="542"/>
                  </a:lnTo>
                  <a:lnTo>
                    <a:pt x="0" y="538"/>
                  </a:lnTo>
                  <a:close/>
                </a:path>
              </a:pathLst>
            </a:custGeom>
            <a:solidFill>
              <a:srgbClr val="A8B5B7"/>
            </a:solidFill>
            <a:ln w="12700">
              <a:noFill/>
              <a:round/>
              <a:headEnd/>
              <a:tailEnd/>
            </a:ln>
          </p:spPr>
          <p:txBody>
            <a:bodyPr/>
            <a:lstStyle/>
            <a:p>
              <a:endParaRPr lang="en-US"/>
            </a:p>
          </p:txBody>
        </p:sp>
        <p:sp>
          <p:nvSpPr>
            <p:cNvPr id="596006" name="Freeform 38"/>
            <p:cNvSpPr>
              <a:spLocks/>
            </p:cNvSpPr>
            <p:nvPr/>
          </p:nvSpPr>
          <p:spPr bwMode="auto">
            <a:xfrm>
              <a:off x="2045" y="1437"/>
              <a:ext cx="1129" cy="497"/>
            </a:xfrm>
            <a:custGeom>
              <a:avLst/>
              <a:gdLst/>
              <a:ahLst/>
              <a:cxnLst>
                <a:cxn ang="0">
                  <a:pos x="0" y="483"/>
                </a:cxn>
                <a:cxn ang="0">
                  <a:pos x="9" y="470"/>
                </a:cxn>
                <a:cxn ang="0">
                  <a:pos x="26" y="444"/>
                </a:cxn>
                <a:cxn ang="0">
                  <a:pos x="57" y="404"/>
                </a:cxn>
                <a:cxn ang="0">
                  <a:pos x="101" y="355"/>
                </a:cxn>
                <a:cxn ang="0">
                  <a:pos x="163" y="294"/>
                </a:cxn>
                <a:cxn ang="0">
                  <a:pos x="247" y="221"/>
                </a:cxn>
                <a:cxn ang="0">
                  <a:pos x="354" y="137"/>
                </a:cxn>
                <a:cxn ang="0">
                  <a:pos x="418" y="91"/>
                </a:cxn>
                <a:cxn ang="0">
                  <a:pos x="436" y="82"/>
                </a:cxn>
                <a:cxn ang="0">
                  <a:pos x="471" y="66"/>
                </a:cxn>
                <a:cxn ang="0">
                  <a:pos x="530" y="46"/>
                </a:cxn>
                <a:cxn ang="0">
                  <a:pos x="613" y="26"/>
                </a:cxn>
                <a:cxn ang="0">
                  <a:pos x="722" y="10"/>
                </a:cxn>
                <a:cxn ang="0">
                  <a:pos x="861" y="1"/>
                </a:cxn>
                <a:cxn ang="0">
                  <a:pos x="1031" y="1"/>
                </a:cxn>
                <a:cxn ang="0">
                  <a:pos x="1122" y="7"/>
                </a:cxn>
                <a:cxn ang="0">
                  <a:pos x="1081" y="12"/>
                </a:cxn>
                <a:cxn ang="0">
                  <a:pos x="1017" y="26"/>
                </a:cxn>
                <a:cxn ang="0">
                  <a:pos x="950" y="58"/>
                </a:cxn>
                <a:cxn ang="0">
                  <a:pos x="889" y="123"/>
                </a:cxn>
                <a:cxn ang="0">
                  <a:pos x="807" y="226"/>
                </a:cxn>
                <a:cxn ang="0">
                  <a:pos x="727" y="333"/>
                </a:cxn>
                <a:cxn ang="0">
                  <a:pos x="670" y="408"/>
                </a:cxn>
                <a:cxn ang="0">
                  <a:pos x="654" y="428"/>
                </a:cxn>
                <a:cxn ang="0">
                  <a:pos x="645" y="444"/>
                </a:cxn>
                <a:cxn ang="0">
                  <a:pos x="619" y="462"/>
                </a:cxn>
                <a:cxn ang="0">
                  <a:pos x="556" y="478"/>
                </a:cxn>
                <a:cxn ang="0">
                  <a:pos x="503" y="485"/>
                </a:cxn>
                <a:cxn ang="0">
                  <a:pos x="482" y="487"/>
                </a:cxn>
                <a:cxn ang="0">
                  <a:pos x="444" y="490"/>
                </a:cxn>
                <a:cxn ang="0">
                  <a:pos x="389" y="494"/>
                </a:cxn>
                <a:cxn ang="0">
                  <a:pos x="322" y="497"/>
                </a:cxn>
                <a:cxn ang="0">
                  <a:pos x="240" y="497"/>
                </a:cxn>
                <a:cxn ang="0">
                  <a:pos x="151" y="495"/>
                </a:cxn>
                <a:cxn ang="0">
                  <a:pos x="51" y="490"/>
                </a:cxn>
              </a:cxnLst>
              <a:rect l="0" t="0" r="r" b="b"/>
              <a:pathLst>
                <a:path w="1129" h="497">
                  <a:moveTo>
                    <a:pt x="0" y="485"/>
                  </a:moveTo>
                  <a:lnTo>
                    <a:pt x="0" y="483"/>
                  </a:lnTo>
                  <a:lnTo>
                    <a:pt x="3" y="478"/>
                  </a:lnTo>
                  <a:lnTo>
                    <a:pt x="9" y="470"/>
                  </a:lnTo>
                  <a:lnTo>
                    <a:pt x="16" y="458"/>
                  </a:lnTo>
                  <a:lnTo>
                    <a:pt x="26" y="444"/>
                  </a:lnTo>
                  <a:lnTo>
                    <a:pt x="39" y="426"/>
                  </a:lnTo>
                  <a:lnTo>
                    <a:pt x="57" y="404"/>
                  </a:lnTo>
                  <a:lnTo>
                    <a:pt x="76" y="381"/>
                  </a:lnTo>
                  <a:lnTo>
                    <a:pt x="101" y="355"/>
                  </a:lnTo>
                  <a:lnTo>
                    <a:pt x="130" y="326"/>
                  </a:lnTo>
                  <a:lnTo>
                    <a:pt x="163" y="294"/>
                  </a:lnTo>
                  <a:lnTo>
                    <a:pt x="202" y="258"/>
                  </a:lnTo>
                  <a:lnTo>
                    <a:pt x="247" y="221"/>
                  </a:lnTo>
                  <a:lnTo>
                    <a:pt x="297" y="180"/>
                  </a:lnTo>
                  <a:lnTo>
                    <a:pt x="354" y="137"/>
                  </a:lnTo>
                  <a:lnTo>
                    <a:pt x="416" y="92"/>
                  </a:lnTo>
                  <a:lnTo>
                    <a:pt x="418" y="91"/>
                  </a:lnTo>
                  <a:lnTo>
                    <a:pt x="425" y="87"/>
                  </a:lnTo>
                  <a:lnTo>
                    <a:pt x="436" y="82"/>
                  </a:lnTo>
                  <a:lnTo>
                    <a:pt x="452" y="74"/>
                  </a:lnTo>
                  <a:lnTo>
                    <a:pt x="471" y="66"/>
                  </a:lnTo>
                  <a:lnTo>
                    <a:pt x="498" y="57"/>
                  </a:lnTo>
                  <a:lnTo>
                    <a:pt x="530" y="46"/>
                  </a:lnTo>
                  <a:lnTo>
                    <a:pt x="569" y="35"/>
                  </a:lnTo>
                  <a:lnTo>
                    <a:pt x="613" y="26"/>
                  </a:lnTo>
                  <a:lnTo>
                    <a:pt x="665" y="17"/>
                  </a:lnTo>
                  <a:lnTo>
                    <a:pt x="722" y="10"/>
                  </a:lnTo>
                  <a:lnTo>
                    <a:pt x="788" y="5"/>
                  </a:lnTo>
                  <a:lnTo>
                    <a:pt x="861" y="1"/>
                  </a:lnTo>
                  <a:lnTo>
                    <a:pt x="943" y="0"/>
                  </a:lnTo>
                  <a:lnTo>
                    <a:pt x="1031" y="1"/>
                  </a:lnTo>
                  <a:lnTo>
                    <a:pt x="1129" y="7"/>
                  </a:lnTo>
                  <a:lnTo>
                    <a:pt x="1122" y="7"/>
                  </a:lnTo>
                  <a:lnTo>
                    <a:pt x="1106" y="8"/>
                  </a:lnTo>
                  <a:lnTo>
                    <a:pt x="1081" y="12"/>
                  </a:lnTo>
                  <a:lnTo>
                    <a:pt x="1051" y="17"/>
                  </a:lnTo>
                  <a:lnTo>
                    <a:pt x="1017" y="26"/>
                  </a:lnTo>
                  <a:lnTo>
                    <a:pt x="982" y="41"/>
                  </a:lnTo>
                  <a:lnTo>
                    <a:pt x="950" y="58"/>
                  </a:lnTo>
                  <a:lnTo>
                    <a:pt x="923" y="83"/>
                  </a:lnTo>
                  <a:lnTo>
                    <a:pt x="889" y="123"/>
                  </a:lnTo>
                  <a:lnTo>
                    <a:pt x="850" y="173"/>
                  </a:lnTo>
                  <a:lnTo>
                    <a:pt x="807" y="226"/>
                  </a:lnTo>
                  <a:lnTo>
                    <a:pt x="766" y="281"/>
                  </a:lnTo>
                  <a:lnTo>
                    <a:pt x="727" y="333"/>
                  </a:lnTo>
                  <a:lnTo>
                    <a:pt x="693" y="376"/>
                  </a:lnTo>
                  <a:lnTo>
                    <a:pt x="670" y="408"/>
                  </a:lnTo>
                  <a:lnTo>
                    <a:pt x="658" y="422"/>
                  </a:lnTo>
                  <a:lnTo>
                    <a:pt x="654" y="428"/>
                  </a:lnTo>
                  <a:lnTo>
                    <a:pt x="651" y="435"/>
                  </a:lnTo>
                  <a:lnTo>
                    <a:pt x="645" y="444"/>
                  </a:lnTo>
                  <a:lnTo>
                    <a:pt x="635" y="453"/>
                  </a:lnTo>
                  <a:lnTo>
                    <a:pt x="619" y="462"/>
                  </a:lnTo>
                  <a:lnTo>
                    <a:pt x="594" y="469"/>
                  </a:lnTo>
                  <a:lnTo>
                    <a:pt x="556" y="478"/>
                  </a:lnTo>
                  <a:lnTo>
                    <a:pt x="505" y="485"/>
                  </a:lnTo>
                  <a:lnTo>
                    <a:pt x="503" y="485"/>
                  </a:lnTo>
                  <a:lnTo>
                    <a:pt x="494" y="487"/>
                  </a:lnTo>
                  <a:lnTo>
                    <a:pt x="482" y="487"/>
                  </a:lnTo>
                  <a:lnTo>
                    <a:pt x="466" y="488"/>
                  </a:lnTo>
                  <a:lnTo>
                    <a:pt x="444" y="490"/>
                  </a:lnTo>
                  <a:lnTo>
                    <a:pt x="419" y="492"/>
                  </a:lnTo>
                  <a:lnTo>
                    <a:pt x="389" y="494"/>
                  </a:lnTo>
                  <a:lnTo>
                    <a:pt x="357" y="495"/>
                  </a:lnTo>
                  <a:lnTo>
                    <a:pt x="322" y="497"/>
                  </a:lnTo>
                  <a:lnTo>
                    <a:pt x="283" y="497"/>
                  </a:lnTo>
                  <a:lnTo>
                    <a:pt x="240" y="497"/>
                  </a:lnTo>
                  <a:lnTo>
                    <a:pt x="197" y="497"/>
                  </a:lnTo>
                  <a:lnTo>
                    <a:pt x="151" y="495"/>
                  </a:lnTo>
                  <a:lnTo>
                    <a:pt x="101" y="494"/>
                  </a:lnTo>
                  <a:lnTo>
                    <a:pt x="51" y="490"/>
                  </a:lnTo>
                  <a:lnTo>
                    <a:pt x="0" y="485"/>
                  </a:lnTo>
                  <a:close/>
                </a:path>
              </a:pathLst>
            </a:custGeom>
            <a:solidFill>
              <a:srgbClr val="33F2FF"/>
            </a:solidFill>
            <a:ln w="12700">
              <a:noFill/>
              <a:round/>
              <a:headEnd/>
              <a:tailEnd/>
            </a:ln>
          </p:spPr>
          <p:txBody>
            <a:bodyPr/>
            <a:lstStyle/>
            <a:p>
              <a:endParaRPr lang="en-US"/>
            </a:p>
          </p:txBody>
        </p:sp>
        <p:sp>
          <p:nvSpPr>
            <p:cNvPr id="596007" name="Freeform 39"/>
            <p:cNvSpPr>
              <a:spLocks/>
            </p:cNvSpPr>
            <p:nvPr/>
          </p:nvSpPr>
          <p:spPr bwMode="auto">
            <a:xfrm>
              <a:off x="2842" y="1524"/>
              <a:ext cx="679" cy="360"/>
            </a:xfrm>
            <a:custGeom>
              <a:avLst/>
              <a:gdLst/>
              <a:ahLst/>
              <a:cxnLst>
                <a:cxn ang="0">
                  <a:pos x="0" y="360"/>
                </a:cxn>
                <a:cxn ang="0">
                  <a:pos x="633" y="259"/>
                </a:cxn>
                <a:cxn ang="0">
                  <a:pos x="635" y="253"/>
                </a:cxn>
                <a:cxn ang="0">
                  <a:pos x="640" y="237"/>
                </a:cxn>
                <a:cxn ang="0">
                  <a:pos x="654" y="221"/>
                </a:cxn>
                <a:cxn ang="0">
                  <a:pos x="679" y="207"/>
                </a:cxn>
                <a:cxn ang="0">
                  <a:pos x="676" y="200"/>
                </a:cxn>
                <a:cxn ang="0">
                  <a:pos x="669" y="178"/>
                </a:cxn>
                <a:cxn ang="0">
                  <a:pos x="654" y="148"/>
                </a:cxn>
                <a:cxn ang="0">
                  <a:pos x="637" y="114"/>
                </a:cxn>
                <a:cxn ang="0">
                  <a:pos x="613" y="78"/>
                </a:cxn>
                <a:cxn ang="0">
                  <a:pos x="588" y="46"/>
                </a:cxn>
                <a:cxn ang="0">
                  <a:pos x="558" y="21"/>
                </a:cxn>
                <a:cxn ang="0">
                  <a:pos x="526" y="9"/>
                </a:cxn>
                <a:cxn ang="0">
                  <a:pos x="508" y="5"/>
                </a:cxn>
                <a:cxn ang="0">
                  <a:pos x="491" y="4"/>
                </a:cxn>
                <a:cxn ang="0">
                  <a:pos x="471" y="2"/>
                </a:cxn>
                <a:cxn ang="0">
                  <a:pos x="450" y="0"/>
                </a:cxn>
                <a:cxn ang="0">
                  <a:pos x="428" y="0"/>
                </a:cxn>
                <a:cxn ang="0">
                  <a:pos x="407" y="0"/>
                </a:cxn>
                <a:cxn ang="0">
                  <a:pos x="386" y="0"/>
                </a:cxn>
                <a:cxn ang="0">
                  <a:pos x="364" y="2"/>
                </a:cxn>
                <a:cxn ang="0">
                  <a:pos x="343" y="5"/>
                </a:cxn>
                <a:cxn ang="0">
                  <a:pos x="322" y="9"/>
                </a:cxn>
                <a:cxn ang="0">
                  <a:pos x="302" y="14"/>
                </a:cxn>
                <a:cxn ang="0">
                  <a:pos x="282" y="20"/>
                </a:cxn>
                <a:cxn ang="0">
                  <a:pos x="265" y="29"/>
                </a:cxn>
                <a:cxn ang="0">
                  <a:pos x="249" y="37"/>
                </a:cxn>
                <a:cxn ang="0">
                  <a:pos x="234" y="46"/>
                </a:cxn>
                <a:cxn ang="0">
                  <a:pos x="222" y="59"/>
                </a:cxn>
                <a:cxn ang="0">
                  <a:pos x="194" y="91"/>
                </a:cxn>
                <a:cxn ang="0">
                  <a:pos x="165" y="123"/>
                </a:cxn>
                <a:cxn ang="0">
                  <a:pos x="135" y="157"/>
                </a:cxn>
                <a:cxn ang="0">
                  <a:pos x="106" y="193"/>
                </a:cxn>
                <a:cxn ang="0">
                  <a:pos x="78" y="230"/>
                </a:cxn>
                <a:cxn ang="0">
                  <a:pos x="51" y="269"/>
                </a:cxn>
                <a:cxn ang="0">
                  <a:pos x="25" y="314"/>
                </a:cxn>
                <a:cxn ang="0">
                  <a:pos x="0" y="360"/>
                </a:cxn>
              </a:cxnLst>
              <a:rect l="0" t="0" r="r" b="b"/>
              <a:pathLst>
                <a:path w="679" h="360">
                  <a:moveTo>
                    <a:pt x="0" y="360"/>
                  </a:moveTo>
                  <a:lnTo>
                    <a:pt x="633" y="259"/>
                  </a:lnTo>
                  <a:lnTo>
                    <a:pt x="635" y="253"/>
                  </a:lnTo>
                  <a:lnTo>
                    <a:pt x="640" y="237"/>
                  </a:lnTo>
                  <a:lnTo>
                    <a:pt x="654" y="221"/>
                  </a:lnTo>
                  <a:lnTo>
                    <a:pt x="679" y="207"/>
                  </a:lnTo>
                  <a:lnTo>
                    <a:pt x="676" y="200"/>
                  </a:lnTo>
                  <a:lnTo>
                    <a:pt x="669" y="178"/>
                  </a:lnTo>
                  <a:lnTo>
                    <a:pt x="654" y="148"/>
                  </a:lnTo>
                  <a:lnTo>
                    <a:pt x="637" y="114"/>
                  </a:lnTo>
                  <a:lnTo>
                    <a:pt x="613" y="78"/>
                  </a:lnTo>
                  <a:lnTo>
                    <a:pt x="588" y="46"/>
                  </a:lnTo>
                  <a:lnTo>
                    <a:pt x="558" y="21"/>
                  </a:lnTo>
                  <a:lnTo>
                    <a:pt x="526" y="9"/>
                  </a:lnTo>
                  <a:lnTo>
                    <a:pt x="508" y="5"/>
                  </a:lnTo>
                  <a:lnTo>
                    <a:pt x="491" y="4"/>
                  </a:lnTo>
                  <a:lnTo>
                    <a:pt x="471" y="2"/>
                  </a:lnTo>
                  <a:lnTo>
                    <a:pt x="450" y="0"/>
                  </a:lnTo>
                  <a:lnTo>
                    <a:pt x="428" y="0"/>
                  </a:lnTo>
                  <a:lnTo>
                    <a:pt x="407" y="0"/>
                  </a:lnTo>
                  <a:lnTo>
                    <a:pt x="386" y="0"/>
                  </a:lnTo>
                  <a:lnTo>
                    <a:pt x="364" y="2"/>
                  </a:lnTo>
                  <a:lnTo>
                    <a:pt x="343" y="5"/>
                  </a:lnTo>
                  <a:lnTo>
                    <a:pt x="322" y="9"/>
                  </a:lnTo>
                  <a:lnTo>
                    <a:pt x="302" y="14"/>
                  </a:lnTo>
                  <a:lnTo>
                    <a:pt x="282" y="20"/>
                  </a:lnTo>
                  <a:lnTo>
                    <a:pt x="265" y="29"/>
                  </a:lnTo>
                  <a:lnTo>
                    <a:pt x="249" y="37"/>
                  </a:lnTo>
                  <a:lnTo>
                    <a:pt x="234" y="46"/>
                  </a:lnTo>
                  <a:lnTo>
                    <a:pt x="222" y="59"/>
                  </a:lnTo>
                  <a:lnTo>
                    <a:pt x="194" y="91"/>
                  </a:lnTo>
                  <a:lnTo>
                    <a:pt x="165" y="123"/>
                  </a:lnTo>
                  <a:lnTo>
                    <a:pt x="135" y="157"/>
                  </a:lnTo>
                  <a:lnTo>
                    <a:pt x="106" y="193"/>
                  </a:lnTo>
                  <a:lnTo>
                    <a:pt x="78" y="230"/>
                  </a:lnTo>
                  <a:lnTo>
                    <a:pt x="51" y="269"/>
                  </a:lnTo>
                  <a:lnTo>
                    <a:pt x="25" y="314"/>
                  </a:lnTo>
                  <a:lnTo>
                    <a:pt x="0" y="360"/>
                  </a:lnTo>
                  <a:close/>
                </a:path>
              </a:pathLst>
            </a:custGeom>
            <a:solidFill>
              <a:srgbClr val="33F2FF"/>
            </a:solidFill>
            <a:ln w="12700">
              <a:noFill/>
              <a:round/>
              <a:headEnd/>
              <a:tailEnd/>
            </a:ln>
          </p:spPr>
          <p:txBody>
            <a:bodyPr/>
            <a:lstStyle/>
            <a:p>
              <a:endParaRPr lang="en-US"/>
            </a:p>
          </p:txBody>
        </p:sp>
        <p:sp>
          <p:nvSpPr>
            <p:cNvPr id="596008" name="Freeform 40"/>
            <p:cNvSpPr>
              <a:spLocks/>
            </p:cNvSpPr>
            <p:nvPr/>
          </p:nvSpPr>
          <p:spPr bwMode="auto">
            <a:xfrm>
              <a:off x="3498" y="1469"/>
              <a:ext cx="272" cy="348"/>
            </a:xfrm>
            <a:custGeom>
              <a:avLst/>
              <a:gdLst/>
              <a:ahLst/>
              <a:cxnLst>
                <a:cxn ang="0">
                  <a:pos x="0" y="0"/>
                </a:cxn>
                <a:cxn ang="0">
                  <a:pos x="4" y="0"/>
                </a:cxn>
                <a:cxn ang="0">
                  <a:pos x="14" y="1"/>
                </a:cxn>
                <a:cxn ang="0">
                  <a:pos x="29" y="3"/>
                </a:cxn>
                <a:cxn ang="0">
                  <a:pos x="50" y="7"/>
                </a:cxn>
                <a:cxn ang="0">
                  <a:pos x="73" y="12"/>
                </a:cxn>
                <a:cxn ang="0">
                  <a:pos x="98" y="18"/>
                </a:cxn>
                <a:cxn ang="0">
                  <a:pos x="125" y="23"/>
                </a:cxn>
                <a:cxn ang="0">
                  <a:pos x="151" y="32"/>
                </a:cxn>
                <a:cxn ang="0">
                  <a:pos x="150" y="35"/>
                </a:cxn>
                <a:cxn ang="0">
                  <a:pos x="150" y="44"/>
                </a:cxn>
                <a:cxn ang="0">
                  <a:pos x="151" y="60"/>
                </a:cxn>
                <a:cxn ang="0">
                  <a:pos x="162" y="80"/>
                </a:cxn>
                <a:cxn ang="0">
                  <a:pos x="171" y="96"/>
                </a:cxn>
                <a:cxn ang="0">
                  <a:pos x="185" y="117"/>
                </a:cxn>
                <a:cxn ang="0">
                  <a:pos x="201" y="146"/>
                </a:cxn>
                <a:cxn ang="0">
                  <a:pos x="219" y="180"/>
                </a:cxn>
                <a:cxn ang="0">
                  <a:pos x="235" y="217"/>
                </a:cxn>
                <a:cxn ang="0">
                  <a:pos x="251" y="258"/>
                </a:cxn>
                <a:cxn ang="0">
                  <a:pos x="263" y="301"/>
                </a:cxn>
                <a:cxn ang="0">
                  <a:pos x="272" y="344"/>
                </a:cxn>
                <a:cxn ang="0">
                  <a:pos x="270" y="346"/>
                </a:cxn>
                <a:cxn ang="0">
                  <a:pos x="267" y="348"/>
                </a:cxn>
                <a:cxn ang="0">
                  <a:pos x="260" y="348"/>
                </a:cxn>
                <a:cxn ang="0">
                  <a:pos x="249" y="346"/>
                </a:cxn>
                <a:cxn ang="0">
                  <a:pos x="235" y="339"/>
                </a:cxn>
                <a:cxn ang="0">
                  <a:pos x="219" y="324"/>
                </a:cxn>
                <a:cxn ang="0">
                  <a:pos x="199" y="301"/>
                </a:cxn>
                <a:cxn ang="0">
                  <a:pos x="176" y="267"/>
                </a:cxn>
                <a:cxn ang="0">
                  <a:pos x="151" y="228"/>
                </a:cxn>
                <a:cxn ang="0">
                  <a:pos x="128" y="189"/>
                </a:cxn>
                <a:cxn ang="0">
                  <a:pos x="105" y="151"/>
                </a:cxn>
                <a:cxn ang="0">
                  <a:pos x="84" y="116"/>
                </a:cxn>
                <a:cxn ang="0">
                  <a:pos x="62" y="84"/>
                </a:cxn>
                <a:cxn ang="0">
                  <a:pos x="41" y="51"/>
                </a:cxn>
                <a:cxn ang="0">
                  <a:pos x="21" y="25"/>
                </a:cxn>
                <a:cxn ang="0">
                  <a:pos x="0" y="0"/>
                </a:cxn>
              </a:cxnLst>
              <a:rect l="0" t="0" r="r" b="b"/>
              <a:pathLst>
                <a:path w="272" h="348">
                  <a:moveTo>
                    <a:pt x="0" y="0"/>
                  </a:moveTo>
                  <a:lnTo>
                    <a:pt x="4" y="0"/>
                  </a:lnTo>
                  <a:lnTo>
                    <a:pt x="14" y="1"/>
                  </a:lnTo>
                  <a:lnTo>
                    <a:pt x="29" y="3"/>
                  </a:lnTo>
                  <a:lnTo>
                    <a:pt x="50" y="7"/>
                  </a:lnTo>
                  <a:lnTo>
                    <a:pt x="73" y="12"/>
                  </a:lnTo>
                  <a:lnTo>
                    <a:pt x="98" y="18"/>
                  </a:lnTo>
                  <a:lnTo>
                    <a:pt x="125" y="23"/>
                  </a:lnTo>
                  <a:lnTo>
                    <a:pt x="151" y="32"/>
                  </a:lnTo>
                  <a:lnTo>
                    <a:pt x="150" y="35"/>
                  </a:lnTo>
                  <a:lnTo>
                    <a:pt x="150" y="44"/>
                  </a:lnTo>
                  <a:lnTo>
                    <a:pt x="151" y="60"/>
                  </a:lnTo>
                  <a:lnTo>
                    <a:pt x="162" y="80"/>
                  </a:lnTo>
                  <a:lnTo>
                    <a:pt x="171" y="96"/>
                  </a:lnTo>
                  <a:lnTo>
                    <a:pt x="185" y="117"/>
                  </a:lnTo>
                  <a:lnTo>
                    <a:pt x="201" y="146"/>
                  </a:lnTo>
                  <a:lnTo>
                    <a:pt x="219" y="180"/>
                  </a:lnTo>
                  <a:lnTo>
                    <a:pt x="235" y="217"/>
                  </a:lnTo>
                  <a:lnTo>
                    <a:pt x="251" y="258"/>
                  </a:lnTo>
                  <a:lnTo>
                    <a:pt x="263" y="301"/>
                  </a:lnTo>
                  <a:lnTo>
                    <a:pt x="272" y="344"/>
                  </a:lnTo>
                  <a:lnTo>
                    <a:pt x="270" y="346"/>
                  </a:lnTo>
                  <a:lnTo>
                    <a:pt x="267" y="348"/>
                  </a:lnTo>
                  <a:lnTo>
                    <a:pt x="260" y="348"/>
                  </a:lnTo>
                  <a:lnTo>
                    <a:pt x="249" y="346"/>
                  </a:lnTo>
                  <a:lnTo>
                    <a:pt x="235" y="339"/>
                  </a:lnTo>
                  <a:lnTo>
                    <a:pt x="219" y="324"/>
                  </a:lnTo>
                  <a:lnTo>
                    <a:pt x="199" y="301"/>
                  </a:lnTo>
                  <a:lnTo>
                    <a:pt x="176" y="267"/>
                  </a:lnTo>
                  <a:lnTo>
                    <a:pt x="151" y="228"/>
                  </a:lnTo>
                  <a:lnTo>
                    <a:pt x="128" y="189"/>
                  </a:lnTo>
                  <a:lnTo>
                    <a:pt x="105" y="151"/>
                  </a:lnTo>
                  <a:lnTo>
                    <a:pt x="84" y="116"/>
                  </a:lnTo>
                  <a:lnTo>
                    <a:pt x="62" y="84"/>
                  </a:lnTo>
                  <a:lnTo>
                    <a:pt x="41" y="51"/>
                  </a:lnTo>
                  <a:lnTo>
                    <a:pt x="21" y="25"/>
                  </a:lnTo>
                  <a:lnTo>
                    <a:pt x="0" y="0"/>
                  </a:lnTo>
                  <a:close/>
                </a:path>
              </a:pathLst>
            </a:custGeom>
            <a:solidFill>
              <a:srgbClr val="33F2FF"/>
            </a:solidFill>
            <a:ln w="12700">
              <a:noFill/>
              <a:round/>
              <a:headEnd/>
              <a:tailEnd/>
            </a:ln>
          </p:spPr>
          <p:txBody>
            <a:bodyPr/>
            <a:lstStyle/>
            <a:p>
              <a:endParaRPr lang="en-US"/>
            </a:p>
          </p:txBody>
        </p:sp>
        <p:sp>
          <p:nvSpPr>
            <p:cNvPr id="596009" name="Freeform 41"/>
            <p:cNvSpPr>
              <a:spLocks/>
            </p:cNvSpPr>
            <p:nvPr/>
          </p:nvSpPr>
          <p:spPr bwMode="auto">
            <a:xfrm>
              <a:off x="2023" y="1469"/>
              <a:ext cx="603" cy="462"/>
            </a:xfrm>
            <a:custGeom>
              <a:avLst/>
              <a:gdLst/>
              <a:ahLst/>
              <a:cxnLst>
                <a:cxn ang="0">
                  <a:pos x="0" y="458"/>
                </a:cxn>
                <a:cxn ang="0">
                  <a:pos x="2" y="456"/>
                </a:cxn>
                <a:cxn ang="0">
                  <a:pos x="6" y="449"/>
                </a:cxn>
                <a:cxn ang="0">
                  <a:pos x="13" y="440"/>
                </a:cxn>
                <a:cxn ang="0">
                  <a:pos x="22" y="430"/>
                </a:cxn>
                <a:cxn ang="0">
                  <a:pos x="32" y="417"/>
                </a:cxn>
                <a:cxn ang="0">
                  <a:pos x="41" y="403"/>
                </a:cxn>
                <a:cxn ang="0">
                  <a:pos x="52" y="390"/>
                </a:cxn>
                <a:cxn ang="0">
                  <a:pos x="61" y="378"/>
                </a:cxn>
                <a:cxn ang="0">
                  <a:pos x="71" y="364"/>
                </a:cxn>
                <a:cxn ang="0">
                  <a:pos x="89" y="342"/>
                </a:cxn>
                <a:cxn ang="0">
                  <a:pos x="111" y="317"/>
                </a:cxn>
                <a:cxn ang="0">
                  <a:pos x="134" y="290"/>
                </a:cxn>
                <a:cxn ang="0">
                  <a:pos x="159" y="262"/>
                </a:cxn>
                <a:cxn ang="0">
                  <a:pos x="182" y="233"/>
                </a:cxn>
                <a:cxn ang="0">
                  <a:pos x="205" y="208"/>
                </a:cxn>
                <a:cxn ang="0">
                  <a:pos x="224" y="187"/>
                </a:cxn>
                <a:cxn ang="0">
                  <a:pos x="244" y="167"/>
                </a:cxn>
                <a:cxn ang="0">
                  <a:pos x="271" y="148"/>
                </a:cxn>
                <a:cxn ang="0">
                  <a:pos x="297" y="130"/>
                </a:cxn>
                <a:cxn ang="0">
                  <a:pos x="328" y="110"/>
                </a:cxn>
                <a:cxn ang="0">
                  <a:pos x="356" y="92"/>
                </a:cxn>
                <a:cxn ang="0">
                  <a:pos x="383" y="76"/>
                </a:cxn>
                <a:cxn ang="0">
                  <a:pos x="406" y="62"/>
                </a:cxn>
                <a:cxn ang="0">
                  <a:pos x="422" y="51"/>
                </a:cxn>
                <a:cxn ang="0">
                  <a:pos x="438" y="41"/>
                </a:cxn>
                <a:cxn ang="0">
                  <a:pos x="461" y="32"/>
                </a:cxn>
                <a:cxn ang="0">
                  <a:pos x="486" y="23"/>
                </a:cxn>
                <a:cxn ang="0">
                  <a:pos x="514" y="16"/>
                </a:cxn>
                <a:cxn ang="0">
                  <a:pos x="541" y="10"/>
                </a:cxn>
                <a:cxn ang="0">
                  <a:pos x="566" y="5"/>
                </a:cxn>
                <a:cxn ang="0">
                  <a:pos x="586" y="1"/>
                </a:cxn>
                <a:cxn ang="0">
                  <a:pos x="600" y="0"/>
                </a:cxn>
                <a:cxn ang="0">
                  <a:pos x="603" y="0"/>
                </a:cxn>
                <a:cxn ang="0">
                  <a:pos x="598" y="3"/>
                </a:cxn>
                <a:cxn ang="0">
                  <a:pos x="586" y="9"/>
                </a:cxn>
                <a:cxn ang="0">
                  <a:pos x="566" y="18"/>
                </a:cxn>
                <a:cxn ang="0">
                  <a:pos x="545" y="26"/>
                </a:cxn>
                <a:cxn ang="0">
                  <a:pos x="522" y="35"/>
                </a:cxn>
                <a:cxn ang="0">
                  <a:pos x="498" y="44"/>
                </a:cxn>
                <a:cxn ang="0">
                  <a:pos x="481" y="53"/>
                </a:cxn>
                <a:cxn ang="0">
                  <a:pos x="459" y="64"/>
                </a:cxn>
                <a:cxn ang="0">
                  <a:pos x="433" y="80"/>
                </a:cxn>
                <a:cxn ang="0">
                  <a:pos x="399" y="101"/>
                </a:cxn>
                <a:cxn ang="0">
                  <a:pos x="365" y="125"/>
                </a:cxn>
                <a:cxn ang="0">
                  <a:pos x="329" y="148"/>
                </a:cxn>
                <a:cxn ang="0">
                  <a:pos x="299" y="171"/>
                </a:cxn>
                <a:cxn ang="0">
                  <a:pos x="274" y="191"/>
                </a:cxn>
                <a:cxn ang="0">
                  <a:pos x="258" y="207"/>
                </a:cxn>
                <a:cxn ang="0">
                  <a:pos x="242" y="224"/>
                </a:cxn>
                <a:cxn ang="0">
                  <a:pos x="216" y="253"/>
                </a:cxn>
                <a:cxn ang="0">
                  <a:pos x="182" y="285"/>
                </a:cxn>
                <a:cxn ang="0">
                  <a:pos x="148" y="319"/>
                </a:cxn>
                <a:cxn ang="0">
                  <a:pos x="112" y="353"/>
                </a:cxn>
                <a:cxn ang="0">
                  <a:pos x="82" y="383"/>
                </a:cxn>
                <a:cxn ang="0">
                  <a:pos x="59" y="405"/>
                </a:cxn>
                <a:cxn ang="0">
                  <a:pos x="47" y="417"/>
                </a:cxn>
                <a:cxn ang="0">
                  <a:pos x="36" y="433"/>
                </a:cxn>
                <a:cxn ang="0">
                  <a:pos x="25" y="451"/>
                </a:cxn>
                <a:cxn ang="0">
                  <a:pos x="13" y="462"/>
                </a:cxn>
                <a:cxn ang="0">
                  <a:pos x="0" y="458"/>
                </a:cxn>
              </a:cxnLst>
              <a:rect l="0" t="0" r="r" b="b"/>
              <a:pathLst>
                <a:path w="603" h="462">
                  <a:moveTo>
                    <a:pt x="0" y="458"/>
                  </a:moveTo>
                  <a:lnTo>
                    <a:pt x="2" y="456"/>
                  </a:lnTo>
                  <a:lnTo>
                    <a:pt x="6" y="449"/>
                  </a:lnTo>
                  <a:lnTo>
                    <a:pt x="13" y="440"/>
                  </a:lnTo>
                  <a:lnTo>
                    <a:pt x="22" y="430"/>
                  </a:lnTo>
                  <a:lnTo>
                    <a:pt x="32" y="417"/>
                  </a:lnTo>
                  <a:lnTo>
                    <a:pt x="41" y="403"/>
                  </a:lnTo>
                  <a:lnTo>
                    <a:pt x="52" y="390"/>
                  </a:lnTo>
                  <a:lnTo>
                    <a:pt x="61" y="378"/>
                  </a:lnTo>
                  <a:lnTo>
                    <a:pt x="71" y="364"/>
                  </a:lnTo>
                  <a:lnTo>
                    <a:pt x="89" y="342"/>
                  </a:lnTo>
                  <a:lnTo>
                    <a:pt x="111" y="317"/>
                  </a:lnTo>
                  <a:lnTo>
                    <a:pt x="134" y="290"/>
                  </a:lnTo>
                  <a:lnTo>
                    <a:pt x="159" y="262"/>
                  </a:lnTo>
                  <a:lnTo>
                    <a:pt x="182" y="233"/>
                  </a:lnTo>
                  <a:lnTo>
                    <a:pt x="205" y="208"/>
                  </a:lnTo>
                  <a:lnTo>
                    <a:pt x="224" y="187"/>
                  </a:lnTo>
                  <a:lnTo>
                    <a:pt x="244" y="167"/>
                  </a:lnTo>
                  <a:lnTo>
                    <a:pt x="271" y="148"/>
                  </a:lnTo>
                  <a:lnTo>
                    <a:pt x="297" y="130"/>
                  </a:lnTo>
                  <a:lnTo>
                    <a:pt x="328" y="110"/>
                  </a:lnTo>
                  <a:lnTo>
                    <a:pt x="356" y="92"/>
                  </a:lnTo>
                  <a:lnTo>
                    <a:pt x="383" y="76"/>
                  </a:lnTo>
                  <a:lnTo>
                    <a:pt x="406" y="62"/>
                  </a:lnTo>
                  <a:lnTo>
                    <a:pt x="422" y="51"/>
                  </a:lnTo>
                  <a:lnTo>
                    <a:pt x="438" y="41"/>
                  </a:lnTo>
                  <a:lnTo>
                    <a:pt x="461" y="32"/>
                  </a:lnTo>
                  <a:lnTo>
                    <a:pt x="486" y="23"/>
                  </a:lnTo>
                  <a:lnTo>
                    <a:pt x="514" y="16"/>
                  </a:lnTo>
                  <a:lnTo>
                    <a:pt x="541" y="10"/>
                  </a:lnTo>
                  <a:lnTo>
                    <a:pt x="566" y="5"/>
                  </a:lnTo>
                  <a:lnTo>
                    <a:pt x="586" y="1"/>
                  </a:lnTo>
                  <a:lnTo>
                    <a:pt x="600" y="0"/>
                  </a:lnTo>
                  <a:lnTo>
                    <a:pt x="603" y="0"/>
                  </a:lnTo>
                  <a:lnTo>
                    <a:pt x="598" y="3"/>
                  </a:lnTo>
                  <a:lnTo>
                    <a:pt x="586" y="9"/>
                  </a:lnTo>
                  <a:lnTo>
                    <a:pt x="566" y="18"/>
                  </a:lnTo>
                  <a:lnTo>
                    <a:pt x="545" y="26"/>
                  </a:lnTo>
                  <a:lnTo>
                    <a:pt x="522" y="35"/>
                  </a:lnTo>
                  <a:lnTo>
                    <a:pt x="498" y="44"/>
                  </a:lnTo>
                  <a:lnTo>
                    <a:pt x="481" y="53"/>
                  </a:lnTo>
                  <a:lnTo>
                    <a:pt x="459" y="64"/>
                  </a:lnTo>
                  <a:lnTo>
                    <a:pt x="433" y="80"/>
                  </a:lnTo>
                  <a:lnTo>
                    <a:pt x="399" y="101"/>
                  </a:lnTo>
                  <a:lnTo>
                    <a:pt x="365" y="125"/>
                  </a:lnTo>
                  <a:lnTo>
                    <a:pt x="329" y="148"/>
                  </a:lnTo>
                  <a:lnTo>
                    <a:pt x="299" y="171"/>
                  </a:lnTo>
                  <a:lnTo>
                    <a:pt x="274" y="191"/>
                  </a:lnTo>
                  <a:lnTo>
                    <a:pt x="258" y="207"/>
                  </a:lnTo>
                  <a:lnTo>
                    <a:pt x="242" y="224"/>
                  </a:lnTo>
                  <a:lnTo>
                    <a:pt x="216" y="253"/>
                  </a:lnTo>
                  <a:lnTo>
                    <a:pt x="182" y="285"/>
                  </a:lnTo>
                  <a:lnTo>
                    <a:pt x="148" y="319"/>
                  </a:lnTo>
                  <a:lnTo>
                    <a:pt x="112" y="353"/>
                  </a:lnTo>
                  <a:lnTo>
                    <a:pt x="82" y="383"/>
                  </a:lnTo>
                  <a:lnTo>
                    <a:pt x="59" y="405"/>
                  </a:lnTo>
                  <a:lnTo>
                    <a:pt x="47" y="417"/>
                  </a:lnTo>
                  <a:lnTo>
                    <a:pt x="36" y="433"/>
                  </a:lnTo>
                  <a:lnTo>
                    <a:pt x="25" y="451"/>
                  </a:lnTo>
                  <a:lnTo>
                    <a:pt x="13" y="462"/>
                  </a:lnTo>
                  <a:lnTo>
                    <a:pt x="0" y="458"/>
                  </a:lnTo>
                  <a:close/>
                </a:path>
              </a:pathLst>
            </a:custGeom>
            <a:solidFill>
              <a:srgbClr val="000000"/>
            </a:solidFill>
            <a:ln w="12700">
              <a:noFill/>
              <a:round/>
              <a:headEnd/>
              <a:tailEnd/>
            </a:ln>
          </p:spPr>
          <p:txBody>
            <a:bodyPr/>
            <a:lstStyle/>
            <a:p>
              <a:endParaRPr lang="en-US"/>
            </a:p>
          </p:txBody>
        </p:sp>
        <p:sp>
          <p:nvSpPr>
            <p:cNvPr id="596010" name="Freeform 42"/>
            <p:cNvSpPr>
              <a:spLocks/>
            </p:cNvSpPr>
            <p:nvPr/>
          </p:nvSpPr>
          <p:spPr bwMode="auto">
            <a:xfrm>
              <a:off x="2682" y="1422"/>
              <a:ext cx="638" cy="387"/>
            </a:xfrm>
            <a:custGeom>
              <a:avLst/>
              <a:gdLst/>
              <a:ahLst/>
              <a:cxnLst>
                <a:cxn ang="0">
                  <a:pos x="8" y="23"/>
                </a:cxn>
                <a:cxn ang="0">
                  <a:pos x="62" y="18"/>
                </a:cxn>
                <a:cxn ang="0">
                  <a:pos x="142" y="9"/>
                </a:cxn>
                <a:cxn ang="0">
                  <a:pos x="220" y="4"/>
                </a:cxn>
                <a:cxn ang="0">
                  <a:pos x="275" y="4"/>
                </a:cxn>
                <a:cxn ang="0">
                  <a:pos x="345" y="2"/>
                </a:cxn>
                <a:cxn ang="0">
                  <a:pos x="418" y="0"/>
                </a:cxn>
                <a:cxn ang="0">
                  <a:pos x="473" y="0"/>
                </a:cxn>
                <a:cxn ang="0">
                  <a:pos x="498" y="4"/>
                </a:cxn>
                <a:cxn ang="0">
                  <a:pos x="524" y="6"/>
                </a:cxn>
                <a:cxn ang="0">
                  <a:pos x="553" y="6"/>
                </a:cxn>
                <a:cxn ang="0">
                  <a:pos x="576" y="6"/>
                </a:cxn>
                <a:cxn ang="0">
                  <a:pos x="617" y="13"/>
                </a:cxn>
                <a:cxn ang="0">
                  <a:pos x="638" y="22"/>
                </a:cxn>
                <a:cxn ang="0">
                  <a:pos x="617" y="29"/>
                </a:cxn>
                <a:cxn ang="0">
                  <a:pos x="583" y="32"/>
                </a:cxn>
                <a:cxn ang="0">
                  <a:pos x="556" y="36"/>
                </a:cxn>
                <a:cxn ang="0">
                  <a:pos x="501" y="41"/>
                </a:cxn>
                <a:cxn ang="0">
                  <a:pos x="432" y="48"/>
                </a:cxn>
                <a:cxn ang="0">
                  <a:pos x="375" y="61"/>
                </a:cxn>
                <a:cxn ang="0">
                  <a:pos x="343" y="79"/>
                </a:cxn>
                <a:cxn ang="0">
                  <a:pos x="298" y="120"/>
                </a:cxn>
                <a:cxn ang="0">
                  <a:pos x="250" y="172"/>
                </a:cxn>
                <a:cxn ang="0">
                  <a:pos x="209" y="220"/>
                </a:cxn>
                <a:cxn ang="0">
                  <a:pos x="186" y="254"/>
                </a:cxn>
                <a:cxn ang="0">
                  <a:pos x="158" y="291"/>
                </a:cxn>
                <a:cxn ang="0">
                  <a:pos x="126" y="330"/>
                </a:cxn>
                <a:cxn ang="0">
                  <a:pos x="97" y="362"/>
                </a:cxn>
                <a:cxn ang="0">
                  <a:pos x="74" y="387"/>
                </a:cxn>
                <a:cxn ang="0">
                  <a:pos x="62" y="377"/>
                </a:cxn>
                <a:cxn ang="0">
                  <a:pos x="78" y="346"/>
                </a:cxn>
                <a:cxn ang="0">
                  <a:pos x="113" y="298"/>
                </a:cxn>
                <a:cxn ang="0">
                  <a:pos x="156" y="241"/>
                </a:cxn>
                <a:cxn ang="0">
                  <a:pos x="195" y="197"/>
                </a:cxn>
                <a:cxn ang="0">
                  <a:pos x="215" y="175"/>
                </a:cxn>
                <a:cxn ang="0">
                  <a:pos x="245" y="141"/>
                </a:cxn>
                <a:cxn ang="0">
                  <a:pos x="282" y="102"/>
                </a:cxn>
                <a:cxn ang="0">
                  <a:pos x="318" y="68"/>
                </a:cxn>
                <a:cxn ang="0">
                  <a:pos x="345" y="52"/>
                </a:cxn>
                <a:cxn ang="0">
                  <a:pos x="370" y="41"/>
                </a:cxn>
                <a:cxn ang="0">
                  <a:pos x="389" y="31"/>
                </a:cxn>
                <a:cxn ang="0">
                  <a:pos x="400" y="25"/>
                </a:cxn>
                <a:cxn ang="0">
                  <a:pos x="398" y="25"/>
                </a:cxn>
                <a:cxn ang="0">
                  <a:pos x="377" y="27"/>
                </a:cxn>
                <a:cxn ang="0">
                  <a:pos x="338" y="29"/>
                </a:cxn>
                <a:cxn ang="0">
                  <a:pos x="290" y="32"/>
                </a:cxn>
                <a:cxn ang="0">
                  <a:pos x="236" y="36"/>
                </a:cxn>
                <a:cxn ang="0">
                  <a:pos x="185" y="38"/>
                </a:cxn>
                <a:cxn ang="0">
                  <a:pos x="140" y="41"/>
                </a:cxn>
                <a:cxn ang="0">
                  <a:pos x="110" y="41"/>
                </a:cxn>
                <a:cxn ang="0">
                  <a:pos x="87" y="41"/>
                </a:cxn>
                <a:cxn ang="0">
                  <a:pos x="53" y="45"/>
                </a:cxn>
                <a:cxn ang="0">
                  <a:pos x="19" y="47"/>
                </a:cxn>
                <a:cxn ang="0">
                  <a:pos x="0" y="38"/>
                </a:cxn>
              </a:cxnLst>
              <a:rect l="0" t="0" r="r" b="b"/>
              <a:pathLst>
                <a:path w="638" h="387">
                  <a:moveTo>
                    <a:pt x="0" y="25"/>
                  </a:moveTo>
                  <a:lnTo>
                    <a:pt x="8" y="23"/>
                  </a:lnTo>
                  <a:lnTo>
                    <a:pt x="30" y="22"/>
                  </a:lnTo>
                  <a:lnTo>
                    <a:pt x="62" y="18"/>
                  </a:lnTo>
                  <a:lnTo>
                    <a:pt x="101" y="15"/>
                  </a:lnTo>
                  <a:lnTo>
                    <a:pt x="142" y="9"/>
                  </a:lnTo>
                  <a:lnTo>
                    <a:pt x="183" y="6"/>
                  </a:lnTo>
                  <a:lnTo>
                    <a:pt x="220" y="4"/>
                  </a:lnTo>
                  <a:lnTo>
                    <a:pt x="249" y="4"/>
                  </a:lnTo>
                  <a:lnTo>
                    <a:pt x="275" y="4"/>
                  </a:lnTo>
                  <a:lnTo>
                    <a:pt x="309" y="4"/>
                  </a:lnTo>
                  <a:lnTo>
                    <a:pt x="345" y="2"/>
                  </a:lnTo>
                  <a:lnTo>
                    <a:pt x="382" y="2"/>
                  </a:lnTo>
                  <a:lnTo>
                    <a:pt x="418" y="0"/>
                  </a:lnTo>
                  <a:lnTo>
                    <a:pt x="450" y="0"/>
                  </a:lnTo>
                  <a:lnTo>
                    <a:pt x="473" y="0"/>
                  </a:lnTo>
                  <a:lnTo>
                    <a:pt x="487" y="2"/>
                  </a:lnTo>
                  <a:lnTo>
                    <a:pt x="498" y="4"/>
                  </a:lnTo>
                  <a:lnTo>
                    <a:pt x="510" y="4"/>
                  </a:lnTo>
                  <a:lnTo>
                    <a:pt x="524" y="6"/>
                  </a:lnTo>
                  <a:lnTo>
                    <a:pt x="539" y="6"/>
                  </a:lnTo>
                  <a:lnTo>
                    <a:pt x="553" y="6"/>
                  </a:lnTo>
                  <a:lnTo>
                    <a:pt x="565" y="6"/>
                  </a:lnTo>
                  <a:lnTo>
                    <a:pt x="576" y="6"/>
                  </a:lnTo>
                  <a:lnTo>
                    <a:pt x="581" y="6"/>
                  </a:lnTo>
                  <a:lnTo>
                    <a:pt x="617" y="13"/>
                  </a:lnTo>
                  <a:lnTo>
                    <a:pt x="635" y="18"/>
                  </a:lnTo>
                  <a:lnTo>
                    <a:pt x="638" y="22"/>
                  </a:lnTo>
                  <a:lnTo>
                    <a:pt x="631" y="25"/>
                  </a:lnTo>
                  <a:lnTo>
                    <a:pt x="617" y="29"/>
                  </a:lnTo>
                  <a:lnTo>
                    <a:pt x="599" y="31"/>
                  </a:lnTo>
                  <a:lnTo>
                    <a:pt x="583" y="32"/>
                  </a:lnTo>
                  <a:lnTo>
                    <a:pt x="571" y="34"/>
                  </a:lnTo>
                  <a:lnTo>
                    <a:pt x="556" y="36"/>
                  </a:lnTo>
                  <a:lnTo>
                    <a:pt x="531" y="38"/>
                  </a:lnTo>
                  <a:lnTo>
                    <a:pt x="501" y="41"/>
                  </a:lnTo>
                  <a:lnTo>
                    <a:pt x="467" y="45"/>
                  </a:lnTo>
                  <a:lnTo>
                    <a:pt x="432" y="48"/>
                  </a:lnTo>
                  <a:lnTo>
                    <a:pt x="400" y="56"/>
                  </a:lnTo>
                  <a:lnTo>
                    <a:pt x="375" y="61"/>
                  </a:lnTo>
                  <a:lnTo>
                    <a:pt x="357" y="68"/>
                  </a:lnTo>
                  <a:lnTo>
                    <a:pt x="343" y="79"/>
                  </a:lnTo>
                  <a:lnTo>
                    <a:pt x="323" y="97"/>
                  </a:lnTo>
                  <a:lnTo>
                    <a:pt x="298" y="120"/>
                  </a:lnTo>
                  <a:lnTo>
                    <a:pt x="275" y="145"/>
                  </a:lnTo>
                  <a:lnTo>
                    <a:pt x="250" y="172"/>
                  </a:lnTo>
                  <a:lnTo>
                    <a:pt x="227" y="197"/>
                  </a:lnTo>
                  <a:lnTo>
                    <a:pt x="209" y="220"/>
                  </a:lnTo>
                  <a:lnTo>
                    <a:pt x="197" y="238"/>
                  </a:lnTo>
                  <a:lnTo>
                    <a:pt x="186" y="254"/>
                  </a:lnTo>
                  <a:lnTo>
                    <a:pt x="174" y="271"/>
                  </a:lnTo>
                  <a:lnTo>
                    <a:pt x="158" y="291"/>
                  </a:lnTo>
                  <a:lnTo>
                    <a:pt x="142" y="311"/>
                  </a:lnTo>
                  <a:lnTo>
                    <a:pt x="126" y="330"/>
                  </a:lnTo>
                  <a:lnTo>
                    <a:pt x="110" y="348"/>
                  </a:lnTo>
                  <a:lnTo>
                    <a:pt x="97" y="362"/>
                  </a:lnTo>
                  <a:lnTo>
                    <a:pt x="88" y="375"/>
                  </a:lnTo>
                  <a:lnTo>
                    <a:pt x="74" y="387"/>
                  </a:lnTo>
                  <a:lnTo>
                    <a:pt x="65" y="387"/>
                  </a:lnTo>
                  <a:lnTo>
                    <a:pt x="62" y="377"/>
                  </a:lnTo>
                  <a:lnTo>
                    <a:pt x="69" y="361"/>
                  </a:lnTo>
                  <a:lnTo>
                    <a:pt x="78" y="346"/>
                  </a:lnTo>
                  <a:lnTo>
                    <a:pt x="94" y="325"/>
                  </a:lnTo>
                  <a:lnTo>
                    <a:pt x="113" y="298"/>
                  </a:lnTo>
                  <a:lnTo>
                    <a:pt x="135" y="270"/>
                  </a:lnTo>
                  <a:lnTo>
                    <a:pt x="156" y="241"/>
                  </a:lnTo>
                  <a:lnTo>
                    <a:pt x="177" y="216"/>
                  </a:lnTo>
                  <a:lnTo>
                    <a:pt x="195" y="197"/>
                  </a:lnTo>
                  <a:lnTo>
                    <a:pt x="206" y="184"/>
                  </a:lnTo>
                  <a:lnTo>
                    <a:pt x="215" y="175"/>
                  </a:lnTo>
                  <a:lnTo>
                    <a:pt x="229" y="161"/>
                  </a:lnTo>
                  <a:lnTo>
                    <a:pt x="245" y="141"/>
                  </a:lnTo>
                  <a:lnTo>
                    <a:pt x="263" y="122"/>
                  </a:lnTo>
                  <a:lnTo>
                    <a:pt x="282" y="102"/>
                  </a:lnTo>
                  <a:lnTo>
                    <a:pt x="300" y="82"/>
                  </a:lnTo>
                  <a:lnTo>
                    <a:pt x="318" y="68"/>
                  </a:lnTo>
                  <a:lnTo>
                    <a:pt x="332" y="59"/>
                  </a:lnTo>
                  <a:lnTo>
                    <a:pt x="345" y="52"/>
                  </a:lnTo>
                  <a:lnTo>
                    <a:pt x="359" y="47"/>
                  </a:lnTo>
                  <a:lnTo>
                    <a:pt x="370" y="41"/>
                  </a:lnTo>
                  <a:lnTo>
                    <a:pt x="380" y="36"/>
                  </a:lnTo>
                  <a:lnTo>
                    <a:pt x="389" y="31"/>
                  </a:lnTo>
                  <a:lnTo>
                    <a:pt x="396" y="29"/>
                  </a:lnTo>
                  <a:lnTo>
                    <a:pt x="400" y="25"/>
                  </a:lnTo>
                  <a:lnTo>
                    <a:pt x="402" y="25"/>
                  </a:lnTo>
                  <a:lnTo>
                    <a:pt x="398" y="25"/>
                  </a:lnTo>
                  <a:lnTo>
                    <a:pt x="389" y="25"/>
                  </a:lnTo>
                  <a:lnTo>
                    <a:pt x="377" y="27"/>
                  </a:lnTo>
                  <a:lnTo>
                    <a:pt x="359" y="29"/>
                  </a:lnTo>
                  <a:lnTo>
                    <a:pt x="338" y="29"/>
                  </a:lnTo>
                  <a:lnTo>
                    <a:pt x="314" y="31"/>
                  </a:lnTo>
                  <a:lnTo>
                    <a:pt x="290" y="32"/>
                  </a:lnTo>
                  <a:lnTo>
                    <a:pt x="263" y="34"/>
                  </a:lnTo>
                  <a:lnTo>
                    <a:pt x="236" y="36"/>
                  </a:lnTo>
                  <a:lnTo>
                    <a:pt x="209" y="38"/>
                  </a:lnTo>
                  <a:lnTo>
                    <a:pt x="185" y="38"/>
                  </a:lnTo>
                  <a:lnTo>
                    <a:pt x="161" y="40"/>
                  </a:lnTo>
                  <a:lnTo>
                    <a:pt x="140" y="41"/>
                  </a:lnTo>
                  <a:lnTo>
                    <a:pt x="122" y="41"/>
                  </a:lnTo>
                  <a:lnTo>
                    <a:pt x="110" y="41"/>
                  </a:lnTo>
                  <a:lnTo>
                    <a:pt x="101" y="41"/>
                  </a:lnTo>
                  <a:lnTo>
                    <a:pt x="87" y="41"/>
                  </a:lnTo>
                  <a:lnTo>
                    <a:pt x="71" y="43"/>
                  </a:lnTo>
                  <a:lnTo>
                    <a:pt x="53" y="45"/>
                  </a:lnTo>
                  <a:lnTo>
                    <a:pt x="35" y="47"/>
                  </a:lnTo>
                  <a:lnTo>
                    <a:pt x="19" y="47"/>
                  </a:lnTo>
                  <a:lnTo>
                    <a:pt x="7" y="45"/>
                  </a:lnTo>
                  <a:lnTo>
                    <a:pt x="0" y="38"/>
                  </a:lnTo>
                  <a:lnTo>
                    <a:pt x="0" y="25"/>
                  </a:lnTo>
                  <a:close/>
                </a:path>
              </a:pathLst>
            </a:custGeom>
            <a:solidFill>
              <a:srgbClr val="000000"/>
            </a:solidFill>
            <a:ln w="12700">
              <a:noFill/>
              <a:round/>
              <a:headEnd/>
              <a:tailEnd/>
            </a:ln>
          </p:spPr>
          <p:txBody>
            <a:bodyPr/>
            <a:lstStyle/>
            <a:p>
              <a:endParaRPr lang="en-US"/>
            </a:p>
          </p:txBody>
        </p:sp>
        <p:sp>
          <p:nvSpPr>
            <p:cNvPr id="596011" name="Freeform 43"/>
            <p:cNvSpPr>
              <a:spLocks/>
            </p:cNvSpPr>
            <p:nvPr/>
          </p:nvSpPr>
          <p:spPr bwMode="auto">
            <a:xfrm>
              <a:off x="2087" y="1849"/>
              <a:ext cx="627" cy="96"/>
            </a:xfrm>
            <a:custGeom>
              <a:avLst/>
              <a:gdLst/>
              <a:ahLst/>
              <a:cxnLst>
                <a:cxn ang="0">
                  <a:pos x="605" y="10"/>
                </a:cxn>
                <a:cxn ang="0">
                  <a:pos x="593" y="21"/>
                </a:cxn>
                <a:cxn ang="0">
                  <a:pos x="566" y="35"/>
                </a:cxn>
                <a:cxn ang="0">
                  <a:pos x="525" y="50"/>
                </a:cxn>
                <a:cxn ang="0">
                  <a:pos x="482" y="57"/>
                </a:cxn>
                <a:cxn ang="0">
                  <a:pos x="443" y="60"/>
                </a:cxn>
                <a:cxn ang="0">
                  <a:pos x="397" y="64"/>
                </a:cxn>
                <a:cxn ang="0">
                  <a:pos x="347" y="67"/>
                </a:cxn>
                <a:cxn ang="0">
                  <a:pos x="294" y="71"/>
                </a:cxn>
                <a:cxn ang="0">
                  <a:pos x="244" y="71"/>
                </a:cxn>
                <a:cxn ang="0">
                  <a:pos x="200" y="71"/>
                </a:cxn>
                <a:cxn ang="0">
                  <a:pos x="164" y="69"/>
                </a:cxn>
                <a:cxn ang="0">
                  <a:pos x="127" y="64"/>
                </a:cxn>
                <a:cxn ang="0">
                  <a:pos x="77" y="62"/>
                </a:cxn>
                <a:cxn ang="0">
                  <a:pos x="32" y="64"/>
                </a:cxn>
                <a:cxn ang="0">
                  <a:pos x="4" y="67"/>
                </a:cxn>
                <a:cxn ang="0">
                  <a:pos x="0" y="67"/>
                </a:cxn>
                <a:cxn ang="0">
                  <a:pos x="4" y="75"/>
                </a:cxn>
                <a:cxn ang="0">
                  <a:pos x="20" y="82"/>
                </a:cxn>
                <a:cxn ang="0">
                  <a:pos x="56" y="91"/>
                </a:cxn>
                <a:cxn ang="0">
                  <a:pos x="112" y="96"/>
                </a:cxn>
                <a:cxn ang="0">
                  <a:pos x="166" y="96"/>
                </a:cxn>
                <a:cxn ang="0">
                  <a:pos x="210" y="92"/>
                </a:cxn>
                <a:cxn ang="0">
                  <a:pos x="244" y="92"/>
                </a:cxn>
                <a:cxn ang="0">
                  <a:pos x="273" y="92"/>
                </a:cxn>
                <a:cxn ang="0">
                  <a:pos x="321" y="94"/>
                </a:cxn>
                <a:cxn ang="0">
                  <a:pos x="385" y="92"/>
                </a:cxn>
                <a:cxn ang="0">
                  <a:pos x="447" y="89"/>
                </a:cxn>
                <a:cxn ang="0">
                  <a:pos x="498" y="83"/>
                </a:cxn>
                <a:cxn ang="0">
                  <a:pos x="547" y="75"/>
                </a:cxn>
                <a:cxn ang="0">
                  <a:pos x="586" y="60"/>
                </a:cxn>
                <a:cxn ang="0">
                  <a:pos x="614" y="41"/>
                </a:cxn>
                <a:cxn ang="0">
                  <a:pos x="627" y="9"/>
                </a:cxn>
                <a:cxn ang="0">
                  <a:pos x="618" y="1"/>
                </a:cxn>
              </a:cxnLst>
              <a:rect l="0" t="0" r="r" b="b"/>
              <a:pathLst>
                <a:path w="627" h="96">
                  <a:moveTo>
                    <a:pt x="607" y="9"/>
                  </a:moveTo>
                  <a:lnTo>
                    <a:pt x="605" y="10"/>
                  </a:lnTo>
                  <a:lnTo>
                    <a:pt x="602" y="14"/>
                  </a:lnTo>
                  <a:lnTo>
                    <a:pt x="593" y="21"/>
                  </a:lnTo>
                  <a:lnTo>
                    <a:pt x="582" y="28"/>
                  </a:lnTo>
                  <a:lnTo>
                    <a:pt x="566" y="35"/>
                  </a:lnTo>
                  <a:lnTo>
                    <a:pt x="548" y="42"/>
                  </a:lnTo>
                  <a:lnTo>
                    <a:pt x="525" y="50"/>
                  </a:lnTo>
                  <a:lnTo>
                    <a:pt x="498" y="55"/>
                  </a:lnTo>
                  <a:lnTo>
                    <a:pt x="482" y="57"/>
                  </a:lnTo>
                  <a:lnTo>
                    <a:pt x="465" y="58"/>
                  </a:lnTo>
                  <a:lnTo>
                    <a:pt x="443" y="60"/>
                  </a:lnTo>
                  <a:lnTo>
                    <a:pt x="422" y="62"/>
                  </a:lnTo>
                  <a:lnTo>
                    <a:pt x="397" y="64"/>
                  </a:lnTo>
                  <a:lnTo>
                    <a:pt x="372" y="66"/>
                  </a:lnTo>
                  <a:lnTo>
                    <a:pt x="347" y="67"/>
                  </a:lnTo>
                  <a:lnTo>
                    <a:pt x="321" y="69"/>
                  </a:lnTo>
                  <a:lnTo>
                    <a:pt x="294" y="71"/>
                  </a:lnTo>
                  <a:lnTo>
                    <a:pt x="269" y="71"/>
                  </a:lnTo>
                  <a:lnTo>
                    <a:pt x="244" y="71"/>
                  </a:lnTo>
                  <a:lnTo>
                    <a:pt x="221" y="71"/>
                  </a:lnTo>
                  <a:lnTo>
                    <a:pt x="200" y="71"/>
                  </a:lnTo>
                  <a:lnTo>
                    <a:pt x="182" y="71"/>
                  </a:lnTo>
                  <a:lnTo>
                    <a:pt x="164" y="69"/>
                  </a:lnTo>
                  <a:lnTo>
                    <a:pt x="152" y="67"/>
                  </a:lnTo>
                  <a:lnTo>
                    <a:pt x="127" y="64"/>
                  </a:lnTo>
                  <a:lnTo>
                    <a:pt x="102" y="62"/>
                  </a:lnTo>
                  <a:lnTo>
                    <a:pt x="77" y="62"/>
                  </a:lnTo>
                  <a:lnTo>
                    <a:pt x="52" y="64"/>
                  </a:lnTo>
                  <a:lnTo>
                    <a:pt x="32" y="64"/>
                  </a:lnTo>
                  <a:lnTo>
                    <a:pt x="15" y="66"/>
                  </a:lnTo>
                  <a:lnTo>
                    <a:pt x="4" y="67"/>
                  </a:lnTo>
                  <a:lnTo>
                    <a:pt x="0" y="67"/>
                  </a:lnTo>
                  <a:lnTo>
                    <a:pt x="0" y="67"/>
                  </a:lnTo>
                  <a:lnTo>
                    <a:pt x="2" y="71"/>
                  </a:lnTo>
                  <a:lnTo>
                    <a:pt x="4" y="75"/>
                  </a:lnTo>
                  <a:lnTo>
                    <a:pt x="9" y="78"/>
                  </a:lnTo>
                  <a:lnTo>
                    <a:pt x="20" y="82"/>
                  </a:lnTo>
                  <a:lnTo>
                    <a:pt x="34" y="87"/>
                  </a:lnTo>
                  <a:lnTo>
                    <a:pt x="56" y="91"/>
                  </a:lnTo>
                  <a:lnTo>
                    <a:pt x="82" y="94"/>
                  </a:lnTo>
                  <a:lnTo>
                    <a:pt x="112" y="96"/>
                  </a:lnTo>
                  <a:lnTo>
                    <a:pt x="141" y="96"/>
                  </a:lnTo>
                  <a:lnTo>
                    <a:pt x="166" y="96"/>
                  </a:lnTo>
                  <a:lnTo>
                    <a:pt x="189" y="94"/>
                  </a:lnTo>
                  <a:lnTo>
                    <a:pt x="210" y="92"/>
                  </a:lnTo>
                  <a:lnTo>
                    <a:pt x="228" y="92"/>
                  </a:lnTo>
                  <a:lnTo>
                    <a:pt x="244" y="92"/>
                  </a:lnTo>
                  <a:lnTo>
                    <a:pt x="257" y="92"/>
                  </a:lnTo>
                  <a:lnTo>
                    <a:pt x="273" y="92"/>
                  </a:lnTo>
                  <a:lnTo>
                    <a:pt x="294" y="94"/>
                  </a:lnTo>
                  <a:lnTo>
                    <a:pt x="321" y="94"/>
                  </a:lnTo>
                  <a:lnTo>
                    <a:pt x="353" y="92"/>
                  </a:lnTo>
                  <a:lnTo>
                    <a:pt x="385" y="92"/>
                  </a:lnTo>
                  <a:lnTo>
                    <a:pt x="417" y="91"/>
                  </a:lnTo>
                  <a:lnTo>
                    <a:pt x="447" y="89"/>
                  </a:lnTo>
                  <a:lnTo>
                    <a:pt x="474" y="87"/>
                  </a:lnTo>
                  <a:lnTo>
                    <a:pt x="498" y="83"/>
                  </a:lnTo>
                  <a:lnTo>
                    <a:pt x="523" y="80"/>
                  </a:lnTo>
                  <a:lnTo>
                    <a:pt x="547" y="75"/>
                  </a:lnTo>
                  <a:lnTo>
                    <a:pt x="568" y="67"/>
                  </a:lnTo>
                  <a:lnTo>
                    <a:pt x="586" y="60"/>
                  </a:lnTo>
                  <a:lnTo>
                    <a:pt x="602" y="51"/>
                  </a:lnTo>
                  <a:lnTo>
                    <a:pt x="614" y="41"/>
                  </a:lnTo>
                  <a:lnTo>
                    <a:pt x="621" y="28"/>
                  </a:lnTo>
                  <a:lnTo>
                    <a:pt x="627" y="9"/>
                  </a:lnTo>
                  <a:lnTo>
                    <a:pt x="625" y="0"/>
                  </a:lnTo>
                  <a:lnTo>
                    <a:pt x="618" y="1"/>
                  </a:lnTo>
                  <a:lnTo>
                    <a:pt x="607" y="9"/>
                  </a:lnTo>
                  <a:close/>
                </a:path>
              </a:pathLst>
            </a:custGeom>
            <a:solidFill>
              <a:srgbClr val="000000"/>
            </a:solidFill>
            <a:ln w="12700">
              <a:noFill/>
              <a:round/>
              <a:headEnd/>
              <a:tailEnd/>
            </a:ln>
          </p:spPr>
          <p:txBody>
            <a:bodyPr/>
            <a:lstStyle/>
            <a:p>
              <a:endParaRPr lang="en-US"/>
            </a:p>
          </p:txBody>
        </p:sp>
        <p:sp>
          <p:nvSpPr>
            <p:cNvPr id="596012" name="Freeform 44"/>
            <p:cNvSpPr>
              <a:spLocks/>
            </p:cNvSpPr>
            <p:nvPr/>
          </p:nvSpPr>
          <p:spPr bwMode="auto">
            <a:xfrm>
              <a:off x="1844" y="2254"/>
              <a:ext cx="512" cy="146"/>
            </a:xfrm>
            <a:custGeom>
              <a:avLst/>
              <a:gdLst/>
              <a:ahLst/>
              <a:cxnLst>
                <a:cxn ang="0">
                  <a:pos x="12" y="0"/>
                </a:cxn>
                <a:cxn ang="0">
                  <a:pos x="14" y="0"/>
                </a:cxn>
                <a:cxn ang="0">
                  <a:pos x="23" y="0"/>
                </a:cxn>
                <a:cxn ang="0">
                  <a:pos x="33" y="1"/>
                </a:cxn>
                <a:cxn ang="0">
                  <a:pos x="49" y="1"/>
                </a:cxn>
                <a:cxn ang="0">
                  <a:pos x="67" y="3"/>
                </a:cxn>
                <a:cxn ang="0">
                  <a:pos x="89" y="5"/>
                </a:cxn>
                <a:cxn ang="0">
                  <a:pos x="113" y="5"/>
                </a:cxn>
                <a:cxn ang="0">
                  <a:pos x="138" y="7"/>
                </a:cxn>
                <a:cxn ang="0">
                  <a:pos x="165" y="8"/>
                </a:cxn>
                <a:cxn ang="0">
                  <a:pos x="192" y="8"/>
                </a:cxn>
                <a:cxn ang="0">
                  <a:pos x="218" y="10"/>
                </a:cxn>
                <a:cxn ang="0">
                  <a:pos x="245" y="12"/>
                </a:cxn>
                <a:cxn ang="0">
                  <a:pos x="270" y="12"/>
                </a:cxn>
                <a:cxn ang="0">
                  <a:pos x="295" y="14"/>
                </a:cxn>
                <a:cxn ang="0">
                  <a:pos x="316" y="14"/>
                </a:cxn>
                <a:cxn ang="0">
                  <a:pos x="336" y="14"/>
                </a:cxn>
                <a:cxn ang="0">
                  <a:pos x="371" y="14"/>
                </a:cxn>
                <a:cxn ang="0">
                  <a:pos x="405" y="14"/>
                </a:cxn>
                <a:cxn ang="0">
                  <a:pos x="435" y="14"/>
                </a:cxn>
                <a:cxn ang="0">
                  <a:pos x="462" y="14"/>
                </a:cxn>
                <a:cxn ang="0">
                  <a:pos x="484" y="16"/>
                </a:cxn>
                <a:cxn ang="0">
                  <a:pos x="500" y="21"/>
                </a:cxn>
                <a:cxn ang="0">
                  <a:pos x="510" y="28"/>
                </a:cxn>
                <a:cxn ang="0">
                  <a:pos x="512" y="37"/>
                </a:cxn>
                <a:cxn ang="0">
                  <a:pos x="510" y="49"/>
                </a:cxn>
                <a:cxn ang="0">
                  <a:pos x="507" y="64"/>
                </a:cxn>
                <a:cxn ang="0">
                  <a:pos x="500" y="78"/>
                </a:cxn>
                <a:cxn ang="0">
                  <a:pos x="491" y="94"/>
                </a:cxn>
                <a:cxn ang="0">
                  <a:pos x="476" y="108"/>
                </a:cxn>
                <a:cxn ang="0">
                  <a:pos x="459" y="123"/>
                </a:cxn>
                <a:cxn ang="0">
                  <a:pos x="435" y="133"/>
                </a:cxn>
                <a:cxn ang="0">
                  <a:pos x="409" y="140"/>
                </a:cxn>
                <a:cxn ang="0">
                  <a:pos x="391" y="142"/>
                </a:cxn>
                <a:cxn ang="0">
                  <a:pos x="370" y="144"/>
                </a:cxn>
                <a:cxn ang="0">
                  <a:pos x="347" y="146"/>
                </a:cxn>
                <a:cxn ang="0">
                  <a:pos x="318" y="146"/>
                </a:cxn>
                <a:cxn ang="0">
                  <a:pos x="290" y="146"/>
                </a:cxn>
                <a:cxn ang="0">
                  <a:pos x="258" y="146"/>
                </a:cxn>
                <a:cxn ang="0">
                  <a:pos x="227" y="144"/>
                </a:cxn>
                <a:cxn ang="0">
                  <a:pos x="195" y="142"/>
                </a:cxn>
                <a:cxn ang="0">
                  <a:pos x="165" y="140"/>
                </a:cxn>
                <a:cxn ang="0">
                  <a:pos x="135" y="137"/>
                </a:cxn>
                <a:cxn ang="0">
                  <a:pos x="106" y="133"/>
                </a:cxn>
                <a:cxn ang="0">
                  <a:pos x="81" y="128"/>
                </a:cxn>
                <a:cxn ang="0">
                  <a:pos x="60" y="123"/>
                </a:cxn>
                <a:cxn ang="0">
                  <a:pos x="41" y="117"/>
                </a:cxn>
                <a:cxn ang="0">
                  <a:pos x="28" y="110"/>
                </a:cxn>
                <a:cxn ang="0">
                  <a:pos x="19" y="103"/>
                </a:cxn>
                <a:cxn ang="0">
                  <a:pos x="3" y="73"/>
                </a:cxn>
                <a:cxn ang="0">
                  <a:pos x="0" y="44"/>
                </a:cxn>
                <a:cxn ang="0">
                  <a:pos x="3" y="19"/>
                </a:cxn>
                <a:cxn ang="0">
                  <a:pos x="12" y="0"/>
                </a:cxn>
              </a:cxnLst>
              <a:rect l="0" t="0" r="r" b="b"/>
              <a:pathLst>
                <a:path w="512" h="146">
                  <a:moveTo>
                    <a:pt x="12" y="0"/>
                  </a:moveTo>
                  <a:lnTo>
                    <a:pt x="14" y="0"/>
                  </a:lnTo>
                  <a:lnTo>
                    <a:pt x="23" y="0"/>
                  </a:lnTo>
                  <a:lnTo>
                    <a:pt x="33" y="1"/>
                  </a:lnTo>
                  <a:lnTo>
                    <a:pt x="49" y="1"/>
                  </a:lnTo>
                  <a:lnTo>
                    <a:pt x="67" y="3"/>
                  </a:lnTo>
                  <a:lnTo>
                    <a:pt x="89" y="5"/>
                  </a:lnTo>
                  <a:lnTo>
                    <a:pt x="113" y="5"/>
                  </a:lnTo>
                  <a:lnTo>
                    <a:pt x="138" y="7"/>
                  </a:lnTo>
                  <a:lnTo>
                    <a:pt x="165" y="8"/>
                  </a:lnTo>
                  <a:lnTo>
                    <a:pt x="192" y="8"/>
                  </a:lnTo>
                  <a:lnTo>
                    <a:pt x="218" y="10"/>
                  </a:lnTo>
                  <a:lnTo>
                    <a:pt x="245" y="12"/>
                  </a:lnTo>
                  <a:lnTo>
                    <a:pt x="270" y="12"/>
                  </a:lnTo>
                  <a:lnTo>
                    <a:pt x="295" y="14"/>
                  </a:lnTo>
                  <a:lnTo>
                    <a:pt x="316" y="14"/>
                  </a:lnTo>
                  <a:lnTo>
                    <a:pt x="336" y="14"/>
                  </a:lnTo>
                  <a:lnTo>
                    <a:pt x="371" y="14"/>
                  </a:lnTo>
                  <a:lnTo>
                    <a:pt x="405" y="14"/>
                  </a:lnTo>
                  <a:lnTo>
                    <a:pt x="435" y="14"/>
                  </a:lnTo>
                  <a:lnTo>
                    <a:pt x="462" y="14"/>
                  </a:lnTo>
                  <a:lnTo>
                    <a:pt x="484" y="16"/>
                  </a:lnTo>
                  <a:lnTo>
                    <a:pt x="500" y="21"/>
                  </a:lnTo>
                  <a:lnTo>
                    <a:pt x="510" y="28"/>
                  </a:lnTo>
                  <a:lnTo>
                    <a:pt x="512" y="37"/>
                  </a:lnTo>
                  <a:lnTo>
                    <a:pt x="510" y="49"/>
                  </a:lnTo>
                  <a:lnTo>
                    <a:pt x="507" y="64"/>
                  </a:lnTo>
                  <a:lnTo>
                    <a:pt x="500" y="78"/>
                  </a:lnTo>
                  <a:lnTo>
                    <a:pt x="491" y="94"/>
                  </a:lnTo>
                  <a:lnTo>
                    <a:pt x="476" y="108"/>
                  </a:lnTo>
                  <a:lnTo>
                    <a:pt x="459" y="123"/>
                  </a:lnTo>
                  <a:lnTo>
                    <a:pt x="435" y="133"/>
                  </a:lnTo>
                  <a:lnTo>
                    <a:pt x="409" y="140"/>
                  </a:lnTo>
                  <a:lnTo>
                    <a:pt x="391" y="142"/>
                  </a:lnTo>
                  <a:lnTo>
                    <a:pt x="370" y="144"/>
                  </a:lnTo>
                  <a:lnTo>
                    <a:pt x="347" y="146"/>
                  </a:lnTo>
                  <a:lnTo>
                    <a:pt x="318" y="146"/>
                  </a:lnTo>
                  <a:lnTo>
                    <a:pt x="290" y="146"/>
                  </a:lnTo>
                  <a:lnTo>
                    <a:pt x="258" y="146"/>
                  </a:lnTo>
                  <a:lnTo>
                    <a:pt x="227" y="144"/>
                  </a:lnTo>
                  <a:lnTo>
                    <a:pt x="195" y="142"/>
                  </a:lnTo>
                  <a:lnTo>
                    <a:pt x="165" y="140"/>
                  </a:lnTo>
                  <a:lnTo>
                    <a:pt x="135" y="137"/>
                  </a:lnTo>
                  <a:lnTo>
                    <a:pt x="106" y="133"/>
                  </a:lnTo>
                  <a:lnTo>
                    <a:pt x="81" y="128"/>
                  </a:lnTo>
                  <a:lnTo>
                    <a:pt x="60" y="123"/>
                  </a:lnTo>
                  <a:lnTo>
                    <a:pt x="41" y="117"/>
                  </a:lnTo>
                  <a:lnTo>
                    <a:pt x="28" y="110"/>
                  </a:lnTo>
                  <a:lnTo>
                    <a:pt x="19" y="103"/>
                  </a:lnTo>
                  <a:lnTo>
                    <a:pt x="3" y="73"/>
                  </a:lnTo>
                  <a:lnTo>
                    <a:pt x="0" y="44"/>
                  </a:lnTo>
                  <a:lnTo>
                    <a:pt x="3" y="19"/>
                  </a:lnTo>
                  <a:lnTo>
                    <a:pt x="12" y="0"/>
                  </a:lnTo>
                  <a:close/>
                </a:path>
              </a:pathLst>
            </a:custGeom>
            <a:solidFill>
              <a:srgbClr val="A8B5B7"/>
            </a:solidFill>
            <a:ln w="12700">
              <a:noFill/>
              <a:round/>
              <a:headEnd/>
              <a:tailEnd/>
            </a:ln>
          </p:spPr>
          <p:txBody>
            <a:bodyPr/>
            <a:lstStyle/>
            <a:p>
              <a:endParaRPr lang="en-US"/>
            </a:p>
          </p:txBody>
        </p:sp>
        <p:sp>
          <p:nvSpPr>
            <p:cNvPr id="596013" name="Freeform 45"/>
            <p:cNvSpPr>
              <a:spLocks/>
            </p:cNvSpPr>
            <p:nvPr/>
          </p:nvSpPr>
          <p:spPr bwMode="auto">
            <a:xfrm>
              <a:off x="1863" y="2015"/>
              <a:ext cx="91" cy="162"/>
            </a:xfrm>
            <a:custGeom>
              <a:avLst/>
              <a:gdLst/>
              <a:ahLst/>
              <a:cxnLst>
                <a:cxn ang="0">
                  <a:pos x="39" y="160"/>
                </a:cxn>
                <a:cxn ang="0">
                  <a:pos x="48" y="149"/>
                </a:cxn>
                <a:cxn ang="0">
                  <a:pos x="66" y="123"/>
                </a:cxn>
                <a:cxn ang="0">
                  <a:pos x="82" y="82"/>
                </a:cxn>
                <a:cxn ang="0">
                  <a:pos x="91" y="33"/>
                </a:cxn>
                <a:cxn ang="0">
                  <a:pos x="89" y="14"/>
                </a:cxn>
                <a:cxn ang="0">
                  <a:pos x="86" y="3"/>
                </a:cxn>
                <a:cxn ang="0">
                  <a:pos x="78" y="0"/>
                </a:cxn>
                <a:cxn ang="0">
                  <a:pos x="70" y="1"/>
                </a:cxn>
                <a:cxn ang="0">
                  <a:pos x="61" y="7"/>
                </a:cxn>
                <a:cxn ang="0">
                  <a:pos x="52" y="16"/>
                </a:cxn>
                <a:cxn ang="0">
                  <a:pos x="45" y="24"/>
                </a:cxn>
                <a:cxn ang="0">
                  <a:pos x="38" y="33"/>
                </a:cxn>
                <a:cxn ang="0">
                  <a:pos x="29" y="46"/>
                </a:cxn>
                <a:cxn ang="0">
                  <a:pos x="20" y="66"/>
                </a:cxn>
                <a:cxn ang="0">
                  <a:pos x="11" y="89"/>
                </a:cxn>
                <a:cxn ang="0">
                  <a:pos x="4" y="112"/>
                </a:cxn>
                <a:cxn ang="0">
                  <a:pos x="0" y="135"/>
                </a:cxn>
                <a:cxn ang="0">
                  <a:pos x="4" y="151"/>
                </a:cxn>
                <a:cxn ang="0">
                  <a:pos x="16" y="162"/>
                </a:cxn>
                <a:cxn ang="0">
                  <a:pos x="39" y="160"/>
                </a:cxn>
              </a:cxnLst>
              <a:rect l="0" t="0" r="r" b="b"/>
              <a:pathLst>
                <a:path w="91" h="162">
                  <a:moveTo>
                    <a:pt x="39" y="160"/>
                  </a:moveTo>
                  <a:lnTo>
                    <a:pt x="48" y="149"/>
                  </a:lnTo>
                  <a:lnTo>
                    <a:pt x="66" y="123"/>
                  </a:lnTo>
                  <a:lnTo>
                    <a:pt x="82" y="82"/>
                  </a:lnTo>
                  <a:lnTo>
                    <a:pt x="91" y="33"/>
                  </a:lnTo>
                  <a:lnTo>
                    <a:pt x="89" y="14"/>
                  </a:lnTo>
                  <a:lnTo>
                    <a:pt x="86" y="3"/>
                  </a:lnTo>
                  <a:lnTo>
                    <a:pt x="78" y="0"/>
                  </a:lnTo>
                  <a:lnTo>
                    <a:pt x="70" y="1"/>
                  </a:lnTo>
                  <a:lnTo>
                    <a:pt x="61" y="7"/>
                  </a:lnTo>
                  <a:lnTo>
                    <a:pt x="52" y="16"/>
                  </a:lnTo>
                  <a:lnTo>
                    <a:pt x="45" y="24"/>
                  </a:lnTo>
                  <a:lnTo>
                    <a:pt x="38" y="33"/>
                  </a:lnTo>
                  <a:lnTo>
                    <a:pt x="29" y="46"/>
                  </a:lnTo>
                  <a:lnTo>
                    <a:pt x="20" y="66"/>
                  </a:lnTo>
                  <a:lnTo>
                    <a:pt x="11" y="89"/>
                  </a:lnTo>
                  <a:lnTo>
                    <a:pt x="4" y="112"/>
                  </a:lnTo>
                  <a:lnTo>
                    <a:pt x="0" y="135"/>
                  </a:lnTo>
                  <a:lnTo>
                    <a:pt x="4" y="151"/>
                  </a:lnTo>
                  <a:lnTo>
                    <a:pt x="16" y="162"/>
                  </a:lnTo>
                  <a:lnTo>
                    <a:pt x="39" y="160"/>
                  </a:lnTo>
                  <a:close/>
                </a:path>
              </a:pathLst>
            </a:custGeom>
            <a:solidFill>
              <a:srgbClr val="A8B5B7"/>
            </a:solidFill>
            <a:ln w="12700">
              <a:noFill/>
              <a:round/>
              <a:headEnd/>
              <a:tailEnd/>
            </a:ln>
          </p:spPr>
          <p:txBody>
            <a:bodyPr/>
            <a:lstStyle/>
            <a:p>
              <a:endParaRPr lang="en-US"/>
            </a:p>
          </p:txBody>
        </p:sp>
        <p:sp>
          <p:nvSpPr>
            <p:cNvPr id="596014" name="Freeform 46"/>
            <p:cNvSpPr>
              <a:spLocks/>
            </p:cNvSpPr>
            <p:nvPr/>
          </p:nvSpPr>
          <p:spPr bwMode="auto">
            <a:xfrm>
              <a:off x="2287" y="2020"/>
              <a:ext cx="339" cy="171"/>
            </a:xfrm>
            <a:custGeom>
              <a:avLst/>
              <a:gdLst/>
              <a:ahLst/>
              <a:cxnLst>
                <a:cxn ang="0">
                  <a:pos x="0" y="169"/>
                </a:cxn>
                <a:cxn ang="0">
                  <a:pos x="3" y="162"/>
                </a:cxn>
                <a:cxn ang="0">
                  <a:pos x="12" y="144"/>
                </a:cxn>
                <a:cxn ang="0">
                  <a:pos x="30" y="119"/>
                </a:cxn>
                <a:cxn ang="0">
                  <a:pos x="57" y="91"/>
                </a:cxn>
                <a:cxn ang="0">
                  <a:pos x="90" y="61"/>
                </a:cxn>
                <a:cxn ang="0">
                  <a:pos x="135" y="34"/>
                </a:cxn>
                <a:cxn ang="0">
                  <a:pos x="190" y="12"/>
                </a:cxn>
                <a:cxn ang="0">
                  <a:pos x="256" y="0"/>
                </a:cxn>
                <a:cxn ang="0">
                  <a:pos x="306" y="2"/>
                </a:cxn>
                <a:cxn ang="0">
                  <a:pos x="332" y="16"/>
                </a:cxn>
                <a:cxn ang="0">
                  <a:pos x="339" y="37"/>
                </a:cxn>
                <a:cxn ang="0">
                  <a:pos x="330" y="66"/>
                </a:cxn>
                <a:cxn ang="0">
                  <a:pos x="306" y="94"/>
                </a:cxn>
                <a:cxn ang="0">
                  <a:pos x="270" y="121"/>
                </a:cxn>
                <a:cxn ang="0">
                  <a:pos x="226" y="141"/>
                </a:cxn>
                <a:cxn ang="0">
                  <a:pos x="176" y="151"/>
                </a:cxn>
                <a:cxn ang="0">
                  <a:pos x="140" y="155"/>
                </a:cxn>
                <a:cxn ang="0">
                  <a:pos x="110" y="159"/>
                </a:cxn>
                <a:cxn ang="0">
                  <a:pos x="85" y="162"/>
                </a:cxn>
                <a:cxn ang="0">
                  <a:pos x="64" y="166"/>
                </a:cxn>
                <a:cxn ang="0">
                  <a:pos x="44" y="168"/>
                </a:cxn>
                <a:cxn ang="0">
                  <a:pos x="28" y="169"/>
                </a:cxn>
                <a:cxn ang="0">
                  <a:pos x="14" y="171"/>
                </a:cxn>
                <a:cxn ang="0">
                  <a:pos x="0" y="169"/>
                </a:cxn>
              </a:cxnLst>
              <a:rect l="0" t="0" r="r" b="b"/>
              <a:pathLst>
                <a:path w="339" h="171">
                  <a:moveTo>
                    <a:pt x="0" y="169"/>
                  </a:moveTo>
                  <a:lnTo>
                    <a:pt x="3" y="162"/>
                  </a:lnTo>
                  <a:lnTo>
                    <a:pt x="12" y="144"/>
                  </a:lnTo>
                  <a:lnTo>
                    <a:pt x="30" y="119"/>
                  </a:lnTo>
                  <a:lnTo>
                    <a:pt x="57" y="91"/>
                  </a:lnTo>
                  <a:lnTo>
                    <a:pt x="90" y="61"/>
                  </a:lnTo>
                  <a:lnTo>
                    <a:pt x="135" y="34"/>
                  </a:lnTo>
                  <a:lnTo>
                    <a:pt x="190" y="12"/>
                  </a:lnTo>
                  <a:lnTo>
                    <a:pt x="256" y="0"/>
                  </a:lnTo>
                  <a:lnTo>
                    <a:pt x="306" y="2"/>
                  </a:lnTo>
                  <a:lnTo>
                    <a:pt x="332" y="16"/>
                  </a:lnTo>
                  <a:lnTo>
                    <a:pt x="339" y="37"/>
                  </a:lnTo>
                  <a:lnTo>
                    <a:pt x="330" y="66"/>
                  </a:lnTo>
                  <a:lnTo>
                    <a:pt x="306" y="94"/>
                  </a:lnTo>
                  <a:lnTo>
                    <a:pt x="270" y="121"/>
                  </a:lnTo>
                  <a:lnTo>
                    <a:pt x="226" y="141"/>
                  </a:lnTo>
                  <a:lnTo>
                    <a:pt x="176" y="151"/>
                  </a:lnTo>
                  <a:lnTo>
                    <a:pt x="140" y="155"/>
                  </a:lnTo>
                  <a:lnTo>
                    <a:pt x="110" y="159"/>
                  </a:lnTo>
                  <a:lnTo>
                    <a:pt x="85" y="162"/>
                  </a:lnTo>
                  <a:lnTo>
                    <a:pt x="64" y="166"/>
                  </a:lnTo>
                  <a:lnTo>
                    <a:pt x="44" y="168"/>
                  </a:lnTo>
                  <a:lnTo>
                    <a:pt x="28" y="169"/>
                  </a:lnTo>
                  <a:lnTo>
                    <a:pt x="14" y="171"/>
                  </a:lnTo>
                  <a:lnTo>
                    <a:pt x="0" y="169"/>
                  </a:lnTo>
                  <a:close/>
                </a:path>
              </a:pathLst>
            </a:custGeom>
            <a:solidFill>
              <a:srgbClr val="A8B5B7"/>
            </a:solidFill>
            <a:ln w="12700">
              <a:noFill/>
              <a:round/>
              <a:headEnd/>
              <a:tailEnd/>
            </a:ln>
          </p:spPr>
          <p:txBody>
            <a:bodyPr/>
            <a:lstStyle/>
            <a:p>
              <a:endParaRPr lang="en-US"/>
            </a:p>
          </p:txBody>
        </p:sp>
        <p:sp>
          <p:nvSpPr>
            <p:cNvPr id="596015" name="Freeform 47"/>
            <p:cNvSpPr>
              <a:spLocks/>
            </p:cNvSpPr>
            <p:nvPr/>
          </p:nvSpPr>
          <p:spPr bwMode="auto">
            <a:xfrm>
              <a:off x="1911" y="2409"/>
              <a:ext cx="276" cy="114"/>
            </a:xfrm>
            <a:custGeom>
              <a:avLst/>
              <a:gdLst/>
              <a:ahLst/>
              <a:cxnLst>
                <a:cxn ang="0">
                  <a:pos x="0" y="0"/>
                </a:cxn>
                <a:cxn ang="0">
                  <a:pos x="0" y="94"/>
                </a:cxn>
                <a:cxn ang="0">
                  <a:pos x="276" y="114"/>
                </a:cxn>
                <a:cxn ang="0">
                  <a:pos x="272" y="10"/>
                </a:cxn>
                <a:cxn ang="0">
                  <a:pos x="0" y="0"/>
                </a:cxn>
              </a:cxnLst>
              <a:rect l="0" t="0" r="r" b="b"/>
              <a:pathLst>
                <a:path w="276" h="114">
                  <a:moveTo>
                    <a:pt x="0" y="0"/>
                  </a:moveTo>
                  <a:lnTo>
                    <a:pt x="0" y="94"/>
                  </a:lnTo>
                  <a:lnTo>
                    <a:pt x="276" y="114"/>
                  </a:lnTo>
                  <a:lnTo>
                    <a:pt x="272" y="10"/>
                  </a:lnTo>
                  <a:lnTo>
                    <a:pt x="0" y="0"/>
                  </a:lnTo>
                  <a:close/>
                </a:path>
              </a:pathLst>
            </a:custGeom>
            <a:solidFill>
              <a:srgbClr val="FFFFFF"/>
            </a:solidFill>
            <a:ln w="12700">
              <a:noFill/>
              <a:round/>
              <a:headEnd/>
              <a:tailEnd/>
            </a:ln>
          </p:spPr>
          <p:txBody>
            <a:bodyPr/>
            <a:lstStyle/>
            <a:p>
              <a:endParaRPr lang="en-US"/>
            </a:p>
          </p:txBody>
        </p:sp>
        <p:sp>
          <p:nvSpPr>
            <p:cNvPr id="596016" name="Freeform 48"/>
            <p:cNvSpPr>
              <a:spLocks/>
            </p:cNvSpPr>
            <p:nvPr/>
          </p:nvSpPr>
          <p:spPr bwMode="auto">
            <a:xfrm>
              <a:off x="1856" y="2081"/>
              <a:ext cx="98" cy="107"/>
            </a:xfrm>
            <a:custGeom>
              <a:avLst/>
              <a:gdLst/>
              <a:ahLst/>
              <a:cxnLst>
                <a:cxn ang="0">
                  <a:pos x="11" y="41"/>
                </a:cxn>
                <a:cxn ang="0">
                  <a:pos x="11" y="44"/>
                </a:cxn>
                <a:cxn ang="0">
                  <a:pos x="11" y="55"/>
                </a:cxn>
                <a:cxn ang="0">
                  <a:pos x="14" y="67"/>
                </a:cxn>
                <a:cxn ang="0">
                  <a:pos x="23" y="78"/>
                </a:cxn>
                <a:cxn ang="0">
                  <a:pos x="34" y="82"/>
                </a:cxn>
                <a:cxn ang="0">
                  <a:pos x="43" y="80"/>
                </a:cxn>
                <a:cxn ang="0">
                  <a:pos x="52" y="71"/>
                </a:cxn>
                <a:cxn ang="0">
                  <a:pos x="61" y="60"/>
                </a:cxn>
                <a:cxn ang="0">
                  <a:pos x="68" y="48"/>
                </a:cxn>
                <a:cxn ang="0">
                  <a:pos x="77" y="35"/>
                </a:cxn>
                <a:cxn ang="0">
                  <a:pos x="82" y="21"/>
                </a:cxn>
                <a:cxn ang="0">
                  <a:pos x="87" y="8"/>
                </a:cxn>
                <a:cxn ang="0">
                  <a:pos x="91" y="0"/>
                </a:cxn>
                <a:cxn ang="0">
                  <a:pos x="96" y="0"/>
                </a:cxn>
                <a:cxn ang="0">
                  <a:pos x="98" y="8"/>
                </a:cxn>
                <a:cxn ang="0">
                  <a:pos x="94" y="23"/>
                </a:cxn>
                <a:cxn ang="0">
                  <a:pos x="87" y="44"/>
                </a:cxn>
                <a:cxn ang="0">
                  <a:pos x="78" y="67"/>
                </a:cxn>
                <a:cxn ang="0">
                  <a:pos x="64" y="90"/>
                </a:cxn>
                <a:cxn ang="0">
                  <a:pos x="48" y="103"/>
                </a:cxn>
                <a:cxn ang="0">
                  <a:pos x="30" y="107"/>
                </a:cxn>
                <a:cxn ang="0">
                  <a:pos x="16" y="103"/>
                </a:cxn>
                <a:cxn ang="0">
                  <a:pos x="5" y="92"/>
                </a:cxn>
                <a:cxn ang="0">
                  <a:pos x="0" y="73"/>
                </a:cxn>
                <a:cxn ang="0">
                  <a:pos x="2" y="55"/>
                </a:cxn>
                <a:cxn ang="0">
                  <a:pos x="5" y="44"/>
                </a:cxn>
                <a:cxn ang="0">
                  <a:pos x="9" y="41"/>
                </a:cxn>
                <a:cxn ang="0">
                  <a:pos x="11" y="41"/>
                </a:cxn>
              </a:cxnLst>
              <a:rect l="0" t="0" r="r" b="b"/>
              <a:pathLst>
                <a:path w="98" h="107">
                  <a:moveTo>
                    <a:pt x="11" y="41"/>
                  </a:moveTo>
                  <a:lnTo>
                    <a:pt x="11" y="44"/>
                  </a:lnTo>
                  <a:lnTo>
                    <a:pt x="11" y="55"/>
                  </a:lnTo>
                  <a:lnTo>
                    <a:pt x="14" y="67"/>
                  </a:lnTo>
                  <a:lnTo>
                    <a:pt x="23" y="78"/>
                  </a:lnTo>
                  <a:lnTo>
                    <a:pt x="34" y="82"/>
                  </a:lnTo>
                  <a:lnTo>
                    <a:pt x="43" y="80"/>
                  </a:lnTo>
                  <a:lnTo>
                    <a:pt x="52" y="71"/>
                  </a:lnTo>
                  <a:lnTo>
                    <a:pt x="61" y="60"/>
                  </a:lnTo>
                  <a:lnTo>
                    <a:pt x="68" y="48"/>
                  </a:lnTo>
                  <a:lnTo>
                    <a:pt x="77" y="35"/>
                  </a:lnTo>
                  <a:lnTo>
                    <a:pt x="82" y="21"/>
                  </a:lnTo>
                  <a:lnTo>
                    <a:pt x="87" y="8"/>
                  </a:lnTo>
                  <a:lnTo>
                    <a:pt x="91" y="0"/>
                  </a:lnTo>
                  <a:lnTo>
                    <a:pt x="96" y="0"/>
                  </a:lnTo>
                  <a:lnTo>
                    <a:pt x="98" y="8"/>
                  </a:lnTo>
                  <a:lnTo>
                    <a:pt x="94" y="23"/>
                  </a:lnTo>
                  <a:lnTo>
                    <a:pt x="87" y="44"/>
                  </a:lnTo>
                  <a:lnTo>
                    <a:pt x="78" y="67"/>
                  </a:lnTo>
                  <a:lnTo>
                    <a:pt x="64" y="90"/>
                  </a:lnTo>
                  <a:lnTo>
                    <a:pt x="48" y="103"/>
                  </a:lnTo>
                  <a:lnTo>
                    <a:pt x="30" y="107"/>
                  </a:lnTo>
                  <a:lnTo>
                    <a:pt x="16" y="103"/>
                  </a:lnTo>
                  <a:lnTo>
                    <a:pt x="5" y="92"/>
                  </a:lnTo>
                  <a:lnTo>
                    <a:pt x="0" y="73"/>
                  </a:lnTo>
                  <a:lnTo>
                    <a:pt x="2" y="55"/>
                  </a:lnTo>
                  <a:lnTo>
                    <a:pt x="5" y="44"/>
                  </a:lnTo>
                  <a:lnTo>
                    <a:pt x="9" y="41"/>
                  </a:lnTo>
                  <a:lnTo>
                    <a:pt x="11" y="41"/>
                  </a:lnTo>
                  <a:close/>
                </a:path>
              </a:pathLst>
            </a:custGeom>
            <a:solidFill>
              <a:srgbClr val="000000"/>
            </a:solidFill>
            <a:ln w="12700">
              <a:noFill/>
              <a:round/>
              <a:headEnd/>
              <a:tailEnd/>
            </a:ln>
          </p:spPr>
          <p:txBody>
            <a:bodyPr/>
            <a:lstStyle/>
            <a:p>
              <a:endParaRPr lang="en-US"/>
            </a:p>
          </p:txBody>
        </p:sp>
        <p:sp>
          <p:nvSpPr>
            <p:cNvPr id="596017" name="Freeform 49"/>
            <p:cNvSpPr>
              <a:spLocks/>
            </p:cNvSpPr>
            <p:nvPr/>
          </p:nvSpPr>
          <p:spPr bwMode="auto">
            <a:xfrm>
              <a:off x="1730" y="1947"/>
              <a:ext cx="548" cy="620"/>
            </a:xfrm>
            <a:custGeom>
              <a:avLst/>
              <a:gdLst/>
              <a:ahLst/>
              <a:cxnLst>
                <a:cxn ang="0">
                  <a:pos x="163" y="317"/>
                </a:cxn>
                <a:cxn ang="0">
                  <a:pos x="208" y="321"/>
                </a:cxn>
                <a:cxn ang="0">
                  <a:pos x="268" y="323"/>
                </a:cxn>
                <a:cxn ang="0">
                  <a:pos x="357" y="324"/>
                </a:cxn>
                <a:cxn ang="0">
                  <a:pos x="405" y="326"/>
                </a:cxn>
                <a:cxn ang="0">
                  <a:pos x="485" y="326"/>
                </a:cxn>
                <a:cxn ang="0">
                  <a:pos x="548" y="314"/>
                </a:cxn>
                <a:cxn ang="0">
                  <a:pos x="510" y="308"/>
                </a:cxn>
                <a:cxn ang="0">
                  <a:pos x="441" y="308"/>
                </a:cxn>
                <a:cxn ang="0">
                  <a:pos x="380" y="308"/>
                </a:cxn>
                <a:cxn ang="0">
                  <a:pos x="304" y="305"/>
                </a:cxn>
                <a:cxn ang="0">
                  <a:pos x="251" y="301"/>
                </a:cxn>
                <a:cxn ang="0">
                  <a:pos x="195" y="296"/>
                </a:cxn>
                <a:cxn ang="0">
                  <a:pos x="165" y="294"/>
                </a:cxn>
                <a:cxn ang="0">
                  <a:pos x="131" y="294"/>
                </a:cxn>
                <a:cxn ang="0">
                  <a:pos x="123" y="237"/>
                </a:cxn>
                <a:cxn ang="0">
                  <a:pos x="146" y="155"/>
                </a:cxn>
                <a:cxn ang="0">
                  <a:pos x="172" y="105"/>
                </a:cxn>
                <a:cxn ang="0">
                  <a:pos x="204" y="76"/>
                </a:cxn>
                <a:cxn ang="0">
                  <a:pos x="235" y="46"/>
                </a:cxn>
                <a:cxn ang="0">
                  <a:pos x="297" y="64"/>
                </a:cxn>
                <a:cxn ang="0">
                  <a:pos x="382" y="82"/>
                </a:cxn>
                <a:cxn ang="0">
                  <a:pos x="464" y="82"/>
                </a:cxn>
                <a:cxn ang="0">
                  <a:pos x="528" y="75"/>
                </a:cxn>
                <a:cxn ang="0">
                  <a:pos x="523" y="68"/>
                </a:cxn>
                <a:cxn ang="0">
                  <a:pos x="448" y="59"/>
                </a:cxn>
                <a:cxn ang="0">
                  <a:pos x="375" y="57"/>
                </a:cxn>
                <a:cxn ang="0">
                  <a:pos x="315" y="44"/>
                </a:cxn>
                <a:cxn ang="0">
                  <a:pos x="281" y="10"/>
                </a:cxn>
                <a:cxn ang="0">
                  <a:pos x="240" y="26"/>
                </a:cxn>
                <a:cxn ang="0">
                  <a:pos x="217" y="41"/>
                </a:cxn>
                <a:cxn ang="0">
                  <a:pos x="185" y="64"/>
                </a:cxn>
                <a:cxn ang="0">
                  <a:pos x="126" y="164"/>
                </a:cxn>
                <a:cxn ang="0">
                  <a:pos x="107" y="217"/>
                </a:cxn>
                <a:cxn ang="0">
                  <a:pos x="89" y="314"/>
                </a:cxn>
                <a:cxn ang="0">
                  <a:pos x="42" y="367"/>
                </a:cxn>
                <a:cxn ang="0">
                  <a:pos x="3" y="465"/>
                </a:cxn>
                <a:cxn ang="0">
                  <a:pos x="9" y="606"/>
                </a:cxn>
                <a:cxn ang="0">
                  <a:pos x="26" y="599"/>
                </a:cxn>
                <a:cxn ang="0">
                  <a:pos x="34" y="458"/>
                </a:cxn>
                <a:cxn ang="0">
                  <a:pos x="51" y="405"/>
                </a:cxn>
                <a:cxn ang="0">
                  <a:pos x="85" y="353"/>
                </a:cxn>
                <a:cxn ang="0">
                  <a:pos x="103" y="337"/>
                </a:cxn>
                <a:cxn ang="0">
                  <a:pos x="112" y="387"/>
                </a:cxn>
                <a:cxn ang="0">
                  <a:pos x="146" y="433"/>
                </a:cxn>
                <a:cxn ang="0">
                  <a:pos x="206" y="449"/>
                </a:cxn>
                <a:cxn ang="0">
                  <a:pos x="268" y="453"/>
                </a:cxn>
                <a:cxn ang="0">
                  <a:pos x="380" y="458"/>
                </a:cxn>
                <a:cxn ang="0">
                  <a:pos x="464" y="458"/>
                </a:cxn>
                <a:cxn ang="0">
                  <a:pos x="507" y="455"/>
                </a:cxn>
                <a:cxn ang="0">
                  <a:pos x="469" y="447"/>
                </a:cxn>
                <a:cxn ang="0">
                  <a:pos x="418" y="446"/>
                </a:cxn>
                <a:cxn ang="0">
                  <a:pos x="366" y="444"/>
                </a:cxn>
                <a:cxn ang="0">
                  <a:pos x="297" y="440"/>
                </a:cxn>
                <a:cxn ang="0">
                  <a:pos x="251" y="437"/>
                </a:cxn>
                <a:cxn ang="0">
                  <a:pos x="185" y="426"/>
                </a:cxn>
                <a:cxn ang="0">
                  <a:pos x="121" y="362"/>
                </a:cxn>
                <a:cxn ang="0">
                  <a:pos x="128" y="319"/>
                </a:cxn>
              </a:cxnLst>
              <a:rect l="0" t="0" r="r" b="b"/>
              <a:pathLst>
                <a:path w="548" h="620">
                  <a:moveTo>
                    <a:pt x="131" y="314"/>
                  </a:moveTo>
                  <a:lnTo>
                    <a:pt x="140" y="315"/>
                  </a:lnTo>
                  <a:lnTo>
                    <a:pt x="153" y="317"/>
                  </a:lnTo>
                  <a:lnTo>
                    <a:pt x="163" y="317"/>
                  </a:lnTo>
                  <a:lnTo>
                    <a:pt x="176" y="319"/>
                  </a:lnTo>
                  <a:lnTo>
                    <a:pt x="188" y="321"/>
                  </a:lnTo>
                  <a:lnTo>
                    <a:pt x="199" y="321"/>
                  </a:lnTo>
                  <a:lnTo>
                    <a:pt x="208" y="321"/>
                  </a:lnTo>
                  <a:lnTo>
                    <a:pt x="215" y="321"/>
                  </a:lnTo>
                  <a:lnTo>
                    <a:pt x="227" y="321"/>
                  </a:lnTo>
                  <a:lnTo>
                    <a:pt x="245" y="321"/>
                  </a:lnTo>
                  <a:lnTo>
                    <a:pt x="268" y="323"/>
                  </a:lnTo>
                  <a:lnTo>
                    <a:pt x="293" y="323"/>
                  </a:lnTo>
                  <a:lnTo>
                    <a:pt x="318" y="323"/>
                  </a:lnTo>
                  <a:lnTo>
                    <a:pt x="340" y="324"/>
                  </a:lnTo>
                  <a:lnTo>
                    <a:pt x="357" y="324"/>
                  </a:lnTo>
                  <a:lnTo>
                    <a:pt x="366" y="324"/>
                  </a:lnTo>
                  <a:lnTo>
                    <a:pt x="375" y="324"/>
                  </a:lnTo>
                  <a:lnTo>
                    <a:pt x="388" y="326"/>
                  </a:lnTo>
                  <a:lnTo>
                    <a:pt x="405" y="326"/>
                  </a:lnTo>
                  <a:lnTo>
                    <a:pt x="425" y="326"/>
                  </a:lnTo>
                  <a:lnTo>
                    <a:pt x="446" y="326"/>
                  </a:lnTo>
                  <a:lnTo>
                    <a:pt x="466" y="326"/>
                  </a:lnTo>
                  <a:lnTo>
                    <a:pt x="485" y="326"/>
                  </a:lnTo>
                  <a:lnTo>
                    <a:pt x="503" y="324"/>
                  </a:lnTo>
                  <a:lnTo>
                    <a:pt x="528" y="323"/>
                  </a:lnTo>
                  <a:lnTo>
                    <a:pt x="542" y="317"/>
                  </a:lnTo>
                  <a:lnTo>
                    <a:pt x="548" y="314"/>
                  </a:lnTo>
                  <a:lnTo>
                    <a:pt x="544" y="312"/>
                  </a:lnTo>
                  <a:lnTo>
                    <a:pt x="537" y="310"/>
                  </a:lnTo>
                  <a:lnTo>
                    <a:pt x="525" y="310"/>
                  </a:lnTo>
                  <a:lnTo>
                    <a:pt x="510" y="308"/>
                  </a:lnTo>
                  <a:lnTo>
                    <a:pt x="493" y="308"/>
                  </a:lnTo>
                  <a:lnTo>
                    <a:pt x="475" y="308"/>
                  </a:lnTo>
                  <a:lnTo>
                    <a:pt x="457" y="308"/>
                  </a:lnTo>
                  <a:lnTo>
                    <a:pt x="441" y="308"/>
                  </a:lnTo>
                  <a:lnTo>
                    <a:pt x="429" y="308"/>
                  </a:lnTo>
                  <a:lnTo>
                    <a:pt x="416" y="308"/>
                  </a:lnTo>
                  <a:lnTo>
                    <a:pt x="398" y="308"/>
                  </a:lnTo>
                  <a:lnTo>
                    <a:pt x="380" y="308"/>
                  </a:lnTo>
                  <a:lnTo>
                    <a:pt x="359" y="307"/>
                  </a:lnTo>
                  <a:lnTo>
                    <a:pt x="340" y="307"/>
                  </a:lnTo>
                  <a:lnTo>
                    <a:pt x="320" y="305"/>
                  </a:lnTo>
                  <a:lnTo>
                    <a:pt x="304" y="305"/>
                  </a:lnTo>
                  <a:lnTo>
                    <a:pt x="292" y="303"/>
                  </a:lnTo>
                  <a:lnTo>
                    <a:pt x="281" y="303"/>
                  </a:lnTo>
                  <a:lnTo>
                    <a:pt x="267" y="301"/>
                  </a:lnTo>
                  <a:lnTo>
                    <a:pt x="251" y="301"/>
                  </a:lnTo>
                  <a:lnTo>
                    <a:pt x="236" y="299"/>
                  </a:lnTo>
                  <a:lnTo>
                    <a:pt x="220" y="298"/>
                  </a:lnTo>
                  <a:lnTo>
                    <a:pt x="206" y="298"/>
                  </a:lnTo>
                  <a:lnTo>
                    <a:pt x="195" y="296"/>
                  </a:lnTo>
                  <a:lnTo>
                    <a:pt x="187" y="296"/>
                  </a:lnTo>
                  <a:lnTo>
                    <a:pt x="181" y="296"/>
                  </a:lnTo>
                  <a:lnTo>
                    <a:pt x="172" y="294"/>
                  </a:lnTo>
                  <a:lnTo>
                    <a:pt x="165" y="294"/>
                  </a:lnTo>
                  <a:lnTo>
                    <a:pt x="156" y="294"/>
                  </a:lnTo>
                  <a:lnTo>
                    <a:pt x="147" y="294"/>
                  </a:lnTo>
                  <a:lnTo>
                    <a:pt x="140" y="294"/>
                  </a:lnTo>
                  <a:lnTo>
                    <a:pt x="131" y="294"/>
                  </a:lnTo>
                  <a:lnTo>
                    <a:pt x="126" y="294"/>
                  </a:lnTo>
                  <a:lnTo>
                    <a:pt x="124" y="274"/>
                  </a:lnTo>
                  <a:lnTo>
                    <a:pt x="123" y="255"/>
                  </a:lnTo>
                  <a:lnTo>
                    <a:pt x="123" y="237"/>
                  </a:lnTo>
                  <a:lnTo>
                    <a:pt x="128" y="217"/>
                  </a:lnTo>
                  <a:lnTo>
                    <a:pt x="135" y="198"/>
                  </a:lnTo>
                  <a:lnTo>
                    <a:pt x="140" y="176"/>
                  </a:lnTo>
                  <a:lnTo>
                    <a:pt x="146" y="155"/>
                  </a:lnTo>
                  <a:lnTo>
                    <a:pt x="153" y="135"/>
                  </a:lnTo>
                  <a:lnTo>
                    <a:pt x="158" y="125"/>
                  </a:lnTo>
                  <a:lnTo>
                    <a:pt x="163" y="116"/>
                  </a:lnTo>
                  <a:lnTo>
                    <a:pt x="172" y="105"/>
                  </a:lnTo>
                  <a:lnTo>
                    <a:pt x="179" y="96"/>
                  </a:lnTo>
                  <a:lnTo>
                    <a:pt x="188" y="89"/>
                  </a:lnTo>
                  <a:lnTo>
                    <a:pt x="197" y="82"/>
                  </a:lnTo>
                  <a:lnTo>
                    <a:pt x="204" y="76"/>
                  </a:lnTo>
                  <a:lnTo>
                    <a:pt x="211" y="73"/>
                  </a:lnTo>
                  <a:lnTo>
                    <a:pt x="220" y="64"/>
                  </a:lnTo>
                  <a:lnTo>
                    <a:pt x="226" y="53"/>
                  </a:lnTo>
                  <a:lnTo>
                    <a:pt x="235" y="46"/>
                  </a:lnTo>
                  <a:lnTo>
                    <a:pt x="251" y="48"/>
                  </a:lnTo>
                  <a:lnTo>
                    <a:pt x="263" y="53"/>
                  </a:lnTo>
                  <a:lnTo>
                    <a:pt x="279" y="59"/>
                  </a:lnTo>
                  <a:lnTo>
                    <a:pt x="297" y="64"/>
                  </a:lnTo>
                  <a:lnTo>
                    <a:pt x="318" y="71"/>
                  </a:lnTo>
                  <a:lnTo>
                    <a:pt x="340" y="76"/>
                  </a:lnTo>
                  <a:lnTo>
                    <a:pt x="361" y="80"/>
                  </a:lnTo>
                  <a:lnTo>
                    <a:pt x="382" y="82"/>
                  </a:lnTo>
                  <a:lnTo>
                    <a:pt x="404" y="84"/>
                  </a:lnTo>
                  <a:lnTo>
                    <a:pt x="423" y="84"/>
                  </a:lnTo>
                  <a:lnTo>
                    <a:pt x="445" y="82"/>
                  </a:lnTo>
                  <a:lnTo>
                    <a:pt x="464" y="82"/>
                  </a:lnTo>
                  <a:lnTo>
                    <a:pt x="484" y="80"/>
                  </a:lnTo>
                  <a:lnTo>
                    <a:pt x="501" y="78"/>
                  </a:lnTo>
                  <a:lnTo>
                    <a:pt x="516" y="76"/>
                  </a:lnTo>
                  <a:lnTo>
                    <a:pt x="528" y="75"/>
                  </a:lnTo>
                  <a:lnTo>
                    <a:pt x="537" y="73"/>
                  </a:lnTo>
                  <a:lnTo>
                    <a:pt x="539" y="71"/>
                  </a:lnTo>
                  <a:lnTo>
                    <a:pt x="535" y="69"/>
                  </a:lnTo>
                  <a:lnTo>
                    <a:pt x="523" y="68"/>
                  </a:lnTo>
                  <a:lnTo>
                    <a:pt x="509" y="64"/>
                  </a:lnTo>
                  <a:lnTo>
                    <a:pt x="489" y="62"/>
                  </a:lnTo>
                  <a:lnTo>
                    <a:pt x="469" y="60"/>
                  </a:lnTo>
                  <a:lnTo>
                    <a:pt x="448" y="59"/>
                  </a:lnTo>
                  <a:lnTo>
                    <a:pt x="429" y="59"/>
                  </a:lnTo>
                  <a:lnTo>
                    <a:pt x="411" y="59"/>
                  </a:lnTo>
                  <a:lnTo>
                    <a:pt x="393" y="59"/>
                  </a:lnTo>
                  <a:lnTo>
                    <a:pt x="375" y="57"/>
                  </a:lnTo>
                  <a:lnTo>
                    <a:pt x="357" y="55"/>
                  </a:lnTo>
                  <a:lnTo>
                    <a:pt x="341" y="51"/>
                  </a:lnTo>
                  <a:lnTo>
                    <a:pt x="327" y="48"/>
                  </a:lnTo>
                  <a:lnTo>
                    <a:pt x="315" y="44"/>
                  </a:lnTo>
                  <a:lnTo>
                    <a:pt x="304" y="41"/>
                  </a:lnTo>
                  <a:lnTo>
                    <a:pt x="292" y="32"/>
                  </a:lnTo>
                  <a:lnTo>
                    <a:pt x="286" y="23"/>
                  </a:lnTo>
                  <a:lnTo>
                    <a:pt x="281" y="10"/>
                  </a:lnTo>
                  <a:lnTo>
                    <a:pt x="270" y="0"/>
                  </a:lnTo>
                  <a:lnTo>
                    <a:pt x="265" y="5"/>
                  </a:lnTo>
                  <a:lnTo>
                    <a:pt x="254" y="14"/>
                  </a:lnTo>
                  <a:lnTo>
                    <a:pt x="240" y="26"/>
                  </a:lnTo>
                  <a:lnTo>
                    <a:pt x="229" y="35"/>
                  </a:lnTo>
                  <a:lnTo>
                    <a:pt x="226" y="37"/>
                  </a:lnTo>
                  <a:lnTo>
                    <a:pt x="220" y="39"/>
                  </a:lnTo>
                  <a:lnTo>
                    <a:pt x="217" y="41"/>
                  </a:lnTo>
                  <a:lnTo>
                    <a:pt x="211" y="43"/>
                  </a:lnTo>
                  <a:lnTo>
                    <a:pt x="204" y="48"/>
                  </a:lnTo>
                  <a:lnTo>
                    <a:pt x="195" y="53"/>
                  </a:lnTo>
                  <a:lnTo>
                    <a:pt x="185" y="64"/>
                  </a:lnTo>
                  <a:lnTo>
                    <a:pt x="171" y="80"/>
                  </a:lnTo>
                  <a:lnTo>
                    <a:pt x="147" y="114"/>
                  </a:lnTo>
                  <a:lnTo>
                    <a:pt x="133" y="142"/>
                  </a:lnTo>
                  <a:lnTo>
                    <a:pt x="126" y="164"/>
                  </a:lnTo>
                  <a:lnTo>
                    <a:pt x="124" y="175"/>
                  </a:lnTo>
                  <a:lnTo>
                    <a:pt x="121" y="183"/>
                  </a:lnTo>
                  <a:lnTo>
                    <a:pt x="114" y="198"/>
                  </a:lnTo>
                  <a:lnTo>
                    <a:pt x="107" y="217"/>
                  </a:lnTo>
                  <a:lnTo>
                    <a:pt x="101" y="249"/>
                  </a:lnTo>
                  <a:lnTo>
                    <a:pt x="99" y="280"/>
                  </a:lnTo>
                  <a:lnTo>
                    <a:pt x="96" y="299"/>
                  </a:lnTo>
                  <a:lnTo>
                    <a:pt x="89" y="314"/>
                  </a:lnTo>
                  <a:lnTo>
                    <a:pt x="74" y="326"/>
                  </a:lnTo>
                  <a:lnTo>
                    <a:pt x="66" y="335"/>
                  </a:lnTo>
                  <a:lnTo>
                    <a:pt x="55" y="349"/>
                  </a:lnTo>
                  <a:lnTo>
                    <a:pt x="42" y="367"/>
                  </a:lnTo>
                  <a:lnTo>
                    <a:pt x="30" y="387"/>
                  </a:lnTo>
                  <a:lnTo>
                    <a:pt x="19" y="412"/>
                  </a:lnTo>
                  <a:lnTo>
                    <a:pt x="9" y="437"/>
                  </a:lnTo>
                  <a:lnTo>
                    <a:pt x="3" y="465"/>
                  </a:lnTo>
                  <a:lnTo>
                    <a:pt x="0" y="494"/>
                  </a:lnTo>
                  <a:lnTo>
                    <a:pt x="0" y="546"/>
                  </a:lnTo>
                  <a:lnTo>
                    <a:pt x="3" y="583"/>
                  </a:lnTo>
                  <a:lnTo>
                    <a:pt x="9" y="606"/>
                  </a:lnTo>
                  <a:lnTo>
                    <a:pt x="12" y="619"/>
                  </a:lnTo>
                  <a:lnTo>
                    <a:pt x="18" y="620"/>
                  </a:lnTo>
                  <a:lnTo>
                    <a:pt x="23" y="615"/>
                  </a:lnTo>
                  <a:lnTo>
                    <a:pt x="26" y="599"/>
                  </a:lnTo>
                  <a:lnTo>
                    <a:pt x="26" y="576"/>
                  </a:lnTo>
                  <a:lnTo>
                    <a:pt x="26" y="540"/>
                  </a:lnTo>
                  <a:lnTo>
                    <a:pt x="30" y="497"/>
                  </a:lnTo>
                  <a:lnTo>
                    <a:pt x="34" y="458"/>
                  </a:lnTo>
                  <a:lnTo>
                    <a:pt x="37" y="435"/>
                  </a:lnTo>
                  <a:lnTo>
                    <a:pt x="39" y="428"/>
                  </a:lnTo>
                  <a:lnTo>
                    <a:pt x="44" y="417"/>
                  </a:lnTo>
                  <a:lnTo>
                    <a:pt x="51" y="405"/>
                  </a:lnTo>
                  <a:lnTo>
                    <a:pt x="60" y="390"/>
                  </a:lnTo>
                  <a:lnTo>
                    <a:pt x="69" y="376"/>
                  </a:lnTo>
                  <a:lnTo>
                    <a:pt x="78" y="364"/>
                  </a:lnTo>
                  <a:lnTo>
                    <a:pt x="85" y="353"/>
                  </a:lnTo>
                  <a:lnTo>
                    <a:pt x="91" y="346"/>
                  </a:lnTo>
                  <a:lnTo>
                    <a:pt x="94" y="342"/>
                  </a:lnTo>
                  <a:lnTo>
                    <a:pt x="99" y="340"/>
                  </a:lnTo>
                  <a:lnTo>
                    <a:pt x="103" y="337"/>
                  </a:lnTo>
                  <a:lnTo>
                    <a:pt x="107" y="335"/>
                  </a:lnTo>
                  <a:lnTo>
                    <a:pt x="105" y="353"/>
                  </a:lnTo>
                  <a:lnTo>
                    <a:pt x="108" y="369"/>
                  </a:lnTo>
                  <a:lnTo>
                    <a:pt x="112" y="387"/>
                  </a:lnTo>
                  <a:lnTo>
                    <a:pt x="117" y="405"/>
                  </a:lnTo>
                  <a:lnTo>
                    <a:pt x="123" y="415"/>
                  </a:lnTo>
                  <a:lnTo>
                    <a:pt x="133" y="424"/>
                  </a:lnTo>
                  <a:lnTo>
                    <a:pt x="146" y="433"/>
                  </a:lnTo>
                  <a:lnTo>
                    <a:pt x="162" y="439"/>
                  </a:lnTo>
                  <a:lnTo>
                    <a:pt x="178" y="444"/>
                  </a:lnTo>
                  <a:lnTo>
                    <a:pt x="192" y="447"/>
                  </a:lnTo>
                  <a:lnTo>
                    <a:pt x="206" y="449"/>
                  </a:lnTo>
                  <a:lnTo>
                    <a:pt x="215" y="449"/>
                  </a:lnTo>
                  <a:lnTo>
                    <a:pt x="226" y="449"/>
                  </a:lnTo>
                  <a:lnTo>
                    <a:pt x="245" y="451"/>
                  </a:lnTo>
                  <a:lnTo>
                    <a:pt x="268" y="453"/>
                  </a:lnTo>
                  <a:lnTo>
                    <a:pt x="295" y="455"/>
                  </a:lnTo>
                  <a:lnTo>
                    <a:pt x="325" y="456"/>
                  </a:lnTo>
                  <a:lnTo>
                    <a:pt x="354" y="458"/>
                  </a:lnTo>
                  <a:lnTo>
                    <a:pt x="380" y="458"/>
                  </a:lnTo>
                  <a:lnTo>
                    <a:pt x="402" y="458"/>
                  </a:lnTo>
                  <a:lnTo>
                    <a:pt x="423" y="458"/>
                  </a:lnTo>
                  <a:lnTo>
                    <a:pt x="445" y="458"/>
                  </a:lnTo>
                  <a:lnTo>
                    <a:pt x="464" y="458"/>
                  </a:lnTo>
                  <a:lnTo>
                    <a:pt x="482" y="458"/>
                  </a:lnTo>
                  <a:lnTo>
                    <a:pt x="496" y="458"/>
                  </a:lnTo>
                  <a:lnTo>
                    <a:pt x="505" y="456"/>
                  </a:lnTo>
                  <a:lnTo>
                    <a:pt x="507" y="455"/>
                  </a:lnTo>
                  <a:lnTo>
                    <a:pt x="501" y="451"/>
                  </a:lnTo>
                  <a:lnTo>
                    <a:pt x="493" y="449"/>
                  </a:lnTo>
                  <a:lnTo>
                    <a:pt x="482" y="447"/>
                  </a:lnTo>
                  <a:lnTo>
                    <a:pt x="469" y="447"/>
                  </a:lnTo>
                  <a:lnTo>
                    <a:pt x="455" y="446"/>
                  </a:lnTo>
                  <a:lnTo>
                    <a:pt x="443" y="446"/>
                  </a:lnTo>
                  <a:lnTo>
                    <a:pt x="430" y="446"/>
                  </a:lnTo>
                  <a:lnTo>
                    <a:pt x="418" y="446"/>
                  </a:lnTo>
                  <a:lnTo>
                    <a:pt x="409" y="446"/>
                  </a:lnTo>
                  <a:lnTo>
                    <a:pt x="398" y="446"/>
                  </a:lnTo>
                  <a:lnTo>
                    <a:pt x="384" y="446"/>
                  </a:lnTo>
                  <a:lnTo>
                    <a:pt x="366" y="444"/>
                  </a:lnTo>
                  <a:lnTo>
                    <a:pt x="348" y="444"/>
                  </a:lnTo>
                  <a:lnTo>
                    <a:pt x="329" y="442"/>
                  </a:lnTo>
                  <a:lnTo>
                    <a:pt x="313" y="442"/>
                  </a:lnTo>
                  <a:lnTo>
                    <a:pt x="297" y="440"/>
                  </a:lnTo>
                  <a:lnTo>
                    <a:pt x="286" y="440"/>
                  </a:lnTo>
                  <a:lnTo>
                    <a:pt x="276" y="440"/>
                  </a:lnTo>
                  <a:lnTo>
                    <a:pt x="263" y="439"/>
                  </a:lnTo>
                  <a:lnTo>
                    <a:pt x="251" y="437"/>
                  </a:lnTo>
                  <a:lnTo>
                    <a:pt x="235" y="435"/>
                  </a:lnTo>
                  <a:lnTo>
                    <a:pt x="219" y="433"/>
                  </a:lnTo>
                  <a:lnTo>
                    <a:pt x="201" y="430"/>
                  </a:lnTo>
                  <a:lnTo>
                    <a:pt x="185" y="426"/>
                  </a:lnTo>
                  <a:lnTo>
                    <a:pt x="167" y="421"/>
                  </a:lnTo>
                  <a:lnTo>
                    <a:pt x="140" y="405"/>
                  </a:lnTo>
                  <a:lnTo>
                    <a:pt x="126" y="383"/>
                  </a:lnTo>
                  <a:lnTo>
                    <a:pt x="121" y="362"/>
                  </a:lnTo>
                  <a:lnTo>
                    <a:pt x="121" y="344"/>
                  </a:lnTo>
                  <a:lnTo>
                    <a:pt x="123" y="335"/>
                  </a:lnTo>
                  <a:lnTo>
                    <a:pt x="124" y="328"/>
                  </a:lnTo>
                  <a:lnTo>
                    <a:pt x="128" y="319"/>
                  </a:lnTo>
                  <a:lnTo>
                    <a:pt x="131" y="314"/>
                  </a:lnTo>
                  <a:close/>
                </a:path>
              </a:pathLst>
            </a:custGeom>
            <a:solidFill>
              <a:srgbClr val="000000"/>
            </a:solidFill>
            <a:ln w="12700">
              <a:noFill/>
              <a:round/>
              <a:headEnd/>
              <a:tailEnd/>
            </a:ln>
          </p:spPr>
          <p:txBody>
            <a:bodyPr/>
            <a:lstStyle/>
            <a:p>
              <a:endParaRPr lang="en-US"/>
            </a:p>
          </p:txBody>
        </p:sp>
        <p:sp>
          <p:nvSpPr>
            <p:cNvPr id="596018" name="Freeform 50"/>
            <p:cNvSpPr>
              <a:spLocks/>
            </p:cNvSpPr>
            <p:nvPr/>
          </p:nvSpPr>
          <p:spPr bwMode="auto">
            <a:xfrm>
              <a:off x="1881" y="2300"/>
              <a:ext cx="416" cy="37"/>
            </a:xfrm>
            <a:custGeom>
              <a:avLst/>
              <a:gdLst/>
              <a:ahLst/>
              <a:cxnLst>
                <a:cxn ang="0">
                  <a:pos x="2" y="0"/>
                </a:cxn>
                <a:cxn ang="0">
                  <a:pos x="5" y="0"/>
                </a:cxn>
                <a:cxn ang="0">
                  <a:pos x="18" y="2"/>
                </a:cxn>
                <a:cxn ang="0">
                  <a:pos x="36" y="3"/>
                </a:cxn>
                <a:cxn ang="0">
                  <a:pos x="57" y="7"/>
                </a:cxn>
                <a:cxn ang="0">
                  <a:pos x="84" y="9"/>
                </a:cxn>
                <a:cxn ang="0">
                  <a:pos x="110" y="12"/>
                </a:cxn>
                <a:cxn ang="0">
                  <a:pos x="139" y="14"/>
                </a:cxn>
                <a:cxn ang="0">
                  <a:pos x="167" y="16"/>
                </a:cxn>
                <a:cxn ang="0">
                  <a:pos x="196" y="18"/>
                </a:cxn>
                <a:cxn ang="0">
                  <a:pos x="224" y="18"/>
                </a:cxn>
                <a:cxn ang="0">
                  <a:pos x="253" y="18"/>
                </a:cxn>
                <a:cxn ang="0">
                  <a:pos x="279" y="18"/>
                </a:cxn>
                <a:cxn ang="0">
                  <a:pos x="304" y="16"/>
                </a:cxn>
                <a:cxn ang="0">
                  <a:pos x="326" y="16"/>
                </a:cxn>
                <a:cxn ang="0">
                  <a:pos x="345" y="14"/>
                </a:cxn>
                <a:cxn ang="0">
                  <a:pos x="359" y="14"/>
                </a:cxn>
                <a:cxn ang="0">
                  <a:pos x="372" y="14"/>
                </a:cxn>
                <a:cxn ang="0">
                  <a:pos x="382" y="14"/>
                </a:cxn>
                <a:cxn ang="0">
                  <a:pos x="391" y="14"/>
                </a:cxn>
                <a:cxn ang="0">
                  <a:pos x="400" y="14"/>
                </a:cxn>
                <a:cxn ang="0">
                  <a:pos x="407" y="14"/>
                </a:cxn>
                <a:cxn ang="0">
                  <a:pos x="413" y="14"/>
                </a:cxn>
                <a:cxn ang="0">
                  <a:pos x="414" y="14"/>
                </a:cxn>
                <a:cxn ang="0">
                  <a:pos x="416" y="14"/>
                </a:cxn>
                <a:cxn ang="0">
                  <a:pos x="411" y="16"/>
                </a:cxn>
                <a:cxn ang="0">
                  <a:pos x="398" y="18"/>
                </a:cxn>
                <a:cxn ang="0">
                  <a:pos x="377" y="23"/>
                </a:cxn>
                <a:cxn ang="0">
                  <a:pos x="350" y="27"/>
                </a:cxn>
                <a:cxn ang="0">
                  <a:pos x="320" y="32"/>
                </a:cxn>
                <a:cxn ang="0">
                  <a:pos x="285" y="36"/>
                </a:cxn>
                <a:cxn ang="0">
                  <a:pos x="249" y="37"/>
                </a:cxn>
                <a:cxn ang="0">
                  <a:pos x="212" y="36"/>
                </a:cxn>
                <a:cxn ang="0">
                  <a:pos x="174" y="34"/>
                </a:cxn>
                <a:cxn ang="0">
                  <a:pos x="135" y="32"/>
                </a:cxn>
                <a:cxn ang="0">
                  <a:pos x="96" y="30"/>
                </a:cxn>
                <a:cxn ang="0">
                  <a:pos x="62" y="28"/>
                </a:cxn>
                <a:cxn ang="0">
                  <a:pos x="32" y="23"/>
                </a:cxn>
                <a:cxn ang="0">
                  <a:pos x="11" y="18"/>
                </a:cxn>
                <a:cxn ang="0">
                  <a:pos x="0" y="11"/>
                </a:cxn>
                <a:cxn ang="0">
                  <a:pos x="2" y="0"/>
                </a:cxn>
              </a:cxnLst>
              <a:rect l="0" t="0" r="r" b="b"/>
              <a:pathLst>
                <a:path w="416" h="37">
                  <a:moveTo>
                    <a:pt x="2" y="0"/>
                  </a:moveTo>
                  <a:lnTo>
                    <a:pt x="5" y="0"/>
                  </a:lnTo>
                  <a:lnTo>
                    <a:pt x="18" y="2"/>
                  </a:lnTo>
                  <a:lnTo>
                    <a:pt x="36" y="3"/>
                  </a:lnTo>
                  <a:lnTo>
                    <a:pt x="57" y="7"/>
                  </a:lnTo>
                  <a:lnTo>
                    <a:pt x="84" y="9"/>
                  </a:lnTo>
                  <a:lnTo>
                    <a:pt x="110" y="12"/>
                  </a:lnTo>
                  <a:lnTo>
                    <a:pt x="139" y="14"/>
                  </a:lnTo>
                  <a:lnTo>
                    <a:pt x="167" y="16"/>
                  </a:lnTo>
                  <a:lnTo>
                    <a:pt x="196" y="18"/>
                  </a:lnTo>
                  <a:lnTo>
                    <a:pt x="224" y="18"/>
                  </a:lnTo>
                  <a:lnTo>
                    <a:pt x="253" y="18"/>
                  </a:lnTo>
                  <a:lnTo>
                    <a:pt x="279" y="18"/>
                  </a:lnTo>
                  <a:lnTo>
                    <a:pt x="304" y="16"/>
                  </a:lnTo>
                  <a:lnTo>
                    <a:pt x="326" y="16"/>
                  </a:lnTo>
                  <a:lnTo>
                    <a:pt x="345" y="14"/>
                  </a:lnTo>
                  <a:lnTo>
                    <a:pt x="359" y="14"/>
                  </a:lnTo>
                  <a:lnTo>
                    <a:pt x="372" y="14"/>
                  </a:lnTo>
                  <a:lnTo>
                    <a:pt x="382" y="14"/>
                  </a:lnTo>
                  <a:lnTo>
                    <a:pt x="391" y="14"/>
                  </a:lnTo>
                  <a:lnTo>
                    <a:pt x="400" y="14"/>
                  </a:lnTo>
                  <a:lnTo>
                    <a:pt x="407" y="14"/>
                  </a:lnTo>
                  <a:lnTo>
                    <a:pt x="413" y="14"/>
                  </a:lnTo>
                  <a:lnTo>
                    <a:pt x="414" y="14"/>
                  </a:lnTo>
                  <a:lnTo>
                    <a:pt x="416" y="14"/>
                  </a:lnTo>
                  <a:lnTo>
                    <a:pt x="411" y="16"/>
                  </a:lnTo>
                  <a:lnTo>
                    <a:pt x="398" y="18"/>
                  </a:lnTo>
                  <a:lnTo>
                    <a:pt x="377" y="23"/>
                  </a:lnTo>
                  <a:lnTo>
                    <a:pt x="350" y="27"/>
                  </a:lnTo>
                  <a:lnTo>
                    <a:pt x="320" y="32"/>
                  </a:lnTo>
                  <a:lnTo>
                    <a:pt x="285" y="36"/>
                  </a:lnTo>
                  <a:lnTo>
                    <a:pt x="249" y="37"/>
                  </a:lnTo>
                  <a:lnTo>
                    <a:pt x="212" y="36"/>
                  </a:lnTo>
                  <a:lnTo>
                    <a:pt x="174" y="34"/>
                  </a:lnTo>
                  <a:lnTo>
                    <a:pt x="135" y="32"/>
                  </a:lnTo>
                  <a:lnTo>
                    <a:pt x="96" y="30"/>
                  </a:lnTo>
                  <a:lnTo>
                    <a:pt x="62" y="28"/>
                  </a:lnTo>
                  <a:lnTo>
                    <a:pt x="32" y="23"/>
                  </a:lnTo>
                  <a:lnTo>
                    <a:pt x="11" y="18"/>
                  </a:lnTo>
                  <a:lnTo>
                    <a:pt x="0" y="11"/>
                  </a:lnTo>
                  <a:lnTo>
                    <a:pt x="2" y="0"/>
                  </a:lnTo>
                  <a:close/>
                </a:path>
              </a:pathLst>
            </a:custGeom>
            <a:solidFill>
              <a:srgbClr val="000000"/>
            </a:solidFill>
            <a:ln w="12700">
              <a:noFill/>
              <a:round/>
              <a:headEnd/>
              <a:tailEnd/>
            </a:ln>
          </p:spPr>
          <p:txBody>
            <a:bodyPr/>
            <a:lstStyle/>
            <a:p>
              <a:endParaRPr lang="en-US"/>
            </a:p>
          </p:txBody>
        </p:sp>
        <p:sp>
          <p:nvSpPr>
            <p:cNvPr id="596019" name="Freeform 51"/>
            <p:cNvSpPr>
              <a:spLocks/>
            </p:cNvSpPr>
            <p:nvPr/>
          </p:nvSpPr>
          <p:spPr bwMode="auto">
            <a:xfrm>
              <a:off x="2263" y="2259"/>
              <a:ext cx="102" cy="137"/>
            </a:xfrm>
            <a:custGeom>
              <a:avLst/>
              <a:gdLst/>
              <a:ahLst/>
              <a:cxnLst>
                <a:cxn ang="0">
                  <a:pos x="56" y="0"/>
                </a:cxn>
                <a:cxn ang="0">
                  <a:pos x="63" y="0"/>
                </a:cxn>
                <a:cxn ang="0">
                  <a:pos x="81" y="3"/>
                </a:cxn>
                <a:cxn ang="0">
                  <a:pos x="97" y="14"/>
                </a:cxn>
                <a:cxn ang="0">
                  <a:pos x="102" y="32"/>
                </a:cxn>
                <a:cxn ang="0">
                  <a:pos x="97" y="57"/>
                </a:cxn>
                <a:cxn ang="0">
                  <a:pos x="86" y="80"/>
                </a:cxn>
                <a:cxn ang="0">
                  <a:pos x="73" y="100"/>
                </a:cxn>
                <a:cxn ang="0">
                  <a:pos x="61" y="112"/>
                </a:cxn>
                <a:cxn ang="0">
                  <a:pos x="56" y="116"/>
                </a:cxn>
                <a:cxn ang="0">
                  <a:pos x="49" y="119"/>
                </a:cxn>
                <a:cxn ang="0">
                  <a:pos x="41" y="123"/>
                </a:cxn>
                <a:cxn ang="0">
                  <a:pos x="34" y="127"/>
                </a:cxn>
                <a:cxn ang="0">
                  <a:pos x="27" y="130"/>
                </a:cxn>
                <a:cxn ang="0">
                  <a:pos x="20" y="134"/>
                </a:cxn>
                <a:cxn ang="0">
                  <a:pos x="13" y="135"/>
                </a:cxn>
                <a:cxn ang="0">
                  <a:pos x="8" y="137"/>
                </a:cxn>
                <a:cxn ang="0">
                  <a:pos x="0" y="135"/>
                </a:cxn>
                <a:cxn ang="0">
                  <a:pos x="2" y="130"/>
                </a:cxn>
                <a:cxn ang="0">
                  <a:pos x="8" y="123"/>
                </a:cxn>
                <a:cxn ang="0">
                  <a:pos x="22" y="114"/>
                </a:cxn>
                <a:cxn ang="0">
                  <a:pos x="31" y="110"/>
                </a:cxn>
                <a:cxn ang="0">
                  <a:pos x="40" y="105"/>
                </a:cxn>
                <a:cxn ang="0">
                  <a:pos x="50" y="98"/>
                </a:cxn>
                <a:cxn ang="0">
                  <a:pos x="59" y="91"/>
                </a:cxn>
                <a:cxn ang="0">
                  <a:pos x="68" y="82"/>
                </a:cxn>
                <a:cxn ang="0">
                  <a:pos x="75" y="73"/>
                </a:cxn>
                <a:cxn ang="0">
                  <a:pos x="81" y="62"/>
                </a:cxn>
                <a:cxn ang="0">
                  <a:pos x="84" y="50"/>
                </a:cxn>
                <a:cxn ang="0">
                  <a:pos x="84" y="30"/>
                </a:cxn>
                <a:cxn ang="0">
                  <a:pos x="79" y="20"/>
                </a:cxn>
                <a:cxn ang="0">
                  <a:pos x="68" y="16"/>
                </a:cxn>
                <a:cxn ang="0">
                  <a:pos x="54" y="14"/>
                </a:cxn>
                <a:cxn ang="0">
                  <a:pos x="45" y="11"/>
                </a:cxn>
                <a:cxn ang="0">
                  <a:pos x="47" y="7"/>
                </a:cxn>
                <a:cxn ang="0">
                  <a:pos x="52" y="2"/>
                </a:cxn>
                <a:cxn ang="0">
                  <a:pos x="56" y="0"/>
                </a:cxn>
              </a:cxnLst>
              <a:rect l="0" t="0" r="r" b="b"/>
              <a:pathLst>
                <a:path w="102" h="137">
                  <a:moveTo>
                    <a:pt x="56" y="0"/>
                  </a:moveTo>
                  <a:lnTo>
                    <a:pt x="63" y="0"/>
                  </a:lnTo>
                  <a:lnTo>
                    <a:pt x="81" y="3"/>
                  </a:lnTo>
                  <a:lnTo>
                    <a:pt x="97" y="14"/>
                  </a:lnTo>
                  <a:lnTo>
                    <a:pt x="102" y="32"/>
                  </a:lnTo>
                  <a:lnTo>
                    <a:pt x="97" y="57"/>
                  </a:lnTo>
                  <a:lnTo>
                    <a:pt x="86" y="80"/>
                  </a:lnTo>
                  <a:lnTo>
                    <a:pt x="73" y="100"/>
                  </a:lnTo>
                  <a:lnTo>
                    <a:pt x="61" y="112"/>
                  </a:lnTo>
                  <a:lnTo>
                    <a:pt x="56" y="116"/>
                  </a:lnTo>
                  <a:lnTo>
                    <a:pt x="49" y="119"/>
                  </a:lnTo>
                  <a:lnTo>
                    <a:pt x="41" y="123"/>
                  </a:lnTo>
                  <a:lnTo>
                    <a:pt x="34" y="127"/>
                  </a:lnTo>
                  <a:lnTo>
                    <a:pt x="27" y="130"/>
                  </a:lnTo>
                  <a:lnTo>
                    <a:pt x="20" y="134"/>
                  </a:lnTo>
                  <a:lnTo>
                    <a:pt x="13" y="135"/>
                  </a:lnTo>
                  <a:lnTo>
                    <a:pt x="8" y="137"/>
                  </a:lnTo>
                  <a:lnTo>
                    <a:pt x="0" y="135"/>
                  </a:lnTo>
                  <a:lnTo>
                    <a:pt x="2" y="130"/>
                  </a:lnTo>
                  <a:lnTo>
                    <a:pt x="8" y="123"/>
                  </a:lnTo>
                  <a:lnTo>
                    <a:pt x="22" y="114"/>
                  </a:lnTo>
                  <a:lnTo>
                    <a:pt x="31" y="110"/>
                  </a:lnTo>
                  <a:lnTo>
                    <a:pt x="40" y="105"/>
                  </a:lnTo>
                  <a:lnTo>
                    <a:pt x="50" y="98"/>
                  </a:lnTo>
                  <a:lnTo>
                    <a:pt x="59" y="91"/>
                  </a:lnTo>
                  <a:lnTo>
                    <a:pt x="68" y="82"/>
                  </a:lnTo>
                  <a:lnTo>
                    <a:pt x="75" y="73"/>
                  </a:lnTo>
                  <a:lnTo>
                    <a:pt x="81" y="62"/>
                  </a:lnTo>
                  <a:lnTo>
                    <a:pt x="84" y="50"/>
                  </a:lnTo>
                  <a:lnTo>
                    <a:pt x="84" y="30"/>
                  </a:lnTo>
                  <a:lnTo>
                    <a:pt x="79" y="20"/>
                  </a:lnTo>
                  <a:lnTo>
                    <a:pt x="68" y="16"/>
                  </a:lnTo>
                  <a:lnTo>
                    <a:pt x="54" y="14"/>
                  </a:lnTo>
                  <a:lnTo>
                    <a:pt x="45" y="11"/>
                  </a:lnTo>
                  <a:lnTo>
                    <a:pt x="47" y="7"/>
                  </a:lnTo>
                  <a:lnTo>
                    <a:pt x="52" y="2"/>
                  </a:lnTo>
                  <a:lnTo>
                    <a:pt x="56" y="0"/>
                  </a:lnTo>
                  <a:close/>
                </a:path>
              </a:pathLst>
            </a:custGeom>
            <a:solidFill>
              <a:srgbClr val="000000"/>
            </a:solidFill>
            <a:ln w="12700">
              <a:noFill/>
              <a:round/>
              <a:headEnd/>
              <a:tailEnd/>
            </a:ln>
          </p:spPr>
          <p:txBody>
            <a:bodyPr/>
            <a:lstStyle/>
            <a:p>
              <a:endParaRPr lang="en-US"/>
            </a:p>
          </p:txBody>
        </p:sp>
        <p:sp>
          <p:nvSpPr>
            <p:cNvPr id="596020" name="Freeform 52"/>
            <p:cNvSpPr>
              <a:spLocks/>
            </p:cNvSpPr>
            <p:nvPr/>
          </p:nvSpPr>
          <p:spPr bwMode="auto">
            <a:xfrm>
              <a:off x="2274" y="1950"/>
              <a:ext cx="566" cy="259"/>
            </a:xfrm>
            <a:custGeom>
              <a:avLst/>
              <a:gdLst/>
              <a:ahLst/>
              <a:cxnLst>
                <a:cxn ang="0">
                  <a:pos x="66" y="47"/>
                </a:cxn>
                <a:cxn ang="0">
                  <a:pos x="146" y="40"/>
                </a:cxn>
                <a:cxn ang="0">
                  <a:pos x="223" y="36"/>
                </a:cxn>
                <a:cxn ang="0">
                  <a:pos x="285" y="32"/>
                </a:cxn>
                <a:cxn ang="0">
                  <a:pos x="352" y="27"/>
                </a:cxn>
                <a:cxn ang="0">
                  <a:pos x="406" y="18"/>
                </a:cxn>
                <a:cxn ang="0">
                  <a:pos x="480" y="7"/>
                </a:cxn>
                <a:cxn ang="0">
                  <a:pos x="548" y="0"/>
                </a:cxn>
                <a:cxn ang="0">
                  <a:pos x="566" y="2"/>
                </a:cxn>
                <a:cxn ang="0">
                  <a:pos x="555" y="13"/>
                </a:cxn>
                <a:cxn ang="0">
                  <a:pos x="521" y="25"/>
                </a:cxn>
                <a:cxn ang="0">
                  <a:pos x="472" y="32"/>
                </a:cxn>
                <a:cxn ang="0">
                  <a:pos x="425" y="40"/>
                </a:cxn>
                <a:cxn ang="0">
                  <a:pos x="390" y="45"/>
                </a:cxn>
                <a:cxn ang="0">
                  <a:pos x="360" y="48"/>
                </a:cxn>
                <a:cxn ang="0">
                  <a:pos x="338" y="54"/>
                </a:cxn>
                <a:cxn ang="0">
                  <a:pos x="347" y="65"/>
                </a:cxn>
                <a:cxn ang="0">
                  <a:pos x="365" y="111"/>
                </a:cxn>
                <a:cxn ang="0">
                  <a:pos x="352" y="147"/>
                </a:cxn>
                <a:cxn ang="0">
                  <a:pos x="324" y="182"/>
                </a:cxn>
                <a:cxn ang="0">
                  <a:pos x="281" y="213"/>
                </a:cxn>
                <a:cxn ang="0">
                  <a:pos x="233" y="230"/>
                </a:cxn>
                <a:cxn ang="0">
                  <a:pos x="150" y="245"/>
                </a:cxn>
                <a:cxn ang="0">
                  <a:pos x="78" y="250"/>
                </a:cxn>
                <a:cxn ang="0">
                  <a:pos x="62" y="250"/>
                </a:cxn>
                <a:cxn ang="0">
                  <a:pos x="55" y="248"/>
                </a:cxn>
                <a:cxn ang="0">
                  <a:pos x="29" y="254"/>
                </a:cxn>
                <a:cxn ang="0">
                  <a:pos x="4" y="259"/>
                </a:cxn>
                <a:cxn ang="0">
                  <a:pos x="0" y="246"/>
                </a:cxn>
                <a:cxn ang="0">
                  <a:pos x="18" y="200"/>
                </a:cxn>
                <a:cxn ang="0">
                  <a:pos x="64" y="145"/>
                </a:cxn>
                <a:cxn ang="0">
                  <a:pos x="103" y="122"/>
                </a:cxn>
                <a:cxn ang="0">
                  <a:pos x="114" y="122"/>
                </a:cxn>
                <a:cxn ang="0">
                  <a:pos x="94" y="143"/>
                </a:cxn>
                <a:cxn ang="0">
                  <a:pos x="71" y="164"/>
                </a:cxn>
                <a:cxn ang="0">
                  <a:pos x="30" y="214"/>
                </a:cxn>
                <a:cxn ang="0">
                  <a:pos x="46" y="227"/>
                </a:cxn>
                <a:cxn ang="0">
                  <a:pos x="119" y="221"/>
                </a:cxn>
                <a:cxn ang="0">
                  <a:pos x="176" y="216"/>
                </a:cxn>
                <a:cxn ang="0">
                  <a:pos x="231" y="202"/>
                </a:cxn>
                <a:cxn ang="0">
                  <a:pos x="310" y="163"/>
                </a:cxn>
                <a:cxn ang="0">
                  <a:pos x="342" y="109"/>
                </a:cxn>
                <a:cxn ang="0">
                  <a:pos x="331" y="75"/>
                </a:cxn>
                <a:cxn ang="0">
                  <a:pos x="301" y="65"/>
                </a:cxn>
                <a:cxn ang="0">
                  <a:pos x="258" y="63"/>
                </a:cxn>
                <a:cxn ang="0">
                  <a:pos x="189" y="59"/>
                </a:cxn>
                <a:cxn ang="0">
                  <a:pos x="134" y="59"/>
                </a:cxn>
                <a:cxn ang="0">
                  <a:pos x="80" y="68"/>
                </a:cxn>
                <a:cxn ang="0">
                  <a:pos x="36" y="68"/>
                </a:cxn>
              </a:cxnLst>
              <a:rect l="0" t="0" r="r" b="b"/>
              <a:pathLst>
                <a:path w="566" h="259">
                  <a:moveTo>
                    <a:pt x="45" y="48"/>
                  </a:moveTo>
                  <a:lnTo>
                    <a:pt x="50" y="48"/>
                  </a:lnTo>
                  <a:lnTo>
                    <a:pt x="66" y="47"/>
                  </a:lnTo>
                  <a:lnTo>
                    <a:pt x="89" y="45"/>
                  </a:lnTo>
                  <a:lnTo>
                    <a:pt x="116" y="41"/>
                  </a:lnTo>
                  <a:lnTo>
                    <a:pt x="146" y="40"/>
                  </a:lnTo>
                  <a:lnTo>
                    <a:pt x="174" y="38"/>
                  </a:lnTo>
                  <a:lnTo>
                    <a:pt x="201" y="36"/>
                  </a:lnTo>
                  <a:lnTo>
                    <a:pt x="223" y="36"/>
                  </a:lnTo>
                  <a:lnTo>
                    <a:pt x="242" y="36"/>
                  </a:lnTo>
                  <a:lnTo>
                    <a:pt x="263" y="34"/>
                  </a:lnTo>
                  <a:lnTo>
                    <a:pt x="285" y="32"/>
                  </a:lnTo>
                  <a:lnTo>
                    <a:pt x="308" y="31"/>
                  </a:lnTo>
                  <a:lnTo>
                    <a:pt x="331" y="29"/>
                  </a:lnTo>
                  <a:lnTo>
                    <a:pt x="352" y="27"/>
                  </a:lnTo>
                  <a:lnTo>
                    <a:pt x="372" y="23"/>
                  </a:lnTo>
                  <a:lnTo>
                    <a:pt x="388" y="22"/>
                  </a:lnTo>
                  <a:lnTo>
                    <a:pt x="406" y="18"/>
                  </a:lnTo>
                  <a:lnTo>
                    <a:pt x="427" y="15"/>
                  </a:lnTo>
                  <a:lnTo>
                    <a:pt x="454" y="11"/>
                  </a:lnTo>
                  <a:lnTo>
                    <a:pt x="480" y="7"/>
                  </a:lnTo>
                  <a:lnTo>
                    <a:pt x="505" y="6"/>
                  </a:lnTo>
                  <a:lnTo>
                    <a:pt x="529" y="2"/>
                  </a:lnTo>
                  <a:lnTo>
                    <a:pt x="548" y="0"/>
                  </a:lnTo>
                  <a:lnTo>
                    <a:pt x="559" y="0"/>
                  </a:lnTo>
                  <a:lnTo>
                    <a:pt x="564" y="0"/>
                  </a:lnTo>
                  <a:lnTo>
                    <a:pt x="566" y="2"/>
                  </a:lnTo>
                  <a:lnTo>
                    <a:pt x="566" y="6"/>
                  </a:lnTo>
                  <a:lnTo>
                    <a:pt x="562" y="9"/>
                  </a:lnTo>
                  <a:lnTo>
                    <a:pt x="555" y="13"/>
                  </a:lnTo>
                  <a:lnTo>
                    <a:pt x="546" y="18"/>
                  </a:lnTo>
                  <a:lnTo>
                    <a:pt x="536" y="22"/>
                  </a:lnTo>
                  <a:lnTo>
                    <a:pt x="521" y="25"/>
                  </a:lnTo>
                  <a:lnTo>
                    <a:pt x="505" y="27"/>
                  </a:lnTo>
                  <a:lnTo>
                    <a:pt x="489" y="31"/>
                  </a:lnTo>
                  <a:lnTo>
                    <a:pt x="472" y="32"/>
                  </a:lnTo>
                  <a:lnTo>
                    <a:pt x="456" y="36"/>
                  </a:lnTo>
                  <a:lnTo>
                    <a:pt x="440" y="38"/>
                  </a:lnTo>
                  <a:lnTo>
                    <a:pt x="425" y="40"/>
                  </a:lnTo>
                  <a:lnTo>
                    <a:pt x="411" y="41"/>
                  </a:lnTo>
                  <a:lnTo>
                    <a:pt x="400" y="43"/>
                  </a:lnTo>
                  <a:lnTo>
                    <a:pt x="390" y="45"/>
                  </a:lnTo>
                  <a:lnTo>
                    <a:pt x="379" y="47"/>
                  </a:lnTo>
                  <a:lnTo>
                    <a:pt x="370" y="48"/>
                  </a:lnTo>
                  <a:lnTo>
                    <a:pt x="360" y="48"/>
                  </a:lnTo>
                  <a:lnTo>
                    <a:pt x="352" y="50"/>
                  </a:lnTo>
                  <a:lnTo>
                    <a:pt x="343" y="52"/>
                  </a:lnTo>
                  <a:lnTo>
                    <a:pt x="338" y="54"/>
                  </a:lnTo>
                  <a:lnTo>
                    <a:pt x="335" y="54"/>
                  </a:lnTo>
                  <a:lnTo>
                    <a:pt x="336" y="57"/>
                  </a:lnTo>
                  <a:lnTo>
                    <a:pt x="347" y="65"/>
                  </a:lnTo>
                  <a:lnTo>
                    <a:pt x="360" y="79"/>
                  </a:lnTo>
                  <a:lnTo>
                    <a:pt x="365" y="98"/>
                  </a:lnTo>
                  <a:lnTo>
                    <a:pt x="365" y="111"/>
                  </a:lnTo>
                  <a:lnTo>
                    <a:pt x="363" y="123"/>
                  </a:lnTo>
                  <a:lnTo>
                    <a:pt x="358" y="136"/>
                  </a:lnTo>
                  <a:lnTo>
                    <a:pt x="352" y="147"/>
                  </a:lnTo>
                  <a:lnTo>
                    <a:pt x="345" y="159"/>
                  </a:lnTo>
                  <a:lnTo>
                    <a:pt x="336" y="172"/>
                  </a:lnTo>
                  <a:lnTo>
                    <a:pt x="324" y="182"/>
                  </a:lnTo>
                  <a:lnTo>
                    <a:pt x="308" y="195"/>
                  </a:lnTo>
                  <a:lnTo>
                    <a:pt x="295" y="204"/>
                  </a:lnTo>
                  <a:lnTo>
                    <a:pt x="281" y="213"/>
                  </a:lnTo>
                  <a:lnTo>
                    <a:pt x="267" y="220"/>
                  </a:lnTo>
                  <a:lnTo>
                    <a:pt x="251" y="225"/>
                  </a:lnTo>
                  <a:lnTo>
                    <a:pt x="233" y="230"/>
                  </a:lnTo>
                  <a:lnTo>
                    <a:pt x="210" y="236"/>
                  </a:lnTo>
                  <a:lnTo>
                    <a:pt x="183" y="239"/>
                  </a:lnTo>
                  <a:lnTo>
                    <a:pt x="150" y="245"/>
                  </a:lnTo>
                  <a:lnTo>
                    <a:pt x="116" y="248"/>
                  </a:lnTo>
                  <a:lnTo>
                    <a:pt x="93" y="250"/>
                  </a:lnTo>
                  <a:lnTo>
                    <a:pt x="78" y="250"/>
                  </a:lnTo>
                  <a:lnTo>
                    <a:pt x="70" y="250"/>
                  </a:lnTo>
                  <a:lnTo>
                    <a:pt x="64" y="250"/>
                  </a:lnTo>
                  <a:lnTo>
                    <a:pt x="62" y="250"/>
                  </a:lnTo>
                  <a:lnTo>
                    <a:pt x="62" y="248"/>
                  </a:lnTo>
                  <a:lnTo>
                    <a:pt x="61" y="248"/>
                  </a:lnTo>
                  <a:lnTo>
                    <a:pt x="55" y="248"/>
                  </a:lnTo>
                  <a:lnTo>
                    <a:pt x="48" y="250"/>
                  </a:lnTo>
                  <a:lnTo>
                    <a:pt x="39" y="252"/>
                  </a:lnTo>
                  <a:lnTo>
                    <a:pt x="29" y="254"/>
                  </a:lnTo>
                  <a:lnTo>
                    <a:pt x="18" y="255"/>
                  </a:lnTo>
                  <a:lnTo>
                    <a:pt x="9" y="257"/>
                  </a:lnTo>
                  <a:lnTo>
                    <a:pt x="4" y="259"/>
                  </a:lnTo>
                  <a:lnTo>
                    <a:pt x="0" y="259"/>
                  </a:lnTo>
                  <a:lnTo>
                    <a:pt x="0" y="255"/>
                  </a:lnTo>
                  <a:lnTo>
                    <a:pt x="0" y="246"/>
                  </a:lnTo>
                  <a:lnTo>
                    <a:pt x="4" y="234"/>
                  </a:lnTo>
                  <a:lnTo>
                    <a:pt x="9" y="218"/>
                  </a:lnTo>
                  <a:lnTo>
                    <a:pt x="18" y="200"/>
                  </a:lnTo>
                  <a:lnTo>
                    <a:pt x="30" y="180"/>
                  </a:lnTo>
                  <a:lnTo>
                    <a:pt x="45" y="163"/>
                  </a:lnTo>
                  <a:lnTo>
                    <a:pt x="64" y="145"/>
                  </a:lnTo>
                  <a:lnTo>
                    <a:pt x="71" y="141"/>
                  </a:lnTo>
                  <a:lnTo>
                    <a:pt x="86" y="131"/>
                  </a:lnTo>
                  <a:lnTo>
                    <a:pt x="103" y="122"/>
                  </a:lnTo>
                  <a:lnTo>
                    <a:pt x="114" y="116"/>
                  </a:lnTo>
                  <a:lnTo>
                    <a:pt x="116" y="118"/>
                  </a:lnTo>
                  <a:lnTo>
                    <a:pt x="114" y="122"/>
                  </a:lnTo>
                  <a:lnTo>
                    <a:pt x="109" y="127"/>
                  </a:lnTo>
                  <a:lnTo>
                    <a:pt x="102" y="134"/>
                  </a:lnTo>
                  <a:lnTo>
                    <a:pt x="94" y="143"/>
                  </a:lnTo>
                  <a:lnTo>
                    <a:pt x="86" y="150"/>
                  </a:lnTo>
                  <a:lnTo>
                    <a:pt x="78" y="159"/>
                  </a:lnTo>
                  <a:lnTo>
                    <a:pt x="71" y="164"/>
                  </a:lnTo>
                  <a:lnTo>
                    <a:pt x="57" y="179"/>
                  </a:lnTo>
                  <a:lnTo>
                    <a:pt x="43" y="197"/>
                  </a:lnTo>
                  <a:lnTo>
                    <a:pt x="30" y="214"/>
                  </a:lnTo>
                  <a:lnTo>
                    <a:pt x="25" y="225"/>
                  </a:lnTo>
                  <a:lnTo>
                    <a:pt x="30" y="227"/>
                  </a:lnTo>
                  <a:lnTo>
                    <a:pt x="46" y="227"/>
                  </a:lnTo>
                  <a:lnTo>
                    <a:pt x="68" y="225"/>
                  </a:lnTo>
                  <a:lnTo>
                    <a:pt x="93" y="223"/>
                  </a:lnTo>
                  <a:lnTo>
                    <a:pt x="119" y="221"/>
                  </a:lnTo>
                  <a:lnTo>
                    <a:pt x="144" y="218"/>
                  </a:lnTo>
                  <a:lnTo>
                    <a:pt x="164" y="216"/>
                  </a:lnTo>
                  <a:lnTo>
                    <a:pt x="176" y="216"/>
                  </a:lnTo>
                  <a:lnTo>
                    <a:pt x="189" y="214"/>
                  </a:lnTo>
                  <a:lnTo>
                    <a:pt x="208" y="209"/>
                  </a:lnTo>
                  <a:lnTo>
                    <a:pt x="231" y="202"/>
                  </a:lnTo>
                  <a:lnTo>
                    <a:pt x="258" y="191"/>
                  </a:lnTo>
                  <a:lnTo>
                    <a:pt x="285" y="179"/>
                  </a:lnTo>
                  <a:lnTo>
                    <a:pt x="310" y="163"/>
                  </a:lnTo>
                  <a:lnTo>
                    <a:pt x="327" y="147"/>
                  </a:lnTo>
                  <a:lnTo>
                    <a:pt x="338" y="127"/>
                  </a:lnTo>
                  <a:lnTo>
                    <a:pt x="342" y="109"/>
                  </a:lnTo>
                  <a:lnTo>
                    <a:pt x="340" y="95"/>
                  </a:lnTo>
                  <a:lnTo>
                    <a:pt x="336" y="84"/>
                  </a:lnTo>
                  <a:lnTo>
                    <a:pt x="331" y="75"/>
                  </a:lnTo>
                  <a:lnTo>
                    <a:pt x="322" y="70"/>
                  </a:lnTo>
                  <a:lnTo>
                    <a:pt x="311" y="66"/>
                  </a:lnTo>
                  <a:lnTo>
                    <a:pt x="301" y="65"/>
                  </a:lnTo>
                  <a:lnTo>
                    <a:pt x="290" y="65"/>
                  </a:lnTo>
                  <a:lnTo>
                    <a:pt x="276" y="65"/>
                  </a:lnTo>
                  <a:lnTo>
                    <a:pt x="258" y="63"/>
                  </a:lnTo>
                  <a:lnTo>
                    <a:pt x="235" y="63"/>
                  </a:lnTo>
                  <a:lnTo>
                    <a:pt x="212" y="61"/>
                  </a:lnTo>
                  <a:lnTo>
                    <a:pt x="189" y="59"/>
                  </a:lnTo>
                  <a:lnTo>
                    <a:pt x="166" y="59"/>
                  </a:lnTo>
                  <a:lnTo>
                    <a:pt x="148" y="59"/>
                  </a:lnTo>
                  <a:lnTo>
                    <a:pt x="134" y="59"/>
                  </a:lnTo>
                  <a:lnTo>
                    <a:pt x="119" y="63"/>
                  </a:lnTo>
                  <a:lnTo>
                    <a:pt x="102" y="66"/>
                  </a:lnTo>
                  <a:lnTo>
                    <a:pt x="80" y="68"/>
                  </a:lnTo>
                  <a:lnTo>
                    <a:pt x="61" y="72"/>
                  </a:lnTo>
                  <a:lnTo>
                    <a:pt x="45" y="72"/>
                  </a:lnTo>
                  <a:lnTo>
                    <a:pt x="36" y="68"/>
                  </a:lnTo>
                  <a:lnTo>
                    <a:pt x="34" y="61"/>
                  </a:lnTo>
                  <a:lnTo>
                    <a:pt x="45" y="48"/>
                  </a:lnTo>
                  <a:close/>
                </a:path>
              </a:pathLst>
            </a:custGeom>
            <a:solidFill>
              <a:srgbClr val="000000"/>
            </a:solidFill>
            <a:ln w="12700">
              <a:noFill/>
              <a:round/>
              <a:headEnd/>
              <a:tailEnd/>
            </a:ln>
          </p:spPr>
          <p:txBody>
            <a:bodyPr/>
            <a:lstStyle/>
            <a:p>
              <a:endParaRPr lang="en-US"/>
            </a:p>
          </p:txBody>
        </p:sp>
        <p:sp>
          <p:nvSpPr>
            <p:cNvPr id="596021" name="Freeform 53"/>
            <p:cNvSpPr>
              <a:spLocks/>
            </p:cNvSpPr>
            <p:nvPr/>
          </p:nvSpPr>
          <p:spPr bwMode="auto">
            <a:xfrm>
              <a:off x="1897" y="2386"/>
              <a:ext cx="224" cy="142"/>
            </a:xfrm>
            <a:custGeom>
              <a:avLst/>
              <a:gdLst/>
              <a:ahLst/>
              <a:cxnLst>
                <a:cxn ang="0">
                  <a:pos x="12" y="0"/>
                </a:cxn>
                <a:cxn ang="0">
                  <a:pos x="11" y="1"/>
                </a:cxn>
                <a:cxn ang="0">
                  <a:pos x="7" y="5"/>
                </a:cxn>
                <a:cxn ang="0">
                  <a:pos x="2" y="14"/>
                </a:cxn>
                <a:cxn ang="0">
                  <a:pos x="0" y="30"/>
                </a:cxn>
                <a:cxn ang="0">
                  <a:pos x="0" y="51"/>
                </a:cxn>
                <a:cxn ang="0">
                  <a:pos x="0" y="76"/>
                </a:cxn>
                <a:cxn ang="0">
                  <a:pos x="0" y="101"/>
                </a:cxn>
                <a:cxn ang="0">
                  <a:pos x="4" y="119"/>
                </a:cxn>
                <a:cxn ang="0">
                  <a:pos x="9" y="124"/>
                </a:cxn>
                <a:cxn ang="0">
                  <a:pos x="18" y="128"/>
                </a:cxn>
                <a:cxn ang="0">
                  <a:pos x="28" y="130"/>
                </a:cxn>
                <a:cxn ang="0">
                  <a:pos x="41" y="132"/>
                </a:cxn>
                <a:cxn ang="0">
                  <a:pos x="57" y="132"/>
                </a:cxn>
                <a:cxn ang="0">
                  <a:pos x="73" y="133"/>
                </a:cxn>
                <a:cxn ang="0">
                  <a:pos x="89" y="133"/>
                </a:cxn>
                <a:cxn ang="0">
                  <a:pos x="107" y="133"/>
                </a:cxn>
                <a:cxn ang="0">
                  <a:pos x="123" y="133"/>
                </a:cxn>
                <a:cxn ang="0">
                  <a:pos x="141" y="135"/>
                </a:cxn>
                <a:cxn ang="0">
                  <a:pos x="157" y="135"/>
                </a:cxn>
                <a:cxn ang="0">
                  <a:pos x="171" y="137"/>
                </a:cxn>
                <a:cxn ang="0">
                  <a:pos x="185" y="139"/>
                </a:cxn>
                <a:cxn ang="0">
                  <a:pos x="197" y="140"/>
                </a:cxn>
                <a:cxn ang="0">
                  <a:pos x="208" y="140"/>
                </a:cxn>
                <a:cxn ang="0">
                  <a:pos x="217" y="142"/>
                </a:cxn>
                <a:cxn ang="0">
                  <a:pos x="222" y="142"/>
                </a:cxn>
                <a:cxn ang="0">
                  <a:pos x="224" y="140"/>
                </a:cxn>
                <a:cxn ang="0">
                  <a:pos x="219" y="137"/>
                </a:cxn>
                <a:cxn ang="0">
                  <a:pos x="210" y="133"/>
                </a:cxn>
                <a:cxn ang="0">
                  <a:pos x="197" y="130"/>
                </a:cxn>
                <a:cxn ang="0">
                  <a:pos x="178" y="126"/>
                </a:cxn>
                <a:cxn ang="0">
                  <a:pos x="155" y="123"/>
                </a:cxn>
                <a:cxn ang="0">
                  <a:pos x="126" y="121"/>
                </a:cxn>
                <a:cxn ang="0">
                  <a:pos x="98" y="121"/>
                </a:cxn>
                <a:cxn ang="0">
                  <a:pos x="75" y="119"/>
                </a:cxn>
                <a:cxn ang="0">
                  <a:pos x="55" y="119"/>
                </a:cxn>
                <a:cxn ang="0">
                  <a:pos x="39" y="117"/>
                </a:cxn>
                <a:cxn ang="0">
                  <a:pos x="28" y="115"/>
                </a:cxn>
                <a:cxn ang="0">
                  <a:pos x="21" y="112"/>
                </a:cxn>
                <a:cxn ang="0">
                  <a:pos x="16" y="108"/>
                </a:cxn>
                <a:cxn ang="0">
                  <a:pos x="16" y="103"/>
                </a:cxn>
                <a:cxn ang="0">
                  <a:pos x="16" y="85"/>
                </a:cxn>
                <a:cxn ang="0">
                  <a:pos x="18" y="60"/>
                </a:cxn>
                <a:cxn ang="0">
                  <a:pos x="18" y="37"/>
                </a:cxn>
                <a:cxn ang="0">
                  <a:pos x="18" y="26"/>
                </a:cxn>
                <a:cxn ang="0">
                  <a:pos x="21" y="21"/>
                </a:cxn>
                <a:cxn ang="0">
                  <a:pos x="28" y="14"/>
                </a:cxn>
                <a:cxn ang="0">
                  <a:pos x="36" y="5"/>
                </a:cxn>
                <a:cxn ang="0">
                  <a:pos x="39" y="1"/>
                </a:cxn>
                <a:cxn ang="0">
                  <a:pos x="12" y="0"/>
                </a:cxn>
              </a:cxnLst>
              <a:rect l="0" t="0" r="r" b="b"/>
              <a:pathLst>
                <a:path w="224" h="142">
                  <a:moveTo>
                    <a:pt x="12" y="0"/>
                  </a:moveTo>
                  <a:lnTo>
                    <a:pt x="11" y="1"/>
                  </a:lnTo>
                  <a:lnTo>
                    <a:pt x="7" y="5"/>
                  </a:lnTo>
                  <a:lnTo>
                    <a:pt x="2" y="14"/>
                  </a:lnTo>
                  <a:lnTo>
                    <a:pt x="0" y="30"/>
                  </a:lnTo>
                  <a:lnTo>
                    <a:pt x="0" y="51"/>
                  </a:lnTo>
                  <a:lnTo>
                    <a:pt x="0" y="76"/>
                  </a:lnTo>
                  <a:lnTo>
                    <a:pt x="0" y="101"/>
                  </a:lnTo>
                  <a:lnTo>
                    <a:pt x="4" y="119"/>
                  </a:lnTo>
                  <a:lnTo>
                    <a:pt x="9" y="124"/>
                  </a:lnTo>
                  <a:lnTo>
                    <a:pt x="18" y="128"/>
                  </a:lnTo>
                  <a:lnTo>
                    <a:pt x="28" y="130"/>
                  </a:lnTo>
                  <a:lnTo>
                    <a:pt x="41" y="132"/>
                  </a:lnTo>
                  <a:lnTo>
                    <a:pt x="57" y="132"/>
                  </a:lnTo>
                  <a:lnTo>
                    <a:pt x="73" y="133"/>
                  </a:lnTo>
                  <a:lnTo>
                    <a:pt x="89" y="133"/>
                  </a:lnTo>
                  <a:lnTo>
                    <a:pt x="107" y="133"/>
                  </a:lnTo>
                  <a:lnTo>
                    <a:pt x="123" y="133"/>
                  </a:lnTo>
                  <a:lnTo>
                    <a:pt x="141" y="135"/>
                  </a:lnTo>
                  <a:lnTo>
                    <a:pt x="157" y="135"/>
                  </a:lnTo>
                  <a:lnTo>
                    <a:pt x="171" y="137"/>
                  </a:lnTo>
                  <a:lnTo>
                    <a:pt x="185" y="139"/>
                  </a:lnTo>
                  <a:lnTo>
                    <a:pt x="197" y="140"/>
                  </a:lnTo>
                  <a:lnTo>
                    <a:pt x="208" y="140"/>
                  </a:lnTo>
                  <a:lnTo>
                    <a:pt x="217" y="142"/>
                  </a:lnTo>
                  <a:lnTo>
                    <a:pt x="222" y="142"/>
                  </a:lnTo>
                  <a:lnTo>
                    <a:pt x="224" y="140"/>
                  </a:lnTo>
                  <a:lnTo>
                    <a:pt x="219" y="137"/>
                  </a:lnTo>
                  <a:lnTo>
                    <a:pt x="210" y="133"/>
                  </a:lnTo>
                  <a:lnTo>
                    <a:pt x="197" y="130"/>
                  </a:lnTo>
                  <a:lnTo>
                    <a:pt x="178" y="126"/>
                  </a:lnTo>
                  <a:lnTo>
                    <a:pt x="155" y="123"/>
                  </a:lnTo>
                  <a:lnTo>
                    <a:pt x="126" y="121"/>
                  </a:lnTo>
                  <a:lnTo>
                    <a:pt x="98" y="121"/>
                  </a:lnTo>
                  <a:lnTo>
                    <a:pt x="75" y="119"/>
                  </a:lnTo>
                  <a:lnTo>
                    <a:pt x="55" y="119"/>
                  </a:lnTo>
                  <a:lnTo>
                    <a:pt x="39" y="117"/>
                  </a:lnTo>
                  <a:lnTo>
                    <a:pt x="28" y="115"/>
                  </a:lnTo>
                  <a:lnTo>
                    <a:pt x="21" y="112"/>
                  </a:lnTo>
                  <a:lnTo>
                    <a:pt x="16" y="108"/>
                  </a:lnTo>
                  <a:lnTo>
                    <a:pt x="16" y="103"/>
                  </a:lnTo>
                  <a:lnTo>
                    <a:pt x="16" y="85"/>
                  </a:lnTo>
                  <a:lnTo>
                    <a:pt x="18" y="60"/>
                  </a:lnTo>
                  <a:lnTo>
                    <a:pt x="18" y="37"/>
                  </a:lnTo>
                  <a:lnTo>
                    <a:pt x="18" y="26"/>
                  </a:lnTo>
                  <a:lnTo>
                    <a:pt x="21" y="21"/>
                  </a:lnTo>
                  <a:lnTo>
                    <a:pt x="28" y="14"/>
                  </a:lnTo>
                  <a:lnTo>
                    <a:pt x="36" y="5"/>
                  </a:lnTo>
                  <a:lnTo>
                    <a:pt x="39" y="1"/>
                  </a:lnTo>
                  <a:lnTo>
                    <a:pt x="12" y="0"/>
                  </a:lnTo>
                  <a:close/>
                </a:path>
              </a:pathLst>
            </a:custGeom>
            <a:solidFill>
              <a:srgbClr val="000000"/>
            </a:solidFill>
            <a:ln w="12700">
              <a:noFill/>
              <a:round/>
              <a:headEnd/>
              <a:tailEnd/>
            </a:ln>
          </p:spPr>
          <p:txBody>
            <a:bodyPr/>
            <a:lstStyle/>
            <a:p>
              <a:endParaRPr lang="en-US"/>
            </a:p>
          </p:txBody>
        </p:sp>
        <p:sp>
          <p:nvSpPr>
            <p:cNvPr id="596022" name="Freeform 54"/>
            <p:cNvSpPr>
              <a:spLocks/>
            </p:cNvSpPr>
            <p:nvPr/>
          </p:nvSpPr>
          <p:spPr bwMode="auto">
            <a:xfrm>
              <a:off x="2157" y="2398"/>
              <a:ext cx="42" cy="132"/>
            </a:xfrm>
            <a:custGeom>
              <a:avLst/>
              <a:gdLst/>
              <a:ahLst/>
              <a:cxnLst>
                <a:cxn ang="0">
                  <a:pos x="37" y="0"/>
                </a:cxn>
                <a:cxn ang="0">
                  <a:pos x="39" y="13"/>
                </a:cxn>
                <a:cxn ang="0">
                  <a:pos x="41" y="39"/>
                </a:cxn>
                <a:cxn ang="0">
                  <a:pos x="42" y="68"/>
                </a:cxn>
                <a:cxn ang="0">
                  <a:pos x="42" y="87"/>
                </a:cxn>
                <a:cxn ang="0">
                  <a:pos x="42" y="98"/>
                </a:cxn>
                <a:cxn ang="0">
                  <a:pos x="42" y="111"/>
                </a:cxn>
                <a:cxn ang="0">
                  <a:pos x="39" y="123"/>
                </a:cxn>
                <a:cxn ang="0">
                  <a:pos x="32" y="130"/>
                </a:cxn>
                <a:cxn ang="0">
                  <a:pos x="19" y="132"/>
                </a:cxn>
                <a:cxn ang="0">
                  <a:pos x="10" y="130"/>
                </a:cxn>
                <a:cxn ang="0">
                  <a:pos x="3" y="128"/>
                </a:cxn>
                <a:cxn ang="0">
                  <a:pos x="0" y="127"/>
                </a:cxn>
                <a:cxn ang="0">
                  <a:pos x="2" y="127"/>
                </a:cxn>
                <a:cxn ang="0">
                  <a:pos x="7" y="127"/>
                </a:cxn>
                <a:cxn ang="0">
                  <a:pos x="14" y="121"/>
                </a:cxn>
                <a:cxn ang="0">
                  <a:pos x="21" y="107"/>
                </a:cxn>
                <a:cxn ang="0">
                  <a:pos x="25" y="79"/>
                </a:cxn>
                <a:cxn ang="0">
                  <a:pos x="23" y="43"/>
                </a:cxn>
                <a:cxn ang="0">
                  <a:pos x="18" y="14"/>
                </a:cxn>
                <a:cxn ang="0">
                  <a:pos x="16" y="2"/>
                </a:cxn>
                <a:cxn ang="0">
                  <a:pos x="37" y="0"/>
                </a:cxn>
              </a:cxnLst>
              <a:rect l="0" t="0" r="r" b="b"/>
              <a:pathLst>
                <a:path w="42" h="132">
                  <a:moveTo>
                    <a:pt x="37" y="0"/>
                  </a:moveTo>
                  <a:lnTo>
                    <a:pt x="39" y="13"/>
                  </a:lnTo>
                  <a:lnTo>
                    <a:pt x="41" y="39"/>
                  </a:lnTo>
                  <a:lnTo>
                    <a:pt x="42" y="68"/>
                  </a:lnTo>
                  <a:lnTo>
                    <a:pt x="42" y="87"/>
                  </a:lnTo>
                  <a:lnTo>
                    <a:pt x="42" y="98"/>
                  </a:lnTo>
                  <a:lnTo>
                    <a:pt x="42" y="111"/>
                  </a:lnTo>
                  <a:lnTo>
                    <a:pt x="39" y="123"/>
                  </a:lnTo>
                  <a:lnTo>
                    <a:pt x="32" y="130"/>
                  </a:lnTo>
                  <a:lnTo>
                    <a:pt x="19" y="132"/>
                  </a:lnTo>
                  <a:lnTo>
                    <a:pt x="10" y="130"/>
                  </a:lnTo>
                  <a:lnTo>
                    <a:pt x="3" y="128"/>
                  </a:lnTo>
                  <a:lnTo>
                    <a:pt x="0" y="127"/>
                  </a:lnTo>
                  <a:lnTo>
                    <a:pt x="2" y="127"/>
                  </a:lnTo>
                  <a:lnTo>
                    <a:pt x="7" y="127"/>
                  </a:lnTo>
                  <a:lnTo>
                    <a:pt x="14" y="121"/>
                  </a:lnTo>
                  <a:lnTo>
                    <a:pt x="21" y="107"/>
                  </a:lnTo>
                  <a:lnTo>
                    <a:pt x="25" y="79"/>
                  </a:lnTo>
                  <a:lnTo>
                    <a:pt x="23" y="43"/>
                  </a:lnTo>
                  <a:lnTo>
                    <a:pt x="18" y="14"/>
                  </a:lnTo>
                  <a:lnTo>
                    <a:pt x="16" y="2"/>
                  </a:lnTo>
                  <a:lnTo>
                    <a:pt x="37" y="0"/>
                  </a:lnTo>
                  <a:close/>
                </a:path>
              </a:pathLst>
            </a:custGeom>
            <a:solidFill>
              <a:srgbClr val="000000"/>
            </a:solidFill>
            <a:ln w="12700">
              <a:noFill/>
              <a:round/>
              <a:headEnd/>
              <a:tailEnd/>
            </a:ln>
          </p:spPr>
          <p:txBody>
            <a:bodyPr/>
            <a:lstStyle/>
            <a:p>
              <a:endParaRPr lang="en-US"/>
            </a:p>
          </p:txBody>
        </p:sp>
        <p:sp>
          <p:nvSpPr>
            <p:cNvPr id="596023" name="Freeform 55"/>
            <p:cNvSpPr>
              <a:spLocks/>
            </p:cNvSpPr>
            <p:nvPr/>
          </p:nvSpPr>
          <p:spPr bwMode="auto">
            <a:xfrm>
              <a:off x="2425" y="2204"/>
              <a:ext cx="468" cy="262"/>
            </a:xfrm>
            <a:custGeom>
              <a:avLst/>
              <a:gdLst/>
              <a:ahLst/>
              <a:cxnLst>
                <a:cxn ang="0">
                  <a:pos x="84" y="28"/>
                </a:cxn>
                <a:cxn ang="0">
                  <a:pos x="91" y="26"/>
                </a:cxn>
                <a:cxn ang="0">
                  <a:pos x="111" y="19"/>
                </a:cxn>
                <a:cxn ang="0">
                  <a:pos x="141" y="12"/>
                </a:cxn>
                <a:cxn ang="0">
                  <a:pos x="180" y="3"/>
                </a:cxn>
                <a:cxn ang="0">
                  <a:pos x="223" y="0"/>
                </a:cxn>
                <a:cxn ang="0">
                  <a:pos x="267" y="1"/>
                </a:cxn>
                <a:cxn ang="0">
                  <a:pos x="312" y="10"/>
                </a:cxn>
                <a:cxn ang="0">
                  <a:pos x="353" y="28"/>
                </a:cxn>
                <a:cxn ang="0">
                  <a:pos x="386" y="55"/>
                </a:cxn>
                <a:cxn ang="0">
                  <a:pos x="413" y="87"/>
                </a:cxn>
                <a:cxn ang="0">
                  <a:pos x="433" y="121"/>
                </a:cxn>
                <a:cxn ang="0">
                  <a:pos x="447" y="155"/>
                </a:cxn>
                <a:cxn ang="0">
                  <a:pos x="456" y="189"/>
                </a:cxn>
                <a:cxn ang="0">
                  <a:pos x="463" y="217"/>
                </a:cxn>
                <a:cxn ang="0">
                  <a:pos x="466" y="242"/>
                </a:cxn>
                <a:cxn ang="0">
                  <a:pos x="468" y="258"/>
                </a:cxn>
                <a:cxn ang="0">
                  <a:pos x="468" y="262"/>
                </a:cxn>
                <a:cxn ang="0">
                  <a:pos x="463" y="251"/>
                </a:cxn>
                <a:cxn ang="0">
                  <a:pos x="456" y="228"/>
                </a:cxn>
                <a:cxn ang="0">
                  <a:pos x="445" y="199"/>
                </a:cxn>
                <a:cxn ang="0">
                  <a:pos x="433" y="169"/>
                </a:cxn>
                <a:cxn ang="0">
                  <a:pos x="420" y="139"/>
                </a:cxn>
                <a:cxn ang="0">
                  <a:pos x="410" y="116"/>
                </a:cxn>
                <a:cxn ang="0">
                  <a:pos x="399" y="99"/>
                </a:cxn>
                <a:cxn ang="0">
                  <a:pos x="390" y="91"/>
                </a:cxn>
                <a:cxn ang="0">
                  <a:pos x="381" y="82"/>
                </a:cxn>
                <a:cxn ang="0">
                  <a:pos x="370" y="73"/>
                </a:cxn>
                <a:cxn ang="0">
                  <a:pos x="360" y="66"/>
                </a:cxn>
                <a:cxn ang="0">
                  <a:pos x="345" y="58"/>
                </a:cxn>
                <a:cxn ang="0">
                  <a:pos x="328" y="51"/>
                </a:cxn>
                <a:cxn ang="0">
                  <a:pos x="306" y="46"/>
                </a:cxn>
                <a:cxn ang="0">
                  <a:pos x="281" y="42"/>
                </a:cxn>
                <a:cxn ang="0">
                  <a:pos x="253" y="41"/>
                </a:cxn>
                <a:cxn ang="0">
                  <a:pos x="225" y="41"/>
                </a:cxn>
                <a:cxn ang="0">
                  <a:pos x="196" y="41"/>
                </a:cxn>
                <a:cxn ang="0">
                  <a:pos x="168" y="44"/>
                </a:cxn>
                <a:cxn ang="0">
                  <a:pos x="144" y="46"/>
                </a:cxn>
                <a:cxn ang="0">
                  <a:pos x="125" y="50"/>
                </a:cxn>
                <a:cxn ang="0">
                  <a:pos x="109" y="53"/>
                </a:cxn>
                <a:cxn ang="0">
                  <a:pos x="102" y="57"/>
                </a:cxn>
                <a:cxn ang="0">
                  <a:pos x="91" y="66"/>
                </a:cxn>
                <a:cxn ang="0">
                  <a:pos x="79" y="78"/>
                </a:cxn>
                <a:cxn ang="0">
                  <a:pos x="64" y="94"/>
                </a:cxn>
                <a:cxn ang="0">
                  <a:pos x="54" y="110"/>
                </a:cxn>
                <a:cxn ang="0">
                  <a:pos x="45" y="121"/>
                </a:cxn>
                <a:cxn ang="0">
                  <a:pos x="36" y="121"/>
                </a:cxn>
                <a:cxn ang="0">
                  <a:pos x="29" y="110"/>
                </a:cxn>
                <a:cxn ang="0">
                  <a:pos x="23" y="91"/>
                </a:cxn>
                <a:cxn ang="0">
                  <a:pos x="20" y="73"/>
                </a:cxn>
                <a:cxn ang="0">
                  <a:pos x="16" y="62"/>
                </a:cxn>
                <a:cxn ang="0">
                  <a:pos x="11" y="58"/>
                </a:cxn>
                <a:cxn ang="0">
                  <a:pos x="4" y="57"/>
                </a:cxn>
                <a:cxn ang="0">
                  <a:pos x="0" y="55"/>
                </a:cxn>
                <a:cxn ang="0">
                  <a:pos x="2" y="51"/>
                </a:cxn>
                <a:cxn ang="0">
                  <a:pos x="6" y="48"/>
                </a:cxn>
                <a:cxn ang="0">
                  <a:pos x="13" y="44"/>
                </a:cxn>
                <a:cxn ang="0">
                  <a:pos x="25" y="39"/>
                </a:cxn>
                <a:cxn ang="0">
                  <a:pos x="41" y="35"/>
                </a:cxn>
                <a:cxn ang="0">
                  <a:pos x="61" y="32"/>
                </a:cxn>
                <a:cxn ang="0">
                  <a:pos x="84" y="28"/>
                </a:cxn>
              </a:cxnLst>
              <a:rect l="0" t="0" r="r" b="b"/>
              <a:pathLst>
                <a:path w="468" h="262">
                  <a:moveTo>
                    <a:pt x="84" y="28"/>
                  </a:moveTo>
                  <a:lnTo>
                    <a:pt x="91" y="26"/>
                  </a:lnTo>
                  <a:lnTo>
                    <a:pt x="111" y="19"/>
                  </a:lnTo>
                  <a:lnTo>
                    <a:pt x="141" y="12"/>
                  </a:lnTo>
                  <a:lnTo>
                    <a:pt x="180" y="3"/>
                  </a:lnTo>
                  <a:lnTo>
                    <a:pt x="223" y="0"/>
                  </a:lnTo>
                  <a:lnTo>
                    <a:pt x="267" y="1"/>
                  </a:lnTo>
                  <a:lnTo>
                    <a:pt x="312" y="10"/>
                  </a:lnTo>
                  <a:lnTo>
                    <a:pt x="353" y="28"/>
                  </a:lnTo>
                  <a:lnTo>
                    <a:pt x="386" y="55"/>
                  </a:lnTo>
                  <a:lnTo>
                    <a:pt x="413" y="87"/>
                  </a:lnTo>
                  <a:lnTo>
                    <a:pt x="433" y="121"/>
                  </a:lnTo>
                  <a:lnTo>
                    <a:pt x="447" y="155"/>
                  </a:lnTo>
                  <a:lnTo>
                    <a:pt x="456" y="189"/>
                  </a:lnTo>
                  <a:lnTo>
                    <a:pt x="463" y="217"/>
                  </a:lnTo>
                  <a:lnTo>
                    <a:pt x="466" y="242"/>
                  </a:lnTo>
                  <a:lnTo>
                    <a:pt x="468" y="258"/>
                  </a:lnTo>
                  <a:lnTo>
                    <a:pt x="468" y="262"/>
                  </a:lnTo>
                  <a:lnTo>
                    <a:pt x="463" y="251"/>
                  </a:lnTo>
                  <a:lnTo>
                    <a:pt x="456" y="228"/>
                  </a:lnTo>
                  <a:lnTo>
                    <a:pt x="445" y="199"/>
                  </a:lnTo>
                  <a:lnTo>
                    <a:pt x="433" y="169"/>
                  </a:lnTo>
                  <a:lnTo>
                    <a:pt x="420" y="139"/>
                  </a:lnTo>
                  <a:lnTo>
                    <a:pt x="410" y="116"/>
                  </a:lnTo>
                  <a:lnTo>
                    <a:pt x="399" y="99"/>
                  </a:lnTo>
                  <a:lnTo>
                    <a:pt x="390" y="91"/>
                  </a:lnTo>
                  <a:lnTo>
                    <a:pt x="381" y="82"/>
                  </a:lnTo>
                  <a:lnTo>
                    <a:pt x="370" y="73"/>
                  </a:lnTo>
                  <a:lnTo>
                    <a:pt x="360" y="66"/>
                  </a:lnTo>
                  <a:lnTo>
                    <a:pt x="345" y="58"/>
                  </a:lnTo>
                  <a:lnTo>
                    <a:pt x="328" y="51"/>
                  </a:lnTo>
                  <a:lnTo>
                    <a:pt x="306" y="46"/>
                  </a:lnTo>
                  <a:lnTo>
                    <a:pt x="281" y="42"/>
                  </a:lnTo>
                  <a:lnTo>
                    <a:pt x="253" y="41"/>
                  </a:lnTo>
                  <a:lnTo>
                    <a:pt x="225" y="41"/>
                  </a:lnTo>
                  <a:lnTo>
                    <a:pt x="196" y="41"/>
                  </a:lnTo>
                  <a:lnTo>
                    <a:pt x="168" y="44"/>
                  </a:lnTo>
                  <a:lnTo>
                    <a:pt x="144" y="46"/>
                  </a:lnTo>
                  <a:lnTo>
                    <a:pt x="125" y="50"/>
                  </a:lnTo>
                  <a:lnTo>
                    <a:pt x="109" y="53"/>
                  </a:lnTo>
                  <a:lnTo>
                    <a:pt x="102" y="57"/>
                  </a:lnTo>
                  <a:lnTo>
                    <a:pt x="91" y="66"/>
                  </a:lnTo>
                  <a:lnTo>
                    <a:pt x="79" y="78"/>
                  </a:lnTo>
                  <a:lnTo>
                    <a:pt x="64" y="94"/>
                  </a:lnTo>
                  <a:lnTo>
                    <a:pt x="54" y="110"/>
                  </a:lnTo>
                  <a:lnTo>
                    <a:pt x="45" y="121"/>
                  </a:lnTo>
                  <a:lnTo>
                    <a:pt x="36" y="121"/>
                  </a:lnTo>
                  <a:lnTo>
                    <a:pt x="29" y="110"/>
                  </a:lnTo>
                  <a:lnTo>
                    <a:pt x="23" y="91"/>
                  </a:lnTo>
                  <a:lnTo>
                    <a:pt x="20" y="73"/>
                  </a:lnTo>
                  <a:lnTo>
                    <a:pt x="16" y="62"/>
                  </a:lnTo>
                  <a:lnTo>
                    <a:pt x="11" y="58"/>
                  </a:lnTo>
                  <a:lnTo>
                    <a:pt x="4" y="57"/>
                  </a:lnTo>
                  <a:lnTo>
                    <a:pt x="0" y="55"/>
                  </a:lnTo>
                  <a:lnTo>
                    <a:pt x="2" y="51"/>
                  </a:lnTo>
                  <a:lnTo>
                    <a:pt x="6" y="48"/>
                  </a:lnTo>
                  <a:lnTo>
                    <a:pt x="13" y="44"/>
                  </a:lnTo>
                  <a:lnTo>
                    <a:pt x="25" y="39"/>
                  </a:lnTo>
                  <a:lnTo>
                    <a:pt x="41" y="35"/>
                  </a:lnTo>
                  <a:lnTo>
                    <a:pt x="61" y="32"/>
                  </a:lnTo>
                  <a:lnTo>
                    <a:pt x="84" y="28"/>
                  </a:lnTo>
                  <a:close/>
                </a:path>
              </a:pathLst>
            </a:custGeom>
            <a:solidFill>
              <a:srgbClr val="000000"/>
            </a:solidFill>
            <a:ln w="12700">
              <a:noFill/>
              <a:round/>
              <a:headEnd/>
              <a:tailEnd/>
            </a:ln>
          </p:spPr>
          <p:txBody>
            <a:bodyPr/>
            <a:lstStyle/>
            <a:p>
              <a:endParaRPr lang="en-US"/>
            </a:p>
          </p:txBody>
        </p:sp>
        <p:sp>
          <p:nvSpPr>
            <p:cNvPr id="596024" name="Freeform 56"/>
            <p:cNvSpPr>
              <a:spLocks/>
            </p:cNvSpPr>
            <p:nvPr/>
          </p:nvSpPr>
          <p:spPr bwMode="auto">
            <a:xfrm>
              <a:off x="2968" y="1508"/>
              <a:ext cx="551" cy="207"/>
            </a:xfrm>
            <a:custGeom>
              <a:avLst/>
              <a:gdLst/>
              <a:ahLst/>
              <a:cxnLst>
                <a:cxn ang="0">
                  <a:pos x="2" y="173"/>
                </a:cxn>
                <a:cxn ang="0">
                  <a:pos x="20" y="152"/>
                </a:cxn>
                <a:cxn ang="0">
                  <a:pos x="44" y="121"/>
                </a:cxn>
                <a:cxn ang="0">
                  <a:pos x="71" y="91"/>
                </a:cxn>
                <a:cxn ang="0">
                  <a:pos x="92" y="73"/>
                </a:cxn>
                <a:cxn ang="0">
                  <a:pos x="124" y="48"/>
                </a:cxn>
                <a:cxn ang="0">
                  <a:pos x="165" y="21"/>
                </a:cxn>
                <a:cxn ang="0">
                  <a:pos x="215" y="3"/>
                </a:cxn>
                <a:cxn ang="0">
                  <a:pos x="272" y="0"/>
                </a:cxn>
                <a:cxn ang="0">
                  <a:pos x="318" y="0"/>
                </a:cxn>
                <a:cxn ang="0">
                  <a:pos x="356" y="2"/>
                </a:cxn>
                <a:cxn ang="0">
                  <a:pos x="390" y="11"/>
                </a:cxn>
                <a:cxn ang="0">
                  <a:pos x="418" y="21"/>
                </a:cxn>
                <a:cxn ang="0">
                  <a:pos x="443" y="32"/>
                </a:cxn>
                <a:cxn ang="0">
                  <a:pos x="464" y="48"/>
                </a:cxn>
                <a:cxn ang="0">
                  <a:pos x="489" y="77"/>
                </a:cxn>
                <a:cxn ang="0">
                  <a:pos x="527" y="139"/>
                </a:cxn>
                <a:cxn ang="0">
                  <a:pos x="548" y="189"/>
                </a:cxn>
                <a:cxn ang="0">
                  <a:pos x="551" y="207"/>
                </a:cxn>
                <a:cxn ang="0">
                  <a:pos x="543" y="189"/>
                </a:cxn>
                <a:cxn ang="0">
                  <a:pos x="507" y="141"/>
                </a:cxn>
                <a:cxn ang="0">
                  <a:pos x="480" y="109"/>
                </a:cxn>
                <a:cxn ang="0">
                  <a:pos x="455" y="86"/>
                </a:cxn>
                <a:cxn ang="0">
                  <a:pos x="432" y="66"/>
                </a:cxn>
                <a:cxn ang="0">
                  <a:pos x="409" y="48"/>
                </a:cxn>
                <a:cxn ang="0">
                  <a:pos x="375" y="36"/>
                </a:cxn>
                <a:cxn ang="0">
                  <a:pos x="338" y="27"/>
                </a:cxn>
                <a:cxn ang="0">
                  <a:pos x="299" y="23"/>
                </a:cxn>
                <a:cxn ang="0">
                  <a:pos x="263" y="25"/>
                </a:cxn>
                <a:cxn ang="0">
                  <a:pos x="224" y="32"/>
                </a:cxn>
                <a:cxn ang="0">
                  <a:pos x="185" y="43"/>
                </a:cxn>
                <a:cxn ang="0">
                  <a:pos x="151" y="55"/>
                </a:cxn>
                <a:cxn ang="0">
                  <a:pos x="123" y="77"/>
                </a:cxn>
                <a:cxn ang="0">
                  <a:pos x="85" y="116"/>
                </a:cxn>
                <a:cxn ang="0">
                  <a:pos x="43" y="157"/>
                </a:cxn>
                <a:cxn ang="0">
                  <a:pos x="11" y="180"/>
                </a:cxn>
              </a:cxnLst>
              <a:rect l="0" t="0" r="r" b="b"/>
              <a:pathLst>
                <a:path w="551" h="207">
                  <a:moveTo>
                    <a:pt x="0" y="177"/>
                  </a:moveTo>
                  <a:lnTo>
                    <a:pt x="2" y="173"/>
                  </a:lnTo>
                  <a:lnTo>
                    <a:pt x="9" y="164"/>
                  </a:lnTo>
                  <a:lnTo>
                    <a:pt x="20" y="152"/>
                  </a:lnTo>
                  <a:lnTo>
                    <a:pt x="30" y="137"/>
                  </a:lnTo>
                  <a:lnTo>
                    <a:pt x="44" y="121"/>
                  </a:lnTo>
                  <a:lnTo>
                    <a:pt x="57" y="105"/>
                  </a:lnTo>
                  <a:lnTo>
                    <a:pt x="71" y="91"/>
                  </a:lnTo>
                  <a:lnTo>
                    <a:pt x="82" y="82"/>
                  </a:lnTo>
                  <a:lnTo>
                    <a:pt x="92" y="73"/>
                  </a:lnTo>
                  <a:lnTo>
                    <a:pt x="107" y="61"/>
                  </a:lnTo>
                  <a:lnTo>
                    <a:pt x="124" y="48"/>
                  </a:lnTo>
                  <a:lnTo>
                    <a:pt x="144" y="34"/>
                  </a:lnTo>
                  <a:lnTo>
                    <a:pt x="165" y="21"/>
                  </a:lnTo>
                  <a:lnTo>
                    <a:pt x="189" y="11"/>
                  </a:lnTo>
                  <a:lnTo>
                    <a:pt x="215" y="3"/>
                  </a:lnTo>
                  <a:lnTo>
                    <a:pt x="244" y="0"/>
                  </a:lnTo>
                  <a:lnTo>
                    <a:pt x="272" y="0"/>
                  </a:lnTo>
                  <a:lnTo>
                    <a:pt x="297" y="0"/>
                  </a:lnTo>
                  <a:lnTo>
                    <a:pt x="318" y="0"/>
                  </a:lnTo>
                  <a:lnTo>
                    <a:pt x="338" y="0"/>
                  </a:lnTo>
                  <a:lnTo>
                    <a:pt x="356" y="2"/>
                  </a:lnTo>
                  <a:lnTo>
                    <a:pt x="374" y="5"/>
                  </a:lnTo>
                  <a:lnTo>
                    <a:pt x="390" y="11"/>
                  </a:lnTo>
                  <a:lnTo>
                    <a:pt x="404" y="16"/>
                  </a:lnTo>
                  <a:lnTo>
                    <a:pt x="418" y="21"/>
                  </a:lnTo>
                  <a:lnTo>
                    <a:pt x="430" y="27"/>
                  </a:lnTo>
                  <a:lnTo>
                    <a:pt x="443" y="32"/>
                  </a:lnTo>
                  <a:lnTo>
                    <a:pt x="454" y="39"/>
                  </a:lnTo>
                  <a:lnTo>
                    <a:pt x="464" y="48"/>
                  </a:lnTo>
                  <a:lnTo>
                    <a:pt x="477" y="61"/>
                  </a:lnTo>
                  <a:lnTo>
                    <a:pt x="489" y="77"/>
                  </a:lnTo>
                  <a:lnTo>
                    <a:pt x="503" y="98"/>
                  </a:lnTo>
                  <a:lnTo>
                    <a:pt x="527" y="139"/>
                  </a:lnTo>
                  <a:lnTo>
                    <a:pt x="541" y="169"/>
                  </a:lnTo>
                  <a:lnTo>
                    <a:pt x="548" y="189"/>
                  </a:lnTo>
                  <a:lnTo>
                    <a:pt x="550" y="201"/>
                  </a:lnTo>
                  <a:lnTo>
                    <a:pt x="551" y="207"/>
                  </a:lnTo>
                  <a:lnTo>
                    <a:pt x="550" y="203"/>
                  </a:lnTo>
                  <a:lnTo>
                    <a:pt x="543" y="189"/>
                  </a:lnTo>
                  <a:lnTo>
                    <a:pt x="521" y="159"/>
                  </a:lnTo>
                  <a:lnTo>
                    <a:pt x="507" y="141"/>
                  </a:lnTo>
                  <a:lnTo>
                    <a:pt x="493" y="123"/>
                  </a:lnTo>
                  <a:lnTo>
                    <a:pt x="480" y="109"/>
                  </a:lnTo>
                  <a:lnTo>
                    <a:pt x="468" y="96"/>
                  </a:lnTo>
                  <a:lnTo>
                    <a:pt x="455" y="86"/>
                  </a:lnTo>
                  <a:lnTo>
                    <a:pt x="445" y="77"/>
                  </a:lnTo>
                  <a:lnTo>
                    <a:pt x="432" y="66"/>
                  </a:lnTo>
                  <a:lnTo>
                    <a:pt x="422" y="57"/>
                  </a:lnTo>
                  <a:lnTo>
                    <a:pt x="409" y="48"/>
                  </a:lnTo>
                  <a:lnTo>
                    <a:pt x="393" y="41"/>
                  </a:lnTo>
                  <a:lnTo>
                    <a:pt x="375" y="36"/>
                  </a:lnTo>
                  <a:lnTo>
                    <a:pt x="358" y="30"/>
                  </a:lnTo>
                  <a:lnTo>
                    <a:pt x="338" y="27"/>
                  </a:lnTo>
                  <a:lnTo>
                    <a:pt x="318" y="23"/>
                  </a:lnTo>
                  <a:lnTo>
                    <a:pt x="299" y="23"/>
                  </a:lnTo>
                  <a:lnTo>
                    <a:pt x="281" y="23"/>
                  </a:lnTo>
                  <a:lnTo>
                    <a:pt x="263" y="25"/>
                  </a:lnTo>
                  <a:lnTo>
                    <a:pt x="244" y="28"/>
                  </a:lnTo>
                  <a:lnTo>
                    <a:pt x="224" y="32"/>
                  </a:lnTo>
                  <a:lnTo>
                    <a:pt x="205" y="36"/>
                  </a:lnTo>
                  <a:lnTo>
                    <a:pt x="185" y="43"/>
                  </a:lnTo>
                  <a:lnTo>
                    <a:pt x="167" y="48"/>
                  </a:lnTo>
                  <a:lnTo>
                    <a:pt x="151" y="55"/>
                  </a:lnTo>
                  <a:lnTo>
                    <a:pt x="137" y="64"/>
                  </a:lnTo>
                  <a:lnTo>
                    <a:pt x="123" y="77"/>
                  </a:lnTo>
                  <a:lnTo>
                    <a:pt x="105" y="94"/>
                  </a:lnTo>
                  <a:lnTo>
                    <a:pt x="85" y="116"/>
                  </a:lnTo>
                  <a:lnTo>
                    <a:pt x="64" y="137"/>
                  </a:lnTo>
                  <a:lnTo>
                    <a:pt x="43" y="157"/>
                  </a:lnTo>
                  <a:lnTo>
                    <a:pt x="25" y="171"/>
                  </a:lnTo>
                  <a:lnTo>
                    <a:pt x="11" y="180"/>
                  </a:lnTo>
                  <a:lnTo>
                    <a:pt x="0" y="177"/>
                  </a:lnTo>
                  <a:close/>
                </a:path>
              </a:pathLst>
            </a:custGeom>
            <a:solidFill>
              <a:srgbClr val="000000"/>
            </a:solidFill>
            <a:ln w="12700">
              <a:noFill/>
              <a:round/>
              <a:headEnd/>
              <a:tailEnd/>
            </a:ln>
          </p:spPr>
          <p:txBody>
            <a:bodyPr/>
            <a:lstStyle/>
            <a:p>
              <a:endParaRPr lang="en-US"/>
            </a:p>
          </p:txBody>
        </p:sp>
        <p:sp>
          <p:nvSpPr>
            <p:cNvPr id="596025" name="Freeform 57"/>
            <p:cNvSpPr>
              <a:spLocks/>
            </p:cNvSpPr>
            <p:nvPr/>
          </p:nvSpPr>
          <p:spPr bwMode="auto">
            <a:xfrm>
              <a:off x="2829" y="1679"/>
              <a:ext cx="203" cy="211"/>
            </a:xfrm>
            <a:custGeom>
              <a:avLst/>
              <a:gdLst/>
              <a:ahLst/>
              <a:cxnLst>
                <a:cxn ang="0">
                  <a:pos x="144" y="0"/>
                </a:cxn>
                <a:cxn ang="0">
                  <a:pos x="150" y="6"/>
                </a:cxn>
                <a:cxn ang="0">
                  <a:pos x="146" y="18"/>
                </a:cxn>
                <a:cxn ang="0">
                  <a:pos x="134" y="38"/>
                </a:cxn>
                <a:cxn ang="0">
                  <a:pos x="119" y="61"/>
                </a:cxn>
                <a:cxn ang="0">
                  <a:pos x="100" y="84"/>
                </a:cxn>
                <a:cxn ang="0">
                  <a:pos x="80" y="109"/>
                </a:cxn>
                <a:cxn ang="0">
                  <a:pos x="62" y="129"/>
                </a:cxn>
                <a:cxn ang="0">
                  <a:pos x="46" y="145"/>
                </a:cxn>
                <a:cxn ang="0">
                  <a:pos x="39" y="155"/>
                </a:cxn>
                <a:cxn ang="0">
                  <a:pos x="39" y="164"/>
                </a:cxn>
                <a:cxn ang="0">
                  <a:pos x="50" y="171"/>
                </a:cxn>
                <a:cxn ang="0">
                  <a:pos x="64" y="175"/>
                </a:cxn>
                <a:cxn ang="0">
                  <a:pos x="82" y="177"/>
                </a:cxn>
                <a:cxn ang="0">
                  <a:pos x="102" y="177"/>
                </a:cxn>
                <a:cxn ang="0">
                  <a:pos x="121" y="175"/>
                </a:cxn>
                <a:cxn ang="0">
                  <a:pos x="139" y="171"/>
                </a:cxn>
                <a:cxn ang="0">
                  <a:pos x="153" y="168"/>
                </a:cxn>
                <a:cxn ang="0">
                  <a:pos x="167" y="168"/>
                </a:cxn>
                <a:cxn ang="0">
                  <a:pos x="180" y="168"/>
                </a:cxn>
                <a:cxn ang="0">
                  <a:pos x="191" y="170"/>
                </a:cxn>
                <a:cxn ang="0">
                  <a:pos x="198" y="173"/>
                </a:cxn>
                <a:cxn ang="0">
                  <a:pos x="203" y="177"/>
                </a:cxn>
                <a:cxn ang="0">
                  <a:pos x="203" y="179"/>
                </a:cxn>
                <a:cxn ang="0">
                  <a:pos x="198" y="180"/>
                </a:cxn>
                <a:cxn ang="0">
                  <a:pos x="189" y="182"/>
                </a:cxn>
                <a:cxn ang="0">
                  <a:pos x="175" y="184"/>
                </a:cxn>
                <a:cxn ang="0">
                  <a:pos x="159" y="186"/>
                </a:cxn>
                <a:cxn ang="0">
                  <a:pos x="137" y="189"/>
                </a:cxn>
                <a:cxn ang="0">
                  <a:pos x="114" y="193"/>
                </a:cxn>
                <a:cxn ang="0">
                  <a:pos x="89" y="198"/>
                </a:cxn>
                <a:cxn ang="0">
                  <a:pos x="62" y="204"/>
                </a:cxn>
                <a:cxn ang="0">
                  <a:pos x="34" y="209"/>
                </a:cxn>
                <a:cxn ang="0">
                  <a:pos x="13" y="211"/>
                </a:cxn>
                <a:cxn ang="0">
                  <a:pos x="2" y="205"/>
                </a:cxn>
                <a:cxn ang="0">
                  <a:pos x="0" y="195"/>
                </a:cxn>
                <a:cxn ang="0">
                  <a:pos x="6" y="179"/>
                </a:cxn>
                <a:cxn ang="0">
                  <a:pos x="14" y="162"/>
                </a:cxn>
                <a:cxn ang="0">
                  <a:pos x="25" y="146"/>
                </a:cxn>
                <a:cxn ang="0">
                  <a:pos x="36" y="130"/>
                </a:cxn>
                <a:cxn ang="0">
                  <a:pos x="45" y="118"/>
                </a:cxn>
                <a:cxn ang="0">
                  <a:pos x="52" y="105"/>
                </a:cxn>
                <a:cxn ang="0">
                  <a:pos x="62" y="91"/>
                </a:cxn>
                <a:cxn ang="0">
                  <a:pos x="75" y="77"/>
                </a:cxn>
                <a:cxn ang="0">
                  <a:pos x="87" y="63"/>
                </a:cxn>
                <a:cxn ang="0">
                  <a:pos x="100" y="50"/>
                </a:cxn>
                <a:cxn ang="0">
                  <a:pos x="110" y="39"/>
                </a:cxn>
                <a:cxn ang="0">
                  <a:pos x="118" y="30"/>
                </a:cxn>
                <a:cxn ang="0">
                  <a:pos x="119" y="29"/>
                </a:cxn>
                <a:cxn ang="0">
                  <a:pos x="144" y="0"/>
                </a:cxn>
              </a:cxnLst>
              <a:rect l="0" t="0" r="r" b="b"/>
              <a:pathLst>
                <a:path w="203" h="211">
                  <a:moveTo>
                    <a:pt x="144" y="0"/>
                  </a:moveTo>
                  <a:lnTo>
                    <a:pt x="150" y="6"/>
                  </a:lnTo>
                  <a:lnTo>
                    <a:pt x="146" y="18"/>
                  </a:lnTo>
                  <a:lnTo>
                    <a:pt x="134" y="38"/>
                  </a:lnTo>
                  <a:lnTo>
                    <a:pt x="119" y="61"/>
                  </a:lnTo>
                  <a:lnTo>
                    <a:pt x="100" y="84"/>
                  </a:lnTo>
                  <a:lnTo>
                    <a:pt x="80" y="109"/>
                  </a:lnTo>
                  <a:lnTo>
                    <a:pt x="62" y="129"/>
                  </a:lnTo>
                  <a:lnTo>
                    <a:pt x="46" y="145"/>
                  </a:lnTo>
                  <a:lnTo>
                    <a:pt x="39" y="155"/>
                  </a:lnTo>
                  <a:lnTo>
                    <a:pt x="39" y="164"/>
                  </a:lnTo>
                  <a:lnTo>
                    <a:pt x="50" y="171"/>
                  </a:lnTo>
                  <a:lnTo>
                    <a:pt x="64" y="175"/>
                  </a:lnTo>
                  <a:lnTo>
                    <a:pt x="82" y="177"/>
                  </a:lnTo>
                  <a:lnTo>
                    <a:pt x="102" y="177"/>
                  </a:lnTo>
                  <a:lnTo>
                    <a:pt x="121" y="175"/>
                  </a:lnTo>
                  <a:lnTo>
                    <a:pt x="139" y="171"/>
                  </a:lnTo>
                  <a:lnTo>
                    <a:pt x="153" y="168"/>
                  </a:lnTo>
                  <a:lnTo>
                    <a:pt x="167" y="168"/>
                  </a:lnTo>
                  <a:lnTo>
                    <a:pt x="180" y="168"/>
                  </a:lnTo>
                  <a:lnTo>
                    <a:pt x="191" y="170"/>
                  </a:lnTo>
                  <a:lnTo>
                    <a:pt x="198" y="173"/>
                  </a:lnTo>
                  <a:lnTo>
                    <a:pt x="203" y="177"/>
                  </a:lnTo>
                  <a:lnTo>
                    <a:pt x="203" y="179"/>
                  </a:lnTo>
                  <a:lnTo>
                    <a:pt x="198" y="180"/>
                  </a:lnTo>
                  <a:lnTo>
                    <a:pt x="189" y="182"/>
                  </a:lnTo>
                  <a:lnTo>
                    <a:pt x="175" y="184"/>
                  </a:lnTo>
                  <a:lnTo>
                    <a:pt x="159" y="186"/>
                  </a:lnTo>
                  <a:lnTo>
                    <a:pt x="137" y="189"/>
                  </a:lnTo>
                  <a:lnTo>
                    <a:pt x="114" y="193"/>
                  </a:lnTo>
                  <a:lnTo>
                    <a:pt x="89" y="198"/>
                  </a:lnTo>
                  <a:lnTo>
                    <a:pt x="62" y="204"/>
                  </a:lnTo>
                  <a:lnTo>
                    <a:pt x="34" y="209"/>
                  </a:lnTo>
                  <a:lnTo>
                    <a:pt x="13" y="211"/>
                  </a:lnTo>
                  <a:lnTo>
                    <a:pt x="2" y="205"/>
                  </a:lnTo>
                  <a:lnTo>
                    <a:pt x="0" y="195"/>
                  </a:lnTo>
                  <a:lnTo>
                    <a:pt x="6" y="179"/>
                  </a:lnTo>
                  <a:lnTo>
                    <a:pt x="14" y="162"/>
                  </a:lnTo>
                  <a:lnTo>
                    <a:pt x="25" y="146"/>
                  </a:lnTo>
                  <a:lnTo>
                    <a:pt x="36" y="130"/>
                  </a:lnTo>
                  <a:lnTo>
                    <a:pt x="45" y="118"/>
                  </a:lnTo>
                  <a:lnTo>
                    <a:pt x="52" y="105"/>
                  </a:lnTo>
                  <a:lnTo>
                    <a:pt x="62" y="91"/>
                  </a:lnTo>
                  <a:lnTo>
                    <a:pt x="75" y="77"/>
                  </a:lnTo>
                  <a:lnTo>
                    <a:pt x="87" y="63"/>
                  </a:lnTo>
                  <a:lnTo>
                    <a:pt x="100" y="50"/>
                  </a:lnTo>
                  <a:lnTo>
                    <a:pt x="110" y="39"/>
                  </a:lnTo>
                  <a:lnTo>
                    <a:pt x="118" y="30"/>
                  </a:lnTo>
                  <a:lnTo>
                    <a:pt x="119" y="29"/>
                  </a:lnTo>
                  <a:lnTo>
                    <a:pt x="144" y="0"/>
                  </a:lnTo>
                  <a:close/>
                </a:path>
              </a:pathLst>
            </a:custGeom>
            <a:solidFill>
              <a:srgbClr val="000000"/>
            </a:solidFill>
            <a:ln w="12700">
              <a:noFill/>
              <a:round/>
              <a:headEnd/>
              <a:tailEnd/>
            </a:ln>
          </p:spPr>
          <p:txBody>
            <a:bodyPr/>
            <a:lstStyle/>
            <a:p>
              <a:endParaRPr lang="en-US"/>
            </a:p>
          </p:txBody>
        </p:sp>
        <p:sp>
          <p:nvSpPr>
            <p:cNvPr id="596026" name="Freeform 58"/>
            <p:cNvSpPr>
              <a:spLocks/>
            </p:cNvSpPr>
            <p:nvPr/>
          </p:nvSpPr>
          <p:spPr bwMode="auto">
            <a:xfrm>
              <a:off x="3132" y="1733"/>
              <a:ext cx="380" cy="114"/>
            </a:xfrm>
            <a:custGeom>
              <a:avLst/>
              <a:gdLst/>
              <a:ahLst/>
              <a:cxnLst>
                <a:cxn ang="0">
                  <a:pos x="30" y="91"/>
                </a:cxn>
                <a:cxn ang="0">
                  <a:pos x="33" y="91"/>
                </a:cxn>
                <a:cxn ang="0">
                  <a:pos x="41" y="89"/>
                </a:cxn>
                <a:cxn ang="0">
                  <a:pos x="53" y="85"/>
                </a:cxn>
                <a:cxn ang="0">
                  <a:pos x="67" y="82"/>
                </a:cxn>
                <a:cxn ang="0">
                  <a:pos x="83" y="80"/>
                </a:cxn>
                <a:cxn ang="0">
                  <a:pos x="101" y="76"/>
                </a:cxn>
                <a:cxn ang="0">
                  <a:pos x="119" y="75"/>
                </a:cxn>
                <a:cxn ang="0">
                  <a:pos x="135" y="75"/>
                </a:cxn>
                <a:cxn ang="0">
                  <a:pos x="153" y="73"/>
                </a:cxn>
                <a:cxn ang="0">
                  <a:pos x="172" y="71"/>
                </a:cxn>
                <a:cxn ang="0">
                  <a:pos x="192" y="67"/>
                </a:cxn>
                <a:cxn ang="0">
                  <a:pos x="213" y="62"/>
                </a:cxn>
                <a:cxn ang="0">
                  <a:pos x="233" y="57"/>
                </a:cxn>
                <a:cxn ang="0">
                  <a:pos x="250" y="53"/>
                </a:cxn>
                <a:cxn ang="0">
                  <a:pos x="265" y="50"/>
                </a:cxn>
                <a:cxn ang="0">
                  <a:pos x="275" y="48"/>
                </a:cxn>
                <a:cxn ang="0">
                  <a:pos x="284" y="48"/>
                </a:cxn>
                <a:cxn ang="0">
                  <a:pos x="293" y="46"/>
                </a:cxn>
                <a:cxn ang="0">
                  <a:pos x="302" y="46"/>
                </a:cxn>
                <a:cxn ang="0">
                  <a:pos x="311" y="44"/>
                </a:cxn>
                <a:cxn ang="0">
                  <a:pos x="320" y="42"/>
                </a:cxn>
                <a:cxn ang="0">
                  <a:pos x="327" y="39"/>
                </a:cxn>
                <a:cxn ang="0">
                  <a:pos x="334" y="35"/>
                </a:cxn>
                <a:cxn ang="0">
                  <a:pos x="339" y="30"/>
                </a:cxn>
                <a:cxn ang="0">
                  <a:pos x="348" y="19"/>
                </a:cxn>
                <a:cxn ang="0">
                  <a:pos x="357" y="9"/>
                </a:cxn>
                <a:cxn ang="0">
                  <a:pos x="364" y="1"/>
                </a:cxn>
                <a:cxn ang="0">
                  <a:pos x="373" y="0"/>
                </a:cxn>
                <a:cxn ang="0">
                  <a:pos x="379" y="1"/>
                </a:cxn>
                <a:cxn ang="0">
                  <a:pos x="380" y="5"/>
                </a:cxn>
                <a:cxn ang="0">
                  <a:pos x="377" y="12"/>
                </a:cxn>
                <a:cxn ang="0">
                  <a:pos x="370" y="23"/>
                </a:cxn>
                <a:cxn ang="0">
                  <a:pos x="361" y="34"/>
                </a:cxn>
                <a:cxn ang="0">
                  <a:pos x="355" y="42"/>
                </a:cxn>
                <a:cxn ang="0">
                  <a:pos x="350" y="50"/>
                </a:cxn>
                <a:cxn ang="0">
                  <a:pos x="347" y="59"/>
                </a:cxn>
                <a:cxn ang="0">
                  <a:pos x="345" y="62"/>
                </a:cxn>
                <a:cxn ang="0">
                  <a:pos x="338" y="64"/>
                </a:cxn>
                <a:cxn ang="0">
                  <a:pos x="329" y="64"/>
                </a:cxn>
                <a:cxn ang="0">
                  <a:pos x="316" y="66"/>
                </a:cxn>
                <a:cxn ang="0">
                  <a:pos x="298" y="67"/>
                </a:cxn>
                <a:cxn ang="0">
                  <a:pos x="275" y="69"/>
                </a:cxn>
                <a:cxn ang="0">
                  <a:pos x="247" y="73"/>
                </a:cxn>
                <a:cxn ang="0">
                  <a:pos x="213" y="78"/>
                </a:cxn>
                <a:cxn ang="0">
                  <a:pos x="178" y="84"/>
                </a:cxn>
                <a:cxn ang="0">
                  <a:pos x="145" y="89"/>
                </a:cxn>
                <a:cxn ang="0">
                  <a:pos x="117" y="94"/>
                </a:cxn>
                <a:cxn ang="0">
                  <a:pos x="92" y="98"/>
                </a:cxn>
                <a:cxn ang="0">
                  <a:pos x="71" y="101"/>
                </a:cxn>
                <a:cxn ang="0">
                  <a:pos x="55" y="103"/>
                </a:cxn>
                <a:cxn ang="0">
                  <a:pos x="42" y="107"/>
                </a:cxn>
                <a:cxn ang="0">
                  <a:pos x="33" y="108"/>
                </a:cxn>
                <a:cxn ang="0">
                  <a:pos x="26" y="110"/>
                </a:cxn>
                <a:cxn ang="0">
                  <a:pos x="17" y="112"/>
                </a:cxn>
                <a:cxn ang="0">
                  <a:pos x="9" y="114"/>
                </a:cxn>
                <a:cxn ang="0">
                  <a:pos x="3" y="112"/>
                </a:cxn>
                <a:cxn ang="0">
                  <a:pos x="0" y="110"/>
                </a:cxn>
                <a:cxn ang="0">
                  <a:pos x="3" y="107"/>
                </a:cxn>
                <a:cxn ang="0">
                  <a:pos x="12" y="100"/>
                </a:cxn>
                <a:cxn ang="0">
                  <a:pos x="30" y="91"/>
                </a:cxn>
              </a:cxnLst>
              <a:rect l="0" t="0" r="r" b="b"/>
              <a:pathLst>
                <a:path w="380" h="114">
                  <a:moveTo>
                    <a:pt x="30" y="91"/>
                  </a:moveTo>
                  <a:lnTo>
                    <a:pt x="33" y="91"/>
                  </a:lnTo>
                  <a:lnTo>
                    <a:pt x="41" y="89"/>
                  </a:lnTo>
                  <a:lnTo>
                    <a:pt x="53" y="85"/>
                  </a:lnTo>
                  <a:lnTo>
                    <a:pt x="67" y="82"/>
                  </a:lnTo>
                  <a:lnTo>
                    <a:pt x="83" y="80"/>
                  </a:lnTo>
                  <a:lnTo>
                    <a:pt x="101" y="76"/>
                  </a:lnTo>
                  <a:lnTo>
                    <a:pt x="119" y="75"/>
                  </a:lnTo>
                  <a:lnTo>
                    <a:pt x="135" y="75"/>
                  </a:lnTo>
                  <a:lnTo>
                    <a:pt x="153" y="73"/>
                  </a:lnTo>
                  <a:lnTo>
                    <a:pt x="172" y="71"/>
                  </a:lnTo>
                  <a:lnTo>
                    <a:pt x="192" y="67"/>
                  </a:lnTo>
                  <a:lnTo>
                    <a:pt x="213" y="62"/>
                  </a:lnTo>
                  <a:lnTo>
                    <a:pt x="233" y="57"/>
                  </a:lnTo>
                  <a:lnTo>
                    <a:pt x="250" y="53"/>
                  </a:lnTo>
                  <a:lnTo>
                    <a:pt x="265" y="50"/>
                  </a:lnTo>
                  <a:lnTo>
                    <a:pt x="275" y="48"/>
                  </a:lnTo>
                  <a:lnTo>
                    <a:pt x="284" y="48"/>
                  </a:lnTo>
                  <a:lnTo>
                    <a:pt x="293" y="46"/>
                  </a:lnTo>
                  <a:lnTo>
                    <a:pt x="302" y="46"/>
                  </a:lnTo>
                  <a:lnTo>
                    <a:pt x="311" y="44"/>
                  </a:lnTo>
                  <a:lnTo>
                    <a:pt x="320" y="42"/>
                  </a:lnTo>
                  <a:lnTo>
                    <a:pt x="327" y="39"/>
                  </a:lnTo>
                  <a:lnTo>
                    <a:pt x="334" y="35"/>
                  </a:lnTo>
                  <a:lnTo>
                    <a:pt x="339" y="30"/>
                  </a:lnTo>
                  <a:lnTo>
                    <a:pt x="348" y="19"/>
                  </a:lnTo>
                  <a:lnTo>
                    <a:pt x="357" y="9"/>
                  </a:lnTo>
                  <a:lnTo>
                    <a:pt x="364" y="1"/>
                  </a:lnTo>
                  <a:lnTo>
                    <a:pt x="373" y="0"/>
                  </a:lnTo>
                  <a:lnTo>
                    <a:pt x="379" y="1"/>
                  </a:lnTo>
                  <a:lnTo>
                    <a:pt x="380" y="5"/>
                  </a:lnTo>
                  <a:lnTo>
                    <a:pt x="377" y="12"/>
                  </a:lnTo>
                  <a:lnTo>
                    <a:pt x="370" y="23"/>
                  </a:lnTo>
                  <a:lnTo>
                    <a:pt x="361" y="34"/>
                  </a:lnTo>
                  <a:lnTo>
                    <a:pt x="355" y="42"/>
                  </a:lnTo>
                  <a:lnTo>
                    <a:pt x="350" y="50"/>
                  </a:lnTo>
                  <a:lnTo>
                    <a:pt x="347" y="59"/>
                  </a:lnTo>
                  <a:lnTo>
                    <a:pt x="345" y="62"/>
                  </a:lnTo>
                  <a:lnTo>
                    <a:pt x="338" y="64"/>
                  </a:lnTo>
                  <a:lnTo>
                    <a:pt x="329" y="64"/>
                  </a:lnTo>
                  <a:lnTo>
                    <a:pt x="316" y="66"/>
                  </a:lnTo>
                  <a:lnTo>
                    <a:pt x="298" y="67"/>
                  </a:lnTo>
                  <a:lnTo>
                    <a:pt x="275" y="69"/>
                  </a:lnTo>
                  <a:lnTo>
                    <a:pt x="247" y="73"/>
                  </a:lnTo>
                  <a:lnTo>
                    <a:pt x="213" y="78"/>
                  </a:lnTo>
                  <a:lnTo>
                    <a:pt x="178" y="84"/>
                  </a:lnTo>
                  <a:lnTo>
                    <a:pt x="145" y="89"/>
                  </a:lnTo>
                  <a:lnTo>
                    <a:pt x="117" y="94"/>
                  </a:lnTo>
                  <a:lnTo>
                    <a:pt x="92" y="98"/>
                  </a:lnTo>
                  <a:lnTo>
                    <a:pt x="71" y="101"/>
                  </a:lnTo>
                  <a:lnTo>
                    <a:pt x="55" y="103"/>
                  </a:lnTo>
                  <a:lnTo>
                    <a:pt x="42" y="107"/>
                  </a:lnTo>
                  <a:lnTo>
                    <a:pt x="33" y="108"/>
                  </a:lnTo>
                  <a:lnTo>
                    <a:pt x="26" y="110"/>
                  </a:lnTo>
                  <a:lnTo>
                    <a:pt x="17" y="112"/>
                  </a:lnTo>
                  <a:lnTo>
                    <a:pt x="9" y="114"/>
                  </a:lnTo>
                  <a:lnTo>
                    <a:pt x="3" y="112"/>
                  </a:lnTo>
                  <a:lnTo>
                    <a:pt x="0" y="110"/>
                  </a:lnTo>
                  <a:lnTo>
                    <a:pt x="3" y="107"/>
                  </a:lnTo>
                  <a:lnTo>
                    <a:pt x="12" y="100"/>
                  </a:lnTo>
                  <a:lnTo>
                    <a:pt x="30" y="91"/>
                  </a:lnTo>
                  <a:close/>
                </a:path>
              </a:pathLst>
            </a:custGeom>
            <a:solidFill>
              <a:srgbClr val="000000"/>
            </a:solidFill>
            <a:ln w="12700">
              <a:noFill/>
              <a:round/>
              <a:headEnd/>
              <a:tailEnd/>
            </a:ln>
          </p:spPr>
          <p:txBody>
            <a:bodyPr/>
            <a:lstStyle/>
            <a:p>
              <a:endParaRPr lang="en-US"/>
            </a:p>
          </p:txBody>
        </p:sp>
        <p:sp>
          <p:nvSpPr>
            <p:cNvPr id="596027" name="Freeform 59"/>
            <p:cNvSpPr>
              <a:spLocks/>
            </p:cNvSpPr>
            <p:nvPr/>
          </p:nvSpPr>
          <p:spPr bwMode="auto">
            <a:xfrm>
              <a:off x="1780" y="2582"/>
              <a:ext cx="345" cy="55"/>
            </a:xfrm>
            <a:custGeom>
              <a:avLst/>
              <a:gdLst/>
              <a:ahLst/>
              <a:cxnLst>
                <a:cxn ang="0">
                  <a:pos x="16" y="0"/>
                </a:cxn>
                <a:cxn ang="0">
                  <a:pos x="21" y="2"/>
                </a:cxn>
                <a:cxn ang="0">
                  <a:pos x="33" y="3"/>
                </a:cxn>
                <a:cxn ang="0">
                  <a:pos x="55" y="7"/>
                </a:cxn>
                <a:cxn ang="0">
                  <a:pos x="80" y="10"/>
                </a:cxn>
                <a:cxn ang="0">
                  <a:pos x="108" y="16"/>
                </a:cxn>
                <a:cxn ang="0">
                  <a:pos x="140" y="19"/>
                </a:cxn>
                <a:cxn ang="0">
                  <a:pos x="170" y="23"/>
                </a:cxn>
                <a:cxn ang="0">
                  <a:pos x="199" y="27"/>
                </a:cxn>
                <a:cxn ang="0">
                  <a:pos x="224" y="28"/>
                </a:cxn>
                <a:cxn ang="0">
                  <a:pos x="247" y="28"/>
                </a:cxn>
                <a:cxn ang="0">
                  <a:pos x="266" y="30"/>
                </a:cxn>
                <a:cxn ang="0">
                  <a:pos x="282" y="30"/>
                </a:cxn>
                <a:cxn ang="0">
                  <a:pos x="297" y="30"/>
                </a:cxn>
                <a:cxn ang="0">
                  <a:pos x="311" y="32"/>
                </a:cxn>
                <a:cxn ang="0">
                  <a:pos x="322" y="35"/>
                </a:cxn>
                <a:cxn ang="0">
                  <a:pos x="330" y="39"/>
                </a:cxn>
                <a:cxn ang="0">
                  <a:pos x="343" y="48"/>
                </a:cxn>
                <a:cxn ang="0">
                  <a:pos x="345" y="53"/>
                </a:cxn>
                <a:cxn ang="0">
                  <a:pos x="332" y="55"/>
                </a:cxn>
                <a:cxn ang="0">
                  <a:pos x="304" y="53"/>
                </a:cxn>
                <a:cxn ang="0">
                  <a:pos x="279" y="51"/>
                </a:cxn>
                <a:cxn ang="0">
                  <a:pos x="245" y="48"/>
                </a:cxn>
                <a:cxn ang="0">
                  <a:pos x="204" y="44"/>
                </a:cxn>
                <a:cxn ang="0">
                  <a:pos x="163" y="41"/>
                </a:cxn>
                <a:cxn ang="0">
                  <a:pos x="122" y="39"/>
                </a:cxn>
                <a:cxn ang="0">
                  <a:pos x="87" y="35"/>
                </a:cxn>
                <a:cxn ang="0">
                  <a:pos x="60" y="34"/>
                </a:cxn>
                <a:cxn ang="0">
                  <a:pos x="46" y="34"/>
                </a:cxn>
                <a:cxn ang="0">
                  <a:pos x="37" y="34"/>
                </a:cxn>
                <a:cxn ang="0">
                  <a:pos x="28" y="30"/>
                </a:cxn>
                <a:cxn ang="0">
                  <a:pos x="17" y="27"/>
                </a:cxn>
                <a:cxn ang="0">
                  <a:pos x="8" y="21"/>
                </a:cxn>
                <a:cxn ang="0">
                  <a:pos x="1" y="18"/>
                </a:cxn>
                <a:cxn ang="0">
                  <a:pos x="0" y="10"/>
                </a:cxn>
                <a:cxn ang="0">
                  <a:pos x="3" y="5"/>
                </a:cxn>
                <a:cxn ang="0">
                  <a:pos x="16" y="0"/>
                </a:cxn>
              </a:cxnLst>
              <a:rect l="0" t="0" r="r" b="b"/>
              <a:pathLst>
                <a:path w="345" h="55">
                  <a:moveTo>
                    <a:pt x="16" y="0"/>
                  </a:moveTo>
                  <a:lnTo>
                    <a:pt x="21" y="2"/>
                  </a:lnTo>
                  <a:lnTo>
                    <a:pt x="33" y="3"/>
                  </a:lnTo>
                  <a:lnTo>
                    <a:pt x="55" y="7"/>
                  </a:lnTo>
                  <a:lnTo>
                    <a:pt x="80" y="10"/>
                  </a:lnTo>
                  <a:lnTo>
                    <a:pt x="108" y="16"/>
                  </a:lnTo>
                  <a:lnTo>
                    <a:pt x="140" y="19"/>
                  </a:lnTo>
                  <a:lnTo>
                    <a:pt x="170" y="23"/>
                  </a:lnTo>
                  <a:lnTo>
                    <a:pt x="199" y="27"/>
                  </a:lnTo>
                  <a:lnTo>
                    <a:pt x="224" y="28"/>
                  </a:lnTo>
                  <a:lnTo>
                    <a:pt x="247" y="28"/>
                  </a:lnTo>
                  <a:lnTo>
                    <a:pt x="266" y="30"/>
                  </a:lnTo>
                  <a:lnTo>
                    <a:pt x="282" y="30"/>
                  </a:lnTo>
                  <a:lnTo>
                    <a:pt x="297" y="30"/>
                  </a:lnTo>
                  <a:lnTo>
                    <a:pt x="311" y="32"/>
                  </a:lnTo>
                  <a:lnTo>
                    <a:pt x="322" y="35"/>
                  </a:lnTo>
                  <a:lnTo>
                    <a:pt x="330" y="39"/>
                  </a:lnTo>
                  <a:lnTo>
                    <a:pt x="343" y="48"/>
                  </a:lnTo>
                  <a:lnTo>
                    <a:pt x="345" y="53"/>
                  </a:lnTo>
                  <a:lnTo>
                    <a:pt x="332" y="55"/>
                  </a:lnTo>
                  <a:lnTo>
                    <a:pt x="304" y="53"/>
                  </a:lnTo>
                  <a:lnTo>
                    <a:pt x="279" y="51"/>
                  </a:lnTo>
                  <a:lnTo>
                    <a:pt x="245" y="48"/>
                  </a:lnTo>
                  <a:lnTo>
                    <a:pt x="204" y="44"/>
                  </a:lnTo>
                  <a:lnTo>
                    <a:pt x="163" y="41"/>
                  </a:lnTo>
                  <a:lnTo>
                    <a:pt x="122" y="39"/>
                  </a:lnTo>
                  <a:lnTo>
                    <a:pt x="87" y="35"/>
                  </a:lnTo>
                  <a:lnTo>
                    <a:pt x="60" y="34"/>
                  </a:lnTo>
                  <a:lnTo>
                    <a:pt x="46" y="34"/>
                  </a:lnTo>
                  <a:lnTo>
                    <a:pt x="37" y="34"/>
                  </a:lnTo>
                  <a:lnTo>
                    <a:pt x="28" y="30"/>
                  </a:lnTo>
                  <a:lnTo>
                    <a:pt x="17" y="27"/>
                  </a:lnTo>
                  <a:lnTo>
                    <a:pt x="8" y="21"/>
                  </a:lnTo>
                  <a:lnTo>
                    <a:pt x="1" y="18"/>
                  </a:lnTo>
                  <a:lnTo>
                    <a:pt x="0" y="10"/>
                  </a:lnTo>
                  <a:lnTo>
                    <a:pt x="3" y="5"/>
                  </a:lnTo>
                  <a:lnTo>
                    <a:pt x="16" y="0"/>
                  </a:lnTo>
                  <a:close/>
                </a:path>
              </a:pathLst>
            </a:custGeom>
            <a:solidFill>
              <a:srgbClr val="000000"/>
            </a:solidFill>
            <a:ln w="12700">
              <a:noFill/>
              <a:round/>
              <a:headEnd/>
              <a:tailEnd/>
            </a:ln>
          </p:spPr>
          <p:txBody>
            <a:bodyPr/>
            <a:lstStyle/>
            <a:p>
              <a:endParaRPr lang="en-US"/>
            </a:p>
          </p:txBody>
        </p:sp>
        <p:sp>
          <p:nvSpPr>
            <p:cNvPr id="596028" name="Freeform 60"/>
            <p:cNvSpPr>
              <a:spLocks/>
            </p:cNvSpPr>
            <p:nvPr/>
          </p:nvSpPr>
          <p:spPr bwMode="auto">
            <a:xfrm>
              <a:off x="2155" y="2626"/>
              <a:ext cx="242" cy="43"/>
            </a:xfrm>
            <a:custGeom>
              <a:avLst/>
              <a:gdLst/>
              <a:ahLst/>
              <a:cxnLst>
                <a:cxn ang="0">
                  <a:pos x="5" y="2"/>
                </a:cxn>
                <a:cxn ang="0">
                  <a:pos x="7" y="2"/>
                </a:cxn>
                <a:cxn ang="0">
                  <a:pos x="16" y="2"/>
                </a:cxn>
                <a:cxn ang="0">
                  <a:pos x="27" y="2"/>
                </a:cxn>
                <a:cxn ang="0">
                  <a:pos x="39" y="2"/>
                </a:cxn>
                <a:cxn ang="0">
                  <a:pos x="53" y="2"/>
                </a:cxn>
                <a:cxn ang="0">
                  <a:pos x="68" y="4"/>
                </a:cxn>
                <a:cxn ang="0">
                  <a:pos x="82" y="4"/>
                </a:cxn>
                <a:cxn ang="0">
                  <a:pos x="92" y="6"/>
                </a:cxn>
                <a:cxn ang="0">
                  <a:pos x="103" y="7"/>
                </a:cxn>
                <a:cxn ang="0">
                  <a:pos x="114" y="11"/>
                </a:cxn>
                <a:cxn ang="0">
                  <a:pos x="126" y="15"/>
                </a:cxn>
                <a:cxn ang="0">
                  <a:pos x="139" y="18"/>
                </a:cxn>
                <a:cxn ang="0">
                  <a:pos x="151" y="22"/>
                </a:cxn>
                <a:cxn ang="0">
                  <a:pos x="164" y="25"/>
                </a:cxn>
                <a:cxn ang="0">
                  <a:pos x="174" y="25"/>
                </a:cxn>
                <a:cxn ang="0">
                  <a:pos x="183" y="25"/>
                </a:cxn>
                <a:cxn ang="0">
                  <a:pos x="192" y="22"/>
                </a:cxn>
                <a:cxn ang="0">
                  <a:pos x="199" y="18"/>
                </a:cxn>
                <a:cxn ang="0">
                  <a:pos x="208" y="15"/>
                </a:cxn>
                <a:cxn ang="0">
                  <a:pos x="215" y="9"/>
                </a:cxn>
                <a:cxn ang="0">
                  <a:pos x="222" y="6"/>
                </a:cxn>
                <a:cxn ang="0">
                  <a:pos x="228" y="2"/>
                </a:cxn>
                <a:cxn ang="0">
                  <a:pos x="233" y="0"/>
                </a:cxn>
                <a:cxn ang="0">
                  <a:pos x="238" y="0"/>
                </a:cxn>
                <a:cxn ang="0">
                  <a:pos x="242" y="2"/>
                </a:cxn>
                <a:cxn ang="0">
                  <a:pos x="240" y="7"/>
                </a:cxn>
                <a:cxn ang="0">
                  <a:pos x="237" y="15"/>
                </a:cxn>
                <a:cxn ang="0">
                  <a:pos x="231" y="22"/>
                </a:cxn>
                <a:cxn ang="0">
                  <a:pos x="224" y="29"/>
                </a:cxn>
                <a:cxn ang="0">
                  <a:pos x="215" y="36"/>
                </a:cxn>
                <a:cxn ang="0">
                  <a:pos x="206" y="40"/>
                </a:cxn>
                <a:cxn ang="0">
                  <a:pos x="196" y="43"/>
                </a:cxn>
                <a:cxn ang="0">
                  <a:pos x="185" y="43"/>
                </a:cxn>
                <a:cxn ang="0">
                  <a:pos x="174" y="43"/>
                </a:cxn>
                <a:cxn ang="0">
                  <a:pos x="164" y="41"/>
                </a:cxn>
                <a:cxn ang="0">
                  <a:pos x="153" y="40"/>
                </a:cxn>
                <a:cxn ang="0">
                  <a:pos x="140" y="38"/>
                </a:cxn>
                <a:cxn ang="0">
                  <a:pos x="126" y="36"/>
                </a:cxn>
                <a:cxn ang="0">
                  <a:pos x="112" y="32"/>
                </a:cxn>
                <a:cxn ang="0">
                  <a:pos x="96" y="31"/>
                </a:cxn>
                <a:cxn ang="0">
                  <a:pos x="78" y="29"/>
                </a:cxn>
                <a:cxn ang="0">
                  <a:pos x="60" y="29"/>
                </a:cxn>
                <a:cxn ang="0">
                  <a:pos x="43" y="27"/>
                </a:cxn>
                <a:cxn ang="0">
                  <a:pos x="27" y="27"/>
                </a:cxn>
                <a:cxn ang="0">
                  <a:pos x="12" y="24"/>
                </a:cxn>
                <a:cxn ang="0">
                  <a:pos x="4" y="20"/>
                </a:cxn>
                <a:cxn ang="0">
                  <a:pos x="0" y="13"/>
                </a:cxn>
                <a:cxn ang="0">
                  <a:pos x="5" y="2"/>
                </a:cxn>
              </a:cxnLst>
              <a:rect l="0" t="0" r="r" b="b"/>
              <a:pathLst>
                <a:path w="242" h="43">
                  <a:moveTo>
                    <a:pt x="5" y="2"/>
                  </a:moveTo>
                  <a:lnTo>
                    <a:pt x="7" y="2"/>
                  </a:lnTo>
                  <a:lnTo>
                    <a:pt x="16" y="2"/>
                  </a:lnTo>
                  <a:lnTo>
                    <a:pt x="27" y="2"/>
                  </a:lnTo>
                  <a:lnTo>
                    <a:pt x="39" y="2"/>
                  </a:lnTo>
                  <a:lnTo>
                    <a:pt x="53" y="2"/>
                  </a:lnTo>
                  <a:lnTo>
                    <a:pt x="68" y="4"/>
                  </a:lnTo>
                  <a:lnTo>
                    <a:pt x="82" y="4"/>
                  </a:lnTo>
                  <a:lnTo>
                    <a:pt x="92" y="6"/>
                  </a:lnTo>
                  <a:lnTo>
                    <a:pt x="103" y="7"/>
                  </a:lnTo>
                  <a:lnTo>
                    <a:pt x="114" y="11"/>
                  </a:lnTo>
                  <a:lnTo>
                    <a:pt x="126" y="15"/>
                  </a:lnTo>
                  <a:lnTo>
                    <a:pt x="139" y="18"/>
                  </a:lnTo>
                  <a:lnTo>
                    <a:pt x="151" y="22"/>
                  </a:lnTo>
                  <a:lnTo>
                    <a:pt x="164" y="25"/>
                  </a:lnTo>
                  <a:lnTo>
                    <a:pt x="174" y="25"/>
                  </a:lnTo>
                  <a:lnTo>
                    <a:pt x="183" y="25"/>
                  </a:lnTo>
                  <a:lnTo>
                    <a:pt x="192" y="22"/>
                  </a:lnTo>
                  <a:lnTo>
                    <a:pt x="199" y="18"/>
                  </a:lnTo>
                  <a:lnTo>
                    <a:pt x="208" y="15"/>
                  </a:lnTo>
                  <a:lnTo>
                    <a:pt x="215" y="9"/>
                  </a:lnTo>
                  <a:lnTo>
                    <a:pt x="222" y="6"/>
                  </a:lnTo>
                  <a:lnTo>
                    <a:pt x="228" y="2"/>
                  </a:lnTo>
                  <a:lnTo>
                    <a:pt x="233" y="0"/>
                  </a:lnTo>
                  <a:lnTo>
                    <a:pt x="238" y="0"/>
                  </a:lnTo>
                  <a:lnTo>
                    <a:pt x="242" y="2"/>
                  </a:lnTo>
                  <a:lnTo>
                    <a:pt x="240" y="7"/>
                  </a:lnTo>
                  <a:lnTo>
                    <a:pt x="237" y="15"/>
                  </a:lnTo>
                  <a:lnTo>
                    <a:pt x="231" y="22"/>
                  </a:lnTo>
                  <a:lnTo>
                    <a:pt x="224" y="29"/>
                  </a:lnTo>
                  <a:lnTo>
                    <a:pt x="215" y="36"/>
                  </a:lnTo>
                  <a:lnTo>
                    <a:pt x="206" y="40"/>
                  </a:lnTo>
                  <a:lnTo>
                    <a:pt x="196" y="43"/>
                  </a:lnTo>
                  <a:lnTo>
                    <a:pt x="185" y="43"/>
                  </a:lnTo>
                  <a:lnTo>
                    <a:pt x="174" y="43"/>
                  </a:lnTo>
                  <a:lnTo>
                    <a:pt x="164" y="41"/>
                  </a:lnTo>
                  <a:lnTo>
                    <a:pt x="153" y="40"/>
                  </a:lnTo>
                  <a:lnTo>
                    <a:pt x="140" y="38"/>
                  </a:lnTo>
                  <a:lnTo>
                    <a:pt x="126" y="36"/>
                  </a:lnTo>
                  <a:lnTo>
                    <a:pt x="112" y="32"/>
                  </a:lnTo>
                  <a:lnTo>
                    <a:pt x="96" y="31"/>
                  </a:lnTo>
                  <a:lnTo>
                    <a:pt x="78" y="29"/>
                  </a:lnTo>
                  <a:lnTo>
                    <a:pt x="60" y="29"/>
                  </a:lnTo>
                  <a:lnTo>
                    <a:pt x="43" y="27"/>
                  </a:lnTo>
                  <a:lnTo>
                    <a:pt x="27" y="27"/>
                  </a:lnTo>
                  <a:lnTo>
                    <a:pt x="12" y="24"/>
                  </a:lnTo>
                  <a:lnTo>
                    <a:pt x="4" y="20"/>
                  </a:lnTo>
                  <a:lnTo>
                    <a:pt x="0" y="13"/>
                  </a:lnTo>
                  <a:lnTo>
                    <a:pt x="5" y="2"/>
                  </a:lnTo>
                  <a:close/>
                </a:path>
              </a:pathLst>
            </a:custGeom>
            <a:solidFill>
              <a:srgbClr val="000000"/>
            </a:solidFill>
            <a:ln w="12700">
              <a:noFill/>
              <a:round/>
              <a:headEnd/>
              <a:tailEnd/>
            </a:ln>
          </p:spPr>
          <p:txBody>
            <a:bodyPr/>
            <a:lstStyle/>
            <a:p>
              <a:endParaRPr lang="en-US"/>
            </a:p>
          </p:txBody>
        </p:sp>
        <p:sp>
          <p:nvSpPr>
            <p:cNvPr id="596029" name="Freeform 61"/>
            <p:cNvSpPr>
              <a:spLocks/>
            </p:cNvSpPr>
            <p:nvPr/>
          </p:nvSpPr>
          <p:spPr bwMode="auto">
            <a:xfrm>
              <a:off x="2883" y="1845"/>
              <a:ext cx="615" cy="118"/>
            </a:xfrm>
            <a:custGeom>
              <a:avLst/>
              <a:gdLst/>
              <a:ahLst/>
              <a:cxnLst>
                <a:cxn ang="0">
                  <a:pos x="7" y="96"/>
                </a:cxn>
                <a:cxn ang="0">
                  <a:pos x="12" y="96"/>
                </a:cxn>
                <a:cxn ang="0">
                  <a:pos x="24" y="93"/>
                </a:cxn>
                <a:cxn ang="0">
                  <a:pos x="44" y="89"/>
                </a:cxn>
                <a:cxn ang="0">
                  <a:pos x="71" y="86"/>
                </a:cxn>
                <a:cxn ang="0">
                  <a:pos x="101" y="82"/>
                </a:cxn>
                <a:cxn ang="0">
                  <a:pos x="133" y="79"/>
                </a:cxn>
                <a:cxn ang="0">
                  <a:pos x="167" y="75"/>
                </a:cxn>
                <a:cxn ang="0">
                  <a:pos x="201" y="73"/>
                </a:cxn>
                <a:cxn ang="0">
                  <a:pos x="233" y="71"/>
                </a:cxn>
                <a:cxn ang="0">
                  <a:pos x="263" y="68"/>
                </a:cxn>
                <a:cxn ang="0">
                  <a:pos x="290" y="62"/>
                </a:cxn>
                <a:cxn ang="0">
                  <a:pos x="313" y="57"/>
                </a:cxn>
                <a:cxn ang="0">
                  <a:pos x="336" y="52"/>
                </a:cxn>
                <a:cxn ang="0">
                  <a:pos x="355" y="46"/>
                </a:cxn>
                <a:cxn ang="0">
                  <a:pos x="375" y="41"/>
                </a:cxn>
                <a:cxn ang="0">
                  <a:pos x="394" y="38"/>
                </a:cxn>
                <a:cxn ang="0">
                  <a:pos x="416" y="34"/>
                </a:cxn>
                <a:cxn ang="0">
                  <a:pos x="439" y="29"/>
                </a:cxn>
                <a:cxn ang="0">
                  <a:pos x="464" y="23"/>
                </a:cxn>
                <a:cxn ang="0">
                  <a:pos x="491" y="16"/>
                </a:cxn>
                <a:cxn ang="0">
                  <a:pos x="517" y="11"/>
                </a:cxn>
                <a:cxn ang="0">
                  <a:pos x="540" y="5"/>
                </a:cxn>
                <a:cxn ang="0">
                  <a:pos x="562" y="2"/>
                </a:cxn>
                <a:cxn ang="0">
                  <a:pos x="578" y="0"/>
                </a:cxn>
                <a:cxn ang="0">
                  <a:pos x="590" y="0"/>
                </a:cxn>
                <a:cxn ang="0">
                  <a:pos x="603" y="0"/>
                </a:cxn>
                <a:cxn ang="0">
                  <a:pos x="610" y="0"/>
                </a:cxn>
                <a:cxn ang="0">
                  <a:pos x="615" y="4"/>
                </a:cxn>
                <a:cxn ang="0">
                  <a:pos x="615" y="7"/>
                </a:cxn>
                <a:cxn ang="0">
                  <a:pos x="612" y="11"/>
                </a:cxn>
                <a:cxn ang="0">
                  <a:pos x="601" y="18"/>
                </a:cxn>
                <a:cxn ang="0">
                  <a:pos x="585" y="25"/>
                </a:cxn>
                <a:cxn ang="0">
                  <a:pos x="560" y="34"/>
                </a:cxn>
                <a:cxn ang="0">
                  <a:pos x="528" y="41"/>
                </a:cxn>
                <a:cxn ang="0">
                  <a:pos x="492" y="48"/>
                </a:cxn>
                <a:cxn ang="0">
                  <a:pos x="453" y="55"/>
                </a:cxn>
                <a:cxn ang="0">
                  <a:pos x="414" y="61"/>
                </a:cxn>
                <a:cxn ang="0">
                  <a:pos x="380" y="66"/>
                </a:cxn>
                <a:cxn ang="0">
                  <a:pos x="352" y="70"/>
                </a:cxn>
                <a:cxn ang="0">
                  <a:pos x="330" y="73"/>
                </a:cxn>
                <a:cxn ang="0">
                  <a:pos x="313" y="77"/>
                </a:cxn>
                <a:cxn ang="0">
                  <a:pos x="291" y="80"/>
                </a:cxn>
                <a:cxn ang="0">
                  <a:pos x="265" y="86"/>
                </a:cxn>
                <a:cxn ang="0">
                  <a:pos x="236" y="89"/>
                </a:cxn>
                <a:cxn ang="0">
                  <a:pos x="208" y="93"/>
                </a:cxn>
                <a:cxn ang="0">
                  <a:pos x="177" y="96"/>
                </a:cxn>
                <a:cxn ang="0">
                  <a:pos x="149" y="100"/>
                </a:cxn>
                <a:cxn ang="0">
                  <a:pos x="124" y="104"/>
                </a:cxn>
                <a:cxn ang="0">
                  <a:pos x="99" y="107"/>
                </a:cxn>
                <a:cxn ang="0">
                  <a:pos x="74" y="111"/>
                </a:cxn>
                <a:cxn ang="0">
                  <a:pos x="49" y="116"/>
                </a:cxn>
                <a:cxn ang="0">
                  <a:pos x="28" y="118"/>
                </a:cxn>
                <a:cxn ang="0">
                  <a:pos x="12" y="118"/>
                </a:cxn>
                <a:cxn ang="0">
                  <a:pos x="1" y="116"/>
                </a:cxn>
                <a:cxn ang="0">
                  <a:pos x="0" y="109"/>
                </a:cxn>
                <a:cxn ang="0">
                  <a:pos x="7" y="96"/>
                </a:cxn>
              </a:cxnLst>
              <a:rect l="0" t="0" r="r" b="b"/>
              <a:pathLst>
                <a:path w="615" h="118">
                  <a:moveTo>
                    <a:pt x="7" y="96"/>
                  </a:moveTo>
                  <a:lnTo>
                    <a:pt x="12" y="96"/>
                  </a:lnTo>
                  <a:lnTo>
                    <a:pt x="24" y="93"/>
                  </a:lnTo>
                  <a:lnTo>
                    <a:pt x="44" y="89"/>
                  </a:lnTo>
                  <a:lnTo>
                    <a:pt x="71" y="86"/>
                  </a:lnTo>
                  <a:lnTo>
                    <a:pt x="101" y="82"/>
                  </a:lnTo>
                  <a:lnTo>
                    <a:pt x="133" y="79"/>
                  </a:lnTo>
                  <a:lnTo>
                    <a:pt x="167" y="75"/>
                  </a:lnTo>
                  <a:lnTo>
                    <a:pt x="201" y="73"/>
                  </a:lnTo>
                  <a:lnTo>
                    <a:pt x="233" y="71"/>
                  </a:lnTo>
                  <a:lnTo>
                    <a:pt x="263" y="68"/>
                  </a:lnTo>
                  <a:lnTo>
                    <a:pt x="290" y="62"/>
                  </a:lnTo>
                  <a:lnTo>
                    <a:pt x="313" y="57"/>
                  </a:lnTo>
                  <a:lnTo>
                    <a:pt x="336" y="52"/>
                  </a:lnTo>
                  <a:lnTo>
                    <a:pt x="355" y="46"/>
                  </a:lnTo>
                  <a:lnTo>
                    <a:pt x="375" y="41"/>
                  </a:lnTo>
                  <a:lnTo>
                    <a:pt x="394" y="38"/>
                  </a:lnTo>
                  <a:lnTo>
                    <a:pt x="416" y="34"/>
                  </a:lnTo>
                  <a:lnTo>
                    <a:pt x="439" y="29"/>
                  </a:lnTo>
                  <a:lnTo>
                    <a:pt x="464" y="23"/>
                  </a:lnTo>
                  <a:lnTo>
                    <a:pt x="491" y="16"/>
                  </a:lnTo>
                  <a:lnTo>
                    <a:pt x="517" y="11"/>
                  </a:lnTo>
                  <a:lnTo>
                    <a:pt x="540" y="5"/>
                  </a:lnTo>
                  <a:lnTo>
                    <a:pt x="562" y="2"/>
                  </a:lnTo>
                  <a:lnTo>
                    <a:pt x="578" y="0"/>
                  </a:lnTo>
                  <a:lnTo>
                    <a:pt x="590" y="0"/>
                  </a:lnTo>
                  <a:lnTo>
                    <a:pt x="603" y="0"/>
                  </a:lnTo>
                  <a:lnTo>
                    <a:pt x="610" y="0"/>
                  </a:lnTo>
                  <a:lnTo>
                    <a:pt x="615" y="4"/>
                  </a:lnTo>
                  <a:lnTo>
                    <a:pt x="615" y="7"/>
                  </a:lnTo>
                  <a:lnTo>
                    <a:pt x="612" y="11"/>
                  </a:lnTo>
                  <a:lnTo>
                    <a:pt x="601" y="18"/>
                  </a:lnTo>
                  <a:lnTo>
                    <a:pt x="585" y="25"/>
                  </a:lnTo>
                  <a:lnTo>
                    <a:pt x="560" y="34"/>
                  </a:lnTo>
                  <a:lnTo>
                    <a:pt x="528" y="41"/>
                  </a:lnTo>
                  <a:lnTo>
                    <a:pt x="492" y="48"/>
                  </a:lnTo>
                  <a:lnTo>
                    <a:pt x="453" y="55"/>
                  </a:lnTo>
                  <a:lnTo>
                    <a:pt x="414" y="61"/>
                  </a:lnTo>
                  <a:lnTo>
                    <a:pt x="380" y="66"/>
                  </a:lnTo>
                  <a:lnTo>
                    <a:pt x="352" y="70"/>
                  </a:lnTo>
                  <a:lnTo>
                    <a:pt x="330" y="73"/>
                  </a:lnTo>
                  <a:lnTo>
                    <a:pt x="313" y="77"/>
                  </a:lnTo>
                  <a:lnTo>
                    <a:pt x="291" y="80"/>
                  </a:lnTo>
                  <a:lnTo>
                    <a:pt x="265" y="86"/>
                  </a:lnTo>
                  <a:lnTo>
                    <a:pt x="236" y="89"/>
                  </a:lnTo>
                  <a:lnTo>
                    <a:pt x="208" y="93"/>
                  </a:lnTo>
                  <a:lnTo>
                    <a:pt x="177" y="96"/>
                  </a:lnTo>
                  <a:lnTo>
                    <a:pt x="149" y="100"/>
                  </a:lnTo>
                  <a:lnTo>
                    <a:pt x="124" y="104"/>
                  </a:lnTo>
                  <a:lnTo>
                    <a:pt x="99" y="107"/>
                  </a:lnTo>
                  <a:lnTo>
                    <a:pt x="74" y="111"/>
                  </a:lnTo>
                  <a:lnTo>
                    <a:pt x="49" y="116"/>
                  </a:lnTo>
                  <a:lnTo>
                    <a:pt x="28" y="118"/>
                  </a:lnTo>
                  <a:lnTo>
                    <a:pt x="12" y="118"/>
                  </a:lnTo>
                  <a:lnTo>
                    <a:pt x="1" y="116"/>
                  </a:lnTo>
                  <a:lnTo>
                    <a:pt x="0" y="109"/>
                  </a:lnTo>
                  <a:lnTo>
                    <a:pt x="7" y="96"/>
                  </a:lnTo>
                  <a:close/>
                </a:path>
              </a:pathLst>
            </a:custGeom>
            <a:solidFill>
              <a:srgbClr val="000000"/>
            </a:solidFill>
            <a:ln w="12700">
              <a:noFill/>
              <a:round/>
              <a:headEnd/>
              <a:tailEnd/>
            </a:ln>
          </p:spPr>
          <p:txBody>
            <a:bodyPr/>
            <a:lstStyle/>
            <a:p>
              <a:endParaRPr lang="en-US"/>
            </a:p>
          </p:txBody>
        </p:sp>
        <p:sp>
          <p:nvSpPr>
            <p:cNvPr id="596030" name="Freeform 62"/>
            <p:cNvSpPr>
              <a:spLocks/>
            </p:cNvSpPr>
            <p:nvPr/>
          </p:nvSpPr>
          <p:spPr bwMode="auto">
            <a:xfrm>
              <a:off x="3260" y="1817"/>
              <a:ext cx="347" cy="633"/>
            </a:xfrm>
            <a:custGeom>
              <a:avLst/>
              <a:gdLst/>
              <a:ahLst/>
              <a:cxnLst>
                <a:cxn ang="0">
                  <a:pos x="297" y="5"/>
                </a:cxn>
                <a:cxn ang="0">
                  <a:pos x="327" y="0"/>
                </a:cxn>
                <a:cxn ang="0">
                  <a:pos x="345" y="37"/>
                </a:cxn>
                <a:cxn ang="0">
                  <a:pos x="343" y="135"/>
                </a:cxn>
                <a:cxn ang="0">
                  <a:pos x="325" y="206"/>
                </a:cxn>
                <a:cxn ang="0">
                  <a:pos x="307" y="260"/>
                </a:cxn>
                <a:cxn ang="0">
                  <a:pos x="286" y="319"/>
                </a:cxn>
                <a:cxn ang="0">
                  <a:pos x="258" y="381"/>
                </a:cxn>
                <a:cxn ang="0">
                  <a:pos x="226" y="444"/>
                </a:cxn>
                <a:cxn ang="0">
                  <a:pos x="197" y="494"/>
                </a:cxn>
                <a:cxn ang="0">
                  <a:pos x="172" y="533"/>
                </a:cxn>
                <a:cxn ang="0">
                  <a:pos x="144" y="561"/>
                </a:cxn>
                <a:cxn ang="0">
                  <a:pos x="110" y="585"/>
                </a:cxn>
                <a:cxn ang="0">
                  <a:pos x="71" y="606"/>
                </a:cxn>
                <a:cxn ang="0">
                  <a:pos x="35" y="622"/>
                </a:cxn>
                <a:cxn ang="0">
                  <a:pos x="9" y="631"/>
                </a:cxn>
                <a:cxn ang="0">
                  <a:pos x="0" y="631"/>
                </a:cxn>
                <a:cxn ang="0">
                  <a:pos x="14" y="613"/>
                </a:cxn>
                <a:cxn ang="0">
                  <a:pos x="46" y="586"/>
                </a:cxn>
                <a:cxn ang="0">
                  <a:pos x="83" y="558"/>
                </a:cxn>
                <a:cxn ang="0">
                  <a:pos x="117" y="538"/>
                </a:cxn>
                <a:cxn ang="0">
                  <a:pos x="137" y="522"/>
                </a:cxn>
                <a:cxn ang="0">
                  <a:pos x="149" y="508"/>
                </a:cxn>
                <a:cxn ang="0">
                  <a:pos x="163" y="486"/>
                </a:cxn>
                <a:cxn ang="0">
                  <a:pos x="188" y="453"/>
                </a:cxn>
                <a:cxn ang="0">
                  <a:pos x="227" y="381"/>
                </a:cxn>
                <a:cxn ang="0">
                  <a:pos x="270" y="290"/>
                </a:cxn>
                <a:cxn ang="0">
                  <a:pos x="302" y="210"/>
                </a:cxn>
                <a:cxn ang="0">
                  <a:pos x="316" y="130"/>
                </a:cxn>
                <a:cxn ang="0">
                  <a:pos x="318" y="46"/>
                </a:cxn>
                <a:cxn ang="0">
                  <a:pos x="295" y="33"/>
                </a:cxn>
                <a:cxn ang="0">
                  <a:pos x="277" y="28"/>
                </a:cxn>
              </a:cxnLst>
              <a:rect l="0" t="0" r="r" b="b"/>
              <a:pathLst>
                <a:path w="347" h="633">
                  <a:moveTo>
                    <a:pt x="291" y="8"/>
                  </a:moveTo>
                  <a:lnTo>
                    <a:pt x="297" y="5"/>
                  </a:lnTo>
                  <a:lnTo>
                    <a:pt x="311" y="0"/>
                  </a:lnTo>
                  <a:lnTo>
                    <a:pt x="327" y="0"/>
                  </a:lnTo>
                  <a:lnTo>
                    <a:pt x="339" y="8"/>
                  </a:lnTo>
                  <a:lnTo>
                    <a:pt x="345" y="37"/>
                  </a:lnTo>
                  <a:lnTo>
                    <a:pt x="347" y="82"/>
                  </a:lnTo>
                  <a:lnTo>
                    <a:pt x="343" y="135"/>
                  </a:lnTo>
                  <a:lnTo>
                    <a:pt x="332" y="183"/>
                  </a:lnTo>
                  <a:lnTo>
                    <a:pt x="325" y="206"/>
                  </a:lnTo>
                  <a:lnTo>
                    <a:pt x="316" y="233"/>
                  </a:lnTo>
                  <a:lnTo>
                    <a:pt x="307" y="260"/>
                  </a:lnTo>
                  <a:lnTo>
                    <a:pt x="297" y="288"/>
                  </a:lnTo>
                  <a:lnTo>
                    <a:pt x="286" y="319"/>
                  </a:lnTo>
                  <a:lnTo>
                    <a:pt x="272" y="349"/>
                  </a:lnTo>
                  <a:lnTo>
                    <a:pt x="258" y="381"/>
                  </a:lnTo>
                  <a:lnTo>
                    <a:pt x="242" y="413"/>
                  </a:lnTo>
                  <a:lnTo>
                    <a:pt x="226" y="444"/>
                  </a:lnTo>
                  <a:lnTo>
                    <a:pt x="210" y="470"/>
                  </a:lnTo>
                  <a:lnTo>
                    <a:pt x="197" y="494"/>
                  </a:lnTo>
                  <a:lnTo>
                    <a:pt x="185" y="515"/>
                  </a:lnTo>
                  <a:lnTo>
                    <a:pt x="172" y="533"/>
                  </a:lnTo>
                  <a:lnTo>
                    <a:pt x="158" y="549"/>
                  </a:lnTo>
                  <a:lnTo>
                    <a:pt x="144" y="561"/>
                  </a:lnTo>
                  <a:lnTo>
                    <a:pt x="128" y="574"/>
                  </a:lnTo>
                  <a:lnTo>
                    <a:pt x="110" y="585"/>
                  </a:lnTo>
                  <a:lnTo>
                    <a:pt x="90" y="595"/>
                  </a:lnTo>
                  <a:lnTo>
                    <a:pt x="71" y="606"/>
                  </a:lnTo>
                  <a:lnTo>
                    <a:pt x="51" y="615"/>
                  </a:lnTo>
                  <a:lnTo>
                    <a:pt x="35" y="622"/>
                  </a:lnTo>
                  <a:lnTo>
                    <a:pt x="19" y="627"/>
                  </a:lnTo>
                  <a:lnTo>
                    <a:pt x="9" y="631"/>
                  </a:lnTo>
                  <a:lnTo>
                    <a:pt x="1" y="633"/>
                  </a:lnTo>
                  <a:lnTo>
                    <a:pt x="0" y="631"/>
                  </a:lnTo>
                  <a:lnTo>
                    <a:pt x="5" y="624"/>
                  </a:lnTo>
                  <a:lnTo>
                    <a:pt x="14" y="613"/>
                  </a:lnTo>
                  <a:lnTo>
                    <a:pt x="28" y="601"/>
                  </a:lnTo>
                  <a:lnTo>
                    <a:pt x="46" y="586"/>
                  </a:lnTo>
                  <a:lnTo>
                    <a:pt x="64" y="572"/>
                  </a:lnTo>
                  <a:lnTo>
                    <a:pt x="83" y="558"/>
                  </a:lnTo>
                  <a:lnTo>
                    <a:pt x="101" y="547"/>
                  </a:lnTo>
                  <a:lnTo>
                    <a:pt x="117" y="538"/>
                  </a:lnTo>
                  <a:lnTo>
                    <a:pt x="128" y="531"/>
                  </a:lnTo>
                  <a:lnTo>
                    <a:pt x="137" y="522"/>
                  </a:lnTo>
                  <a:lnTo>
                    <a:pt x="144" y="515"/>
                  </a:lnTo>
                  <a:lnTo>
                    <a:pt x="149" y="508"/>
                  </a:lnTo>
                  <a:lnTo>
                    <a:pt x="156" y="497"/>
                  </a:lnTo>
                  <a:lnTo>
                    <a:pt x="163" y="486"/>
                  </a:lnTo>
                  <a:lnTo>
                    <a:pt x="174" y="474"/>
                  </a:lnTo>
                  <a:lnTo>
                    <a:pt x="188" y="453"/>
                  </a:lnTo>
                  <a:lnTo>
                    <a:pt x="206" y="420"/>
                  </a:lnTo>
                  <a:lnTo>
                    <a:pt x="227" y="381"/>
                  </a:lnTo>
                  <a:lnTo>
                    <a:pt x="251" y="337"/>
                  </a:lnTo>
                  <a:lnTo>
                    <a:pt x="270" y="290"/>
                  </a:lnTo>
                  <a:lnTo>
                    <a:pt x="288" y="247"/>
                  </a:lnTo>
                  <a:lnTo>
                    <a:pt x="302" y="210"/>
                  </a:lnTo>
                  <a:lnTo>
                    <a:pt x="309" y="180"/>
                  </a:lnTo>
                  <a:lnTo>
                    <a:pt x="316" y="130"/>
                  </a:lnTo>
                  <a:lnTo>
                    <a:pt x="320" y="82"/>
                  </a:lnTo>
                  <a:lnTo>
                    <a:pt x="318" y="46"/>
                  </a:lnTo>
                  <a:lnTo>
                    <a:pt x="309" y="32"/>
                  </a:lnTo>
                  <a:lnTo>
                    <a:pt x="295" y="33"/>
                  </a:lnTo>
                  <a:lnTo>
                    <a:pt x="281" y="33"/>
                  </a:lnTo>
                  <a:lnTo>
                    <a:pt x="277" y="28"/>
                  </a:lnTo>
                  <a:lnTo>
                    <a:pt x="291" y="8"/>
                  </a:lnTo>
                  <a:close/>
                </a:path>
              </a:pathLst>
            </a:custGeom>
            <a:solidFill>
              <a:srgbClr val="000000"/>
            </a:solidFill>
            <a:ln w="12700">
              <a:noFill/>
              <a:round/>
              <a:headEnd/>
              <a:tailEnd/>
            </a:ln>
          </p:spPr>
          <p:txBody>
            <a:bodyPr/>
            <a:lstStyle/>
            <a:p>
              <a:endParaRPr lang="en-US"/>
            </a:p>
          </p:txBody>
        </p:sp>
        <p:sp>
          <p:nvSpPr>
            <p:cNvPr id="596031" name="Freeform 63"/>
            <p:cNvSpPr>
              <a:spLocks/>
            </p:cNvSpPr>
            <p:nvPr/>
          </p:nvSpPr>
          <p:spPr bwMode="auto">
            <a:xfrm>
              <a:off x="2884" y="2450"/>
              <a:ext cx="337" cy="171"/>
            </a:xfrm>
            <a:custGeom>
              <a:avLst/>
              <a:gdLst/>
              <a:ahLst/>
              <a:cxnLst>
                <a:cxn ang="0">
                  <a:pos x="317" y="0"/>
                </a:cxn>
                <a:cxn ang="0">
                  <a:pos x="312" y="2"/>
                </a:cxn>
                <a:cxn ang="0">
                  <a:pos x="296" y="5"/>
                </a:cxn>
                <a:cxn ang="0">
                  <a:pos x="273" y="10"/>
                </a:cxn>
                <a:cxn ang="0">
                  <a:pos x="246" y="16"/>
                </a:cxn>
                <a:cxn ang="0">
                  <a:pos x="216" y="23"/>
                </a:cxn>
                <a:cxn ang="0">
                  <a:pos x="187" y="30"/>
                </a:cxn>
                <a:cxn ang="0">
                  <a:pos x="159" y="35"/>
                </a:cxn>
                <a:cxn ang="0">
                  <a:pos x="137" y="41"/>
                </a:cxn>
                <a:cxn ang="0">
                  <a:pos x="116" y="44"/>
                </a:cxn>
                <a:cxn ang="0">
                  <a:pos x="95" y="50"/>
                </a:cxn>
                <a:cxn ang="0">
                  <a:pos x="71" y="57"/>
                </a:cxn>
                <a:cxn ang="0">
                  <a:pos x="50" y="64"/>
                </a:cxn>
                <a:cxn ang="0">
                  <a:pos x="32" y="73"/>
                </a:cxn>
                <a:cxn ang="0">
                  <a:pos x="16" y="82"/>
                </a:cxn>
                <a:cxn ang="0">
                  <a:pos x="6" y="93"/>
                </a:cxn>
                <a:cxn ang="0">
                  <a:pos x="0" y="105"/>
                </a:cxn>
                <a:cxn ang="0">
                  <a:pos x="0" y="126"/>
                </a:cxn>
                <a:cxn ang="0">
                  <a:pos x="4" y="141"/>
                </a:cxn>
                <a:cxn ang="0">
                  <a:pos x="15" y="155"/>
                </a:cxn>
                <a:cxn ang="0">
                  <a:pos x="31" y="167"/>
                </a:cxn>
                <a:cxn ang="0">
                  <a:pos x="45" y="171"/>
                </a:cxn>
                <a:cxn ang="0">
                  <a:pos x="48" y="162"/>
                </a:cxn>
                <a:cxn ang="0">
                  <a:pos x="45" y="144"/>
                </a:cxn>
                <a:cxn ang="0">
                  <a:pos x="36" y="126"/>
                </a:cxn>
                <a:cxn ang="0">
                  <a:pos x="32" y="117"/>
                </a:cxn>
                <a:cxn ang="0">
                  <a:pos x="32" y="110"/>
                </a:cxn>
                <a:cxn ang="0">
                  <a:pos x="34" y="103"/>
                </a:cxn>
                <a:cxn ang="0">
                  <a:pos x="39" y="94"/>
                </a:cxn>
                <a:cxn ang="0">
                  <a:pos x="47" y="89"/>
                </a:cxn>
                <a:cxn ang="0">
                  <a:pos x="54" y="84"/>
                </a:cxn>
                <a:cxn ang="0">
                  <a:pos x="64" y="78"/>
                </a:cxn>
                <a:cxn ang="0">
                  <a:pos x="77" y="75"/>
                </a:cxn>
                <a:cxn ang="0">
                  <a:pos x="93" y="71"/>
                </a:cxn>
                <a:cxn ang="0">
                  <a:pos x="114" y="68"/>
                </a:cxn>
                <a:cxn ang="0">
                  <a:pos x="139" y="62"/>
                </a:cxn>
                <a:cxn ang="0">
                  <a:pos x="166" y="57"/>
                </a:cxn>
                <a:cxn ang="0">
                  <a:pos x="194" y="51"/>
                </a:cxn>
                <a:cxn ang="0">
                  <a:pos x="221" y="46"/>
                </a:cxn>
                <a:cxn ang="0">
                  <a:pos x="244" y="41"/>
                </a:cxn>
                <a:cxn ang="0">
                  <a:pos x="264" y="37"/>
                </a:cxn>
                <a:cxn ang="0">
                  <a:pos x="280" y="34"/>
                </a:cxn>
                <a:cxn ang="0">
                  <a:pos x="297" y="30"/>
                </a:cxn>
                <a:cxn ang="0">
                  <a:pos x="312" y="27"/>
                </a:cxn>
                <a:cxn ang="0">
                  <a:pos x="326" y="21"/>
                </a:cxn>
                <a:cxn ang="0">
                  <a:pos x="333" y="18"/>
                </a:cxn>
                <a:cxn ang="0">
                  <a:pos x="337" y="12"/>
                </a:cxn>
                <a:cxn ang="0">
                  <a:pos x="331" y="7"/>
                </a:cxn>
                <a:cxn ang="0">
                  <a:pos x="317" y="0"/>
                </a:cxn>
              </a:cxnLst>
              <a:rect l="0" t="0" r="r" b="b"/>
              <a:pathLst>
                <a:path w="337" h="171">
                  <a:moveTo>
                    <a:pt x="317" y="0"/>
                  </a:moveTo>
                  <a:lnTo>
                    <a:pt x="312" y="2"/>
                  </a:lnTo>
                  <a:lnTo>
                    <a:pt x="296" y="5"/>
                  </a:lnTo>
                  <a:lnTo>
                    <a:pt x="273" y="10"/>
                  </a:lnTo>
                  <a:lnTo>
                    <a:pt x="246" y="16"/>
                  </a:lnTo>
                  <a:lnTo>
                    <a:pt x="216" y="23"/>
                  </a:lnTo>
                  <a:lnTo>
                    <a:pt x="187" y="30"/>
                  </a:lnTo>
                  <a:lnTo>
                    <a:pt x="159" y="35"/>
                  </a:lnTo>
                  <a:lnTo>
                    <a:pt x="137" y="41"/>
                  </a:lnTo>
                  <a:lnTo>
                    <a:pt x="116" y="44"/>
                  </a:lnTo>
                  <a:lnTo>
                    <a:pt x="95" y="50"/>
                  </a:lnTo>
                  <a:lnTo>
                    <a:pt x="71" y="57"/>
                  </a:lnTo>
                  <a:lnTo>
                    <a:pt x="50" y="64"/>
                  </a:lnTo>
                  <a:lnTo>
                    <a:pt x="32" y="73"/>
                  </a:lnTo>
                  <a:lnTo>
                    <a:pt x="16" y="82"/>
                  </a:lnTo>
                  <a:lnTo>
                    <a:pt x="6" y="93"/>
                  </a:lnTo>
                  <a:lnTo>
                    <a:pt x="0" y="105"/>
                  </a:lnTo>
                  <a:lnTo>
                    <a:pt x="0" y="126"/>
                  </a:lnTo>
                  <a:lnTo>
                    <a:pt x="4" y="141"/>
                  </a:lnTo>
                  <a:lnTo>
                    <a:pt x="15" y="155"/>
                  </a:lnTo>
                  <a:lnTo>
                    <a:pt x="31" y="167"/>
                  </a:lnTo>
                  <a:lnTo>
                    <a:pt x="45" y="171"/>
                  </a:lnTo>
                  <a:lnTo>
                    <a:pt x="48" y="162"/>
                  </a:lnTo>
                  <a:lnTo>
                    <a:pt x="45" y="144"/>
                  </a:lnTo>
                  <a:lnTo>
                    <a:pt x="36" y="126"/>
                  </a:lnTo>
                  <a:lnTo>
                    <a:pt x="32" y="117"/>
                  </a:lnTo>
                  <a:lnTo>
                    <a:pt x="32" y="110"/>
                  </a:lnTo>
                  <a:lnTo>
                    <a:pt x="34" y="103"/>
                  </a:lnTo>
                  <a:lnTo>
                    <a:pt x="39" y="94"/>
                  </a:lnTo>
                  <a:lnTo>
                    <a:pt x="47" y="89"/>
                  </a:lnTo>
                  <a:lnTo>
                    <a:pt x="54" y="84"/>
                  </a:lnTo>
                  <a:lnTo>
                    <a:pt x="64" y="78"/>
                  </a:lnTo>
                  <a:lnTo>
                    <a:pt x="77" y="75"/>
                  </a:lnTo>
                  <a:lnTo>
                    <a:pt x="93" y="71"/>
                  </a:lnTo>
                  <a:lnTo>
                    <a:pt x="114" y="68"/>
                  </a:lnTo>
                  <a:lnTo>
                    <a:pt x="139" y="62"/>
                  </a:lnTo>
                  <a:lnTo>
                    <a:pt x="166" y="57"/>
                  </a:lnTo>
                  <a:lnTo>
                    <a:pt x="194" y="51"/>
                  </a:lnTo>
                  <a:lnTo>
                    <a:pt x="221" y="46"/>
                  </a:lnTo>
                  <a:lnTo>
                    <a:pt x="244" y="41"/>
                  </a:lnTo>
                  <a:lnTo>
                    <a:pt x="264" y="37"/>
                  </a:lnTo>
                  <a:lnTo>
                    <a:pt x="280" y="34"/>
                  </a:lnTo>
                  <a:lnTo>
                    <a:pt x="297" y="30"/>
                  </a:lnTo>
                  <a:lnTo>
                    <a:pt x="312" y="27"/>
                  </a:lnTo>
                  <a:lnTo>
                    <a:pt x="326" y="21"/>
                  </a:lnTo>
                  <a:lnTo>
                    <a:pt x="333" y="18"/>
                  </a:lnTo>
                  <a:lnTo>
                    <a:pt x="337" y="12"/>
                  </a:lnTo>
                  <a:lnTo>
                    <a:pt x="331" y="7"/>
                  </a:lnTo>
                  <a:lnTo>
                    <a:pt x="317" y="0"/>
                  </a:lnTo>
                  <a:close/>
                </a:path>
              </a:pathLst>
            </a:custGeom>
            <a:solidFill>
              <a:srgbClr val="000000"/>
            </a:solidFill>
            <a:ln w="12700">
              <a:noFill/>
              <a:round/>
              <a:headEnd/>
              <a:tailEnd/>
            </a:ln>
          </p:spPr>
          <p:txBody>
            <a:bodyPr/>
            <a:lstStyle/>
            <a:p>
              <a:endParaRPr lang="en-US"/>
            </a:p>
          </p:txBody>
        </p:sp>
        <p:sp>
          <p:nvSpPr>
            <p:cNvPr id="596032" name="Freeform 64"/>
            <p:cNvSpPr>
              <a:spLocks/>
            </p:cNvSpPr>
            <p:nvPr/>
          </p:nvSpPr>
          <p:spPr bwMode="auto">
            <a:xfrm>
              <a:off x="2927" y="2362"/>
              <a:ext cx="628" cy="270"/>
            </a:xfrm>
            <a:custGeom>
              <a:avLst/>
              <a:gdLst/>
              <a:ahLst/>
              <a:cxnLst>
                <a:cxn ang="0">
                  <a:pos x="57" y="234"/>
                </a:cxn>
                <a:cxn ang="0">
                  <a:pos x="105" y="229"/>
                </a:cxn>
                <a:cxn ang="0">
                  <a:pos x="181" y="220"/>
                </a:cxn>
                <a:cxn ang="0">
                  <a:pos x="260" y="209"/>
                </a:cxn>
                <a:cxn ang="0">
                  <a:pos x="310" y="200"/>
                </a:cxn>
                <a:cxn ang="0">
                  <a:pos x="345" y="193"/>
                </a:cxn>
                <a:cxn ang="0">
                  <a:pos x="383" y="182"/>
                </a:cxn>
                <a:cxn ang="0">
                  <a:pos x="423" y="172"/>
                </a:cxn>
                <a:cxn ang="0">
                  <a:pos x="464" y="159"/>
                </a:cxn>
                <a:cxn ang="0">
                  <a:pos x="503" y="145"/>
                </a:cxn>
                <a:cxn ang="0">
                  <a:pos x="539" y="132"/>
                </a:cxn>
                <a:cxn ang="0">
                  <a:pos x="571" y="118"/>
                </a:cxn>
                <a:cxn ang="0">
                  <a:pos x="587" y="107"/>
                </a:cxn>
                <a:cxn ang="0">
                  <a:pos x="580" y="104"/>
                </a:cxn>
                <a:cxn ang="0">
                  <a:pos x="568" y="93"/>
                </a:cxn>
                <a:cxn ang="0">
                  <a:pos x="564" y="63"/>
                </a:cxn>
                <a:cxn ang="0">
                  <a:pos x="587" y="0"/>
                </a:cxn>
                <a:cxn ang="0">
                  <a:pos x="594" y="22"/>
                </a:cxn>
                <a:cxn ang="0">
                  <a:pos x="605" y="59"/>
                </a:cxn>
                <a:cxn ang="0">
                  <a:pos x="624" y="86"/>
                </a:cxn>
                <a:cxn ang="0">
                  <a:pos x="628" y="104"/>
                </a:cxn>
                <a:cxn ang="0">
                  <a:pos x="623" y="116"/>
                </a:cxn>
                <a:cxn ang="0">
                  <a:pos x="610" y="132"/>
                </a:cxn>
                <a:cxn ang="0">
                  <a:pos x="585" y="150"/>
                </a:cxn>
                <a:cxn ang="0">
                  <a:pos x="546" y="170"/>
                </a:cxn>
                <a:cxn ang="0">
                  <a:pos x="487" y="191"/>
                </a:cxn>
                <a:cxn ang="0">
                  <a:pos x="409" y="211"/>
                </a:cxn>
                <a:cxn ang="0">
                  <a:pos x="306" y="229"/>
                </a:cxn>
                <a:cxn ang="0">
                  <a:pos x="183" y="245"/>
                </a:cxn>
                <a:cxn ang="0">
                  <a:pos x="93" y="257"/>
                </a:cxn>
                <a:cxn ang="0">
                  <a:pos x="36" y="266"/>
                </a:cxn>
                <a:cxn ang="0">
                  <a:pos x="7" y="270"/>
                </a:cxn>
                <a:cxn ang="0">
                  <a:pos x="0" y="270"/>
                </a:cxn>
                <a:cxn ang="0">
                  <a:pos x="9" y="266"/>
                </a:cxn>
                <a:cxn ang="0">
                  <a:pos x="25" y="257"/>
                </a:cxn>
                <a:cxn ang="0">
                  <a:pos x="43" y="243"/>
                </a:cxn>
              </a:cxnLst>
              <a:rect l="0" t="0" r="r" b="b"/>
              <a:pathLst>
                <a:path w="628" h="270">
                  <a:moveTo>
                    <a:pt x="50" y="234"/>
                  </a:moveTo>
                  <a:lnTo>
                    <a:pt x="57" y="234"/>
                  </a:lnTo>
                  <a:lnTo>
                    <a:pt x="77" y="230"/>
                  </a:lnTo>
                  <a:lnTo>
                    <a:pt x="105" y="229"/>
                  </a:lnTo>
                  <a:lnTo>
                    <a:pt x="142" y="223"/>
                  </a:lnTo>
                  <a:lnTo>
                    <a:pt x="181" y="220"/>
                  </a:lnTo>
                  <a:lnTo>
                    <a:pt x="222" y="214"/>
                  </a:lnTo>
                  <a:lnTo>
                    <a:pt x="260" y="209"/>
                  </a:lnTo>
                  <a:lnTo>
                    <a:pt x="294" y="204"/>
                  </a:lnTo>
                  <a:lnTo>
                    <a:pt x="310" y="200"/>
                  </a:lnTo>
                  <a:lnTo>
                    <a:pt x="326" y="197"/>
                  </a:lnTo>
                  <a:lnTo>
                    <a:pt x="345" y="193"/>
                  </a:lnTo>
                  <a:lnTo>
                    <a:pt x="363" y="188"/>
                  </a:lnTo>
                  <a:lnTo>
                    <a:pt x="383" y="182"/>
                  </a:lnTo>
                  <a:lnTo>
                    <a:pt x="404" y="177"/>
                  </a:lnTo>
                  <a:lnTo>
                    <a:pt x="423" y="172"/>
                  </a:lnTo>
                  <a:lnTo>
                    <a:pt x="445" y="164"/>
                  </a:lnTo>
                  <a:lnTo>
                    <a:pt x="464" y="159"/>
                  </a:lnTo>
                  <a:lnTo>
                    <a:pt x="484" y="152"/>
                  </a:lnTo>
                  <a:lnTo>
                    <a:pt x="503" y="145"/>
                  </a:lnTo>
                  <a:lnTo>
                    <a:pt x="523" y="138"/>
                  </a:lnTo>
                  <a:lnTo>
                    <a:pt x="539" y="132"/>
                  </a:lnTo>
                  <a:lnTo>
                    <a:pt x="557" y="125"/>
                  </a:lnTo>
                  <a:lnTo>
                    <a:pt x="571" y="118"/>
                  </a:lnTo>
                  <a:lnTo>
                    <a:pt x="584" y="111"/>
                  </a:lnTo>
                  <a:lnTo>
                    <a:pt x="587" y="107"/>
                  </a:lnTo>
                  <a:lnTo>
                    <a:pt x="585" y="106"/>
                  </a:lnTo>
                  <a:lnTo>
                    <a:pt x="580" y="104"/>
                  </a:lnTo>
                  <a:lnTo>
                    <a:pt x="573" y="100"/>
                  </a:lnTo>
                  <a:lnTo>
                    <a:pt x="568" y="93"/>
                  </a:lnTo>
                  <a:lnTo>
                    <a:pt x="562" y="81"/>
                  </a:lnTo>
                  <a:lnTo>
                    <a:pt x="564" y="63"/>
                  </a:lnTo>
                  <a:lnTo>
                    <a:pt x="571" y="36"/>
                  </a:lnTo>
                  <a:lnTo>
                    <a:pt x="587" y="0"/>
                  </a:lnTo>
                  <a:lnTo>
                    <a:pt x="592" y="0"/>
                  </a:lnTo>
                  <a:lnTo>
                    <a:pt x="594" y="22"/>
                  </a:lnTo>
                  <a:lnTo>
                    <a:pt x="598" y="43"/>
                  </a:lnTo>
                  <a:lnTo>
                    <a:pt x="605" y="59"/>
                  </a:lnTo>
                  <a:lnTo>
                    <a:pt x="616" y="73"/>
                  </a:lnTo>
                  <a:lnTo>
                    <a:pt x="624" y="86"/>
                  </a:lnTo>
                  <a:lnTo>
                    <a:pt x="628" y="100"/>
                  </a:lnTo>
                  <a:lnTo>
                    <a:pt x="628" y="104"/>
                  </a:lnTo>
                  <a:lnTo>
                    <a:pt x="626" y="109"/>
                  </a:lnTo>
                  <a:lnTo>
                    <a:pt x="623" y="116"/>
                  </a:lnTo>
                  <a:lnTo>
                    <a:pt x="617" y="123"/>
                  </a:lnTo>
                  <a:lnTo>
                    <a:pt x="610" y="132"/>
                  </a:lnTo>
                  <a:lnTo>
                    <a:pt x="600" y="141"/>
                  </a:lnTo>
                  <a:lnTo>
                    <a:pt x="585" y="150"/>
                  </a:lnTo>
                  <a:lnTo>
                    <a:pt x="568" y="161"/>
                  </a:lnTo>
                  <a:lnTo>
                    <a:pt x="546" y="170"/>
                  </a:lnTo>
                  <a:lnTo>
                    <a:pt x="519" y="181"/>
                  </a:lnTo>
                  <a:lnTo>
                    <a:pt x="487" y="191"/>
                  </a:lnTo>
                  <a:lnTo>
                    <a:pt x="452" y="202"/>
                  </a:lnTo>
                  <a:lnTo>
                    <a:pt x="409" y="211"/>
                  </a:lnTo>
                  <a:lnTo>
                    <a:pt x="361" y="220"/>
                  </a:lnTo>
                  <a:lnTo>
                    <a:pt x="306" y="229"/>
                  </a:lnTo>
                  <a:lnTo>
                    <a:pt x="244" y="238"/>
                  </a:lnTo>
                  <a:lnTo>
                    <a:pt x="183" y="245"/>
                  </a:lnTo>
                  <a:lnTo>
                    <a:pt x="133" y="252"/>
                  </a:lnTo>
                  <a:lnTo>
                    <a:pt x="93" y="257"/>
                  </a:lnTo>
                  <a:lnTo>
                    <a:pt x="61" y="261"/>
                  </a:lnTo>
                  <a:lnTo>
                    <a:pt x="36" y="266"/>
                  </a:lnTo>
                  <a:lnTo>
                    <a:pt x="20" y="268"/>
                  </a:lnTo>
                  <a:lnTo>
                    <a:pt x="7" y="270"/>
                  </a:lnTo>
                  <a:lnTo>
                    <a:pt x="2" y="270"/>
                  </a:lnTo>
                  <a:lnTo>
                    <a:pt x="0" y="270"/>
                  </a:lnTo>
                  <a:lnTo>
                    <a:pt x="4" y="268"/>
                  </a:lnTo>
                  <a:lnTo>
                    <a:pt x="9" y="266"/>
                  </a:lnTo>
                  <a:lnTo>
                    <a:pt x="16" y="263"/>
                  </a:lnTo>
                  <a:lnTo>
                    <a:pt x="25" y="257"/>
                  </a:lnTo>
                  <a:lnTo>
                    <a:pt x="34" y="250"/>
                  </a:lnTo>
                  <a:lnTo>
                    <a:pt x="43" y="243"/>
                  </a:lnTo>
                  <a:lnTo>
                    <a:pt x="50" y="234"/>
                  </a:lnTo>
                  <a:close/>
                </a:path>
              </a:pathLst>
            </a:custGeom>
            <a:solidFill>
              <a:srgbClr val="000000"/>
            </a:solidFill>
            <a:ln w="12700">
              <a:noFill/>
              <a:round/>
              <a:headEnd/>
              <a:tailEnd/>
            </a:ln>
          </p:spPr>
          <p:txBody>
            <a:bodyPr/>
            <a:lstStyle/>
            <a:p>
              <a:endParaRPr lang="en-US"/>
            </a:p>
          </p:txBody>
        </p:sp>
        <p:sp>
          <p:nvSpPr>
            <p:cNvPr id="596033" name="Freeform 65"/>
            <p:cNvSpPr>
              <a:spLocks/>
            </p:cNvSpPr>
            <p:nvPr/>
          </p:nvSpPr>
          <p:spPr bwMode="auto">
            <a:xfrm>
              <a:off x="3532" y="1881"/>
              <a:ext cx="361" cy="437"/>
            </a:xfrm>
            <a:custGeom>
              <a:avLst/>
              <a:gdLst/>
              <a:ahLst/>
              <a:cxnLst>
                <a:cxn ang="0">
                  <a:pos x="9" y="401"/>
                </a:cxn>
                <a:cxn ang="0">
                  <a:pos x="30" y="365"/>
                </a:cxn>
                <a:cxn ang="0">
                  <a:pos x="69" y="315"/>
                </a:cxn>
                <a:cxn ang="0">
                  <a:pos x="119" y="273"/>
                </a:cxn>
                <a:cxn ang="0">
                  <a:pos x="174" y="255"/>
                </a:cxn>
                <a:cxn ang="0">
                  <a:pos x="219" y="249"/>
                </a:cxn>
                <a:cxn ang="0">
                  <a:pos x="251" y="241"/>
                </a:cxn>
                <a:cxn ang="0">
                  <a:pos x="270" y="214"/>
                </a:cxn>
                <a:cxn ang="0">
                  <a:pos x="279" y="142"/>
                </a:cxn>
                <a:cxn ang="0">
                  <a:pos x="277" y="69"/>
                </a:cxn>
                <a:cxn ang="0">
                  <a:pos x="270" y="0"/>
                </a:cxn>
                <a:cxn ang="0">
                  <a:pos x="293" y="44"/>
                </a:cxn>
                <a:cxn ang="0">
                  <a:pos x="297" y="137"/>
                </a:cxn>
                <a:cxn ang="0">
                  <a:pos x="288" y="219"/>
                </a:cxn>
                <a:cxn ang="0">
                  <a:pos x="302" y="269"/>
                </a:cxn>
                <a:cxn ang="0">
                  <a:pos x="322" y="301"/>
                </a:cxn>
                <a:cxn ang="0">
                  <a:pos x="345" y="332"/>
                </a:cxn>
                <a:cxn ang="0">
                  <a:pos x="359" y="356"/>
                </a:cxn>
                <a:cxn ang="0">
                  <a:pos x="359" y="374"/>
                </a:cxn>
                <a:cxn ang="0">
                  <a:pos x="336" y="360"/>
                </a:cxn>
                <a:cxn ang="0">
                  <a:pos x="297" y="315"/>
                </a:cxn>
                <a:cxn ang="0">
                  <a:pos x="269" y="289"/>
                </a:cxn>
                <a:cxn ang="0">
                  <a:pos x="244" y="274"/>
                </a:cxn>
                <a:cxn ang="0">
                  <a:pos x="220" y="269"/>
                </a:cxn>
                <a:cxn ang="0">
                  <a:pos x="197" y="271"/>
                </a:cxn>
                <a:cxn ang="0">
                  <a:pos x="164" y="283"/>
                </a:cxn>
                <a:cxn ang="0">
                  <a:pos x="121" y="305"/>
                </a:cxn>
                <a:cxn ang="0">
                  <a:pos x="78" y="344"/>
                </a:cxn>
                <a:cxn ang="0">
                  <a:pos x="39" y="394"/>
                </a:cxn>
                <a:cxn ang="0">
                  <a:pos x="14" y="426"/>
                </a:cxn>
                <a:cxn ang="0">
                  <a:pos x="2" y="437"/>
                </a:cxn>
                <a:cxn ang="0">
                  <a:pos x="0" y="422"/>
                </a:cxn>
              </a:cxnLst>
              <a:rect l="0" t="0" r="r" b="b"/>
              <a:pathLst>
                <a:path w="361" h="437">
                  <a:moveTo>
                    <a:pt x="5" y="406"/>
                  </a:moveTo>
                  <a:lnTo>
                    <a:pt x="9" y="401"/>
                  </a:lnTo>
                  <a:lnTo>
                    <a:pt x="16" y="387"/>
                  </a:lnTo>
                  <a:lnTo>
                    <a:pt x="30" y="365"/>
                  </a:lnTo>
                  <a:lnTo>
                    <a:pt x="48" y="340"/>
                  </a:lnTo>
                  <a:lnTo>
                    <a:pt x="69" y="315"/>
                  </a:lnTo>
                  <a:lnTo>
                    <a:pt x="92" y="290"/>
                  </a:lnTo>
                  <a:lnTo>
                    <a:pt x="119" y="273"/>
                  </a:lnTo>
                  <a:lnTo>
                    <a:pt x="148" y="260"/>
                  </a:lnTo>
                  <a:lnTo>
                    <a:pt x="174" y="255"/>
                  </a:lnTo>
                  <a:lnTo>
                    <a:pt x="199" y="251"/>
                  </a:lnTo>
                  <a:lnTo>
                    <a:pt x="219" y="249"/>
                  </a:lnTo>
                  <a:lnTo>
                    <a:pt x="236" y="246"/>
                  </a:lnTo>
                  <a:lnTo>
                    <a:pt x="251" y="241"/>
                  </a:lnTo>
                  <a:lnTo>
                    <a:pt x="261" y="230"/>
                  </a:lnTo>
                  <a:lnTo>
                    <a:pt x="270" y="214"/>
                  </a:lnTo>
                  <a:lnTo>
                    <a:pt x="274" y="191"/>
                  </a:lnTo>
                  <a:lnTo>
                    <a:pt x="279" y="142"/>
                  </a:lnTo>
                  <a:lnTo>
                    <a:pt x="281" y="105"/>
                  </a:lnTo>
                  <a:lnTo>
                    <a:pt x="277" y="69"/>
                  </a:lnTo>
                  <a:lnTo>
                    <a:pt x="270" y="26"/>
                  </a:lnTo>
                  <a:lnTo>
                    <a:pt x="270" y="0"/>
                  </a:lnTo>
                  <a:lnTo>
                    <a:pt x="281" y="10"/>
                  </a:lnTo>
                  <a:lnTo>
                    <a:pt x="293" y="44"/>
                  </a:lnTo>
                  <a:lnTo>
                    <a:pt x="301" y="91"/>
                  </a:lnTo>
                  <a:lnTo>
                    <a:pt x="297" y="137"/>
                  </a:lnTo>
                  <a:lnTo>
                    <a:pt x="292" y="180"/>
                  </a:lnTo>
                  <a:lnTo>
                    <a:pt x="288" y="219"/>
                  </a:lnTo>
                  <a:lnTo>
                    <a:pt x="293" y="253"/>
                  </a:lnTo>
                  <a:lnTo>
                    <a:pt x="302" y="269"/>
                  </a:lnTo>
                  <a:lnTo>
                    <a:pt x="311" y="285"/>
                  </a:lnTo>
                  <a:lnTo>
                    <a:pt x="322" y="301"/>
                  </a:lnTo>
                  <a:lnTo>
                    <a:pt x="334" y="317"/>
                  </a:lnTo>
                  <a:lnTo>
                    <a:pt x="345" y="332"/>
                  </a:lnTo>
                  <a:lnTo>
                    <a:pt x="352" y="346"/>
                  </a:lnTo>
                  <a:lnTo>
                    <a:pt x="359" y="356"/>
                  </a:lnTo>
                  <a:lnTo>
                    <a:pt x="361" y="365"/>
                  </a:lnTo>
                  <a:lnTo>
                    <a:pt x="359" y="374"/>
                  </a:lnTo>
                  <a:lnTo>
                    <a:pt x="350" y="373"/>
                  </a:lnTo>
                  <a:lnTo>
                    <a:pt x="336" y="360"/>
                  </a:lnTo>
                  <a:lnTo>
                    <a:pt x="311" y="332"/>
                  </a:lnTo>
                  <a:lnTo>
                    <a:pt x="297" y="315"/>
                  </a:lnTo>
                  <a:lnTo>
                    <a:pt x="283" y="301"/>
                  </a:lnTo>
                  <a:lnTo>
                    <a:pt x="269" y="289"/>
                  </a:lnTo>
                  <a:lnTo>
                    <a:pt x="256" y="280"/>
                  </a:lnTo>
                  <a:lnTo>
                    <a:pt x="244" y="274"/>
                  </a:lnTo>
                  <a:lnTo>
                    <a:pt x="233" y="269"/>
                  </a:lnTo>
                  <a:lnTo>
                    <a:pt x="220" y="269"/>
                  </a:lnTo>
                  <a:lnTo>
                    <a:pt x="210" y="269"/>
                  </a:lnTo>
                  <a:lnTo>
                    <a:pt x="197" y="271"/>
                  </a:lnTo>
                  <a:lnTo>
                    <a:pt x="181" y="276"/>
                  </a:lnTo>
                  <a:lnTo>
                    <a:pt x="164" y="283"/>
                  </a:lnTo>
                  <a:lnTo>
                    <a:pt x="142" y="292"/>
                  </a:lnTo>
                  <a:lnTo>
                    <a:pt x="121" y="305"/>
                  </a:lnTo>
                  <a:lnTo>
                    <a:pt x="100" y="323"/>
                  </a:lnTo>
                  <a:lnTo>
                    <a:pt x="78" y="344"/>
                  </a:lnTo>
                  <a:lnTo>
                    <a:pt x="57" y="369"/>
                  </a:lnTo>
                  <a:lnTo>
                    <a:pt x="39" y="394"/>
                  </a:lnTo>
                  <a:lnTo>
                    <a:pt x="25" y="414"/>
                  </a:lnTo>
                  <a:lnTo>
                    <a:pt x="14" y="426"/>
                  </a:lnTo>
                  <a:lnTo>
                    <a:pt x="5" y="435"/>
                  </a:lnTo>
                  <a:lnTo>
                    <a:pt x="2" y="437"/>
                  </a:lnTo>
                  <a:lnTo>
                    <a:pt x="0" y="433"/>
                  </a:lnTo>
                  <a:lnTo>
                    <a:pt x="0" y="422"/>
                  </a:lnTo>
                  <a:lnTo>
                    <a:pt x="5" y="406"/>
                  </a:lnTo>
                  <a:close/>
                </a:path>
              </a:pathLst>
            </a:custGeom>
            <a:solidFill>
              <a:srgbClr val="000000"/>
            </a:solidFill>
            <a:ln w="12700">
              <a:noFill/>
              <a:round/>
              <a:headEnd/>
              <a:tailEnd/>
            </a:ln>
          </p:spPr>
          <p:txBody>
            <a:bodyPr/>
            <a:lstStyle/>
            <a:p>
              <a:endParaRPr lang="en-US"/>
            </a:p>
          </p:txBody>
        </p:sp>
        <p:sp>
          <p:nvSpPr>
            <p:cNvPr id="596034" name="Freeform 66"/>
            <p:cNvSpPr>
              <a:spLocks/>
            </p:cNvSpPr>
            <p:nvPr/>
          </p:nvSpPr>
          <p:spPr bwMode="auto">
            <a:xfrm>
              <a:off x="3368" y="1440"/>
              <a:ext cx="349" cy="198"/>
            </a:xfrm>
            <a:custGeom>
              <a:avLst/>
              <a:gdLst/>
              <a:ahLst/>
              <a:cxnLst>
                <a:cxn ang="0">
                  <a:pos x="0" y="0"/>
                </a:cxn>
                <a:cxn ang="0">
                  <a:pos x="4" y="0"/>
                </a:cxn>
                <a:cxn ang="0">
                  <a:pos x="14" y="0"/>
                </a:cxn>
                <a:cxn ang="0">
                  <a:pos x="30" y="2"/>
                </a:cxn>
                <a:cxn ang="0">
                  <a:pos x="50" y="4"/>
                </a:cxn>
                <a:cxn ang="0">
                  <a:pos x="75" y="5"/>
                </a:cxn>
                <a:cxn ang="0">
                  <a:pos x="102" y="9"/>
                </a:cxn>
                <a:cxn ang="0">
                  <a:pos x="130" y="13"/>
                </a:cxn>
                <a:cxn ang="0">
                  <a:pos x="160" y="18"/>
                </a:cxn>
                <a:cxn ang="0">
                  <a:pos x="189" y="23"/>
                </a:cxn>
                <a:cxn ang="0">
                  <a:pos x="215" y="27"/>
                </a:cxn>
                <a:cxn ang="0">
                  <a:pos x="239" y="30"/>
                </a:cxn>
                <a:cxn ang="0">
                  <a:pos x="258" y="34"/>
                </a:cxn>
                <a:cxn ang="0">
                  <a:pos x="274" y="39"/>
                </a:cxn>
                <a:cxn ang="0">
                  <a:pos x="287" y="48"/>
                </a:cxn>
                <a:cxn ang="0">
                  <a:pos x="294" y="59"/>
                </a:cxn>
                <a:cxn ang="0">
                  <a:pos x="297" y="73"/>
                </a:cxn>
                <a:cxn ang="0">
                  <a:pos x="303" y="102"/>
                </a:cxn>
                <a:cxn ang="0">
                  <a:pos x="315" y="123"/>
                </a:cxn>
                <a:cxn ang="0">
                  <a:pos x="331" y="146"/>
                </a:cxn>
                <a:cxn ang="0">
                  <a:pos x="345" y="179"/>
                </a:cxn>
                <a:cxn ang="0">
                  <a:pos x="349" y="193"/>
                </a:cxn>
                <a:cxn ang="0">
                  <a:pos x="347" y="198"/>
                </a:cxn>
                <a:cxn ang="0">
                  <a:pos x="342" y="196"/>
                </a:cxn>
                <a:cxn ang="0">
                  <a:pos x="333" y="187"/>
                </a:cxn>
                <a:cxn ang="0">
                  <a:pos x="322" y="175"/>
                </a:cxn>
                <a:cxn ang="0">
                  <a:pos x="312" y="159"/>
                </a:cxn>
                <a:cxn ang="0">
                  <a:pos x="299" y="143"/>
                </a:cxn>
                <a:cxn ang="0">
                  <a:pos x="288" y="125"/>
                </a:cxn>
                <a:cxn ang="0">
                  <a:pos x="281" y="111"/>
                </a:cxn>
                <a:cxn ang="0">
                  <a:pos x="276" y="98"/>
                </a:cxn>
                <a:cxn ang="0">
                  <a:pos x="272" y="89"/>
                </a:cxn>
                <a:cxn ang="0">
                  <a:pos x="271" y="82"/>
                </a:cxn>
                <a:cxn ang="0">
                  <a:pos x="265" y="75"/>
                </a:cxn>
                <a:cxn ang="0">
                  <a:pos x="256" y="70"/>
                </a:cxn>
                <a:cxn ang="0">
                  <a:pos x="242" y="63"/>
                </a:cxn>
                <a:cxn ang="0">
                  <a:pos x="221" y="55"/>
                </a:cxn>
                <a:cxn ang="0">
                  <a:pos x="194" y="48"/>
                </a:cxn>
                <a:cxn ang="0">
                  <a:pos x="160" y="41"/>
                </a:cxn>
                <a:cxn ang="0">
                  <a:pos x="125" y="36"/>
                </a:cxn>
                <a:cxn ang="0">
                  <a:pos x="89" y="30"/>
                </a:cxn>
                <a:cxn ang="0">
                  <a:pos x="57" y="25"/>
                </a:cxn>
                <a:cxn ang="0">
                  <a:pos x="29" y="20"/>
                </a:cxn>
                <a:cxn ang="0">
                  <a:pos x="9" y="11"/>
                </a:cxn>
                <a:cxn ang="0">
                  <a:pos x="0" y="0"/>
                </a:cxn>
              </a:cxnLst>
              <a:rect l="0" t="0" r="r" b="b"/>
              <a:pathLst>
                <a:path w="349" h="198">
                  <a:moveTo>
                    <a:pt x="0" y="0"/>
                  </a:moveTo>
                  <a:lnTo>
                    <a:pt x="4" y="0"/>
                  </a:lnTo>
                  <a:lnTo>
                    <a:pt x="14" y="0"/>
                  </a:lnTo>
                  <a:lnTo>
                    <a:pt x="30" y="2"/>
                  </a:lnTo>
                  <a:lnTo>
                    <a:pt x="50" y="4"/>
                  </a:lnTo>
                  <a:lnTo>
                    <a:pt x="75" y="5"/>
                  </a:lnTo>
                  <a:lnTo>
                    <a:pt x="102" y="9"/>
                  </a:lnTo>
                  <a:lnTo>
                    <a:pt x="130" y="13"/>
                  </a:lnTo>
                  <a:lnTo>
                    <a:pt x="160" y="18"/>
                  </a:lnTo>
                  <a:lnTo>
                    <a:pt x="189" y="23"/>
                  </a:lnTo>
                  <a:lnTo>
                    <a:pt x="215" y="27"/>
                  </a:lnTo>
                  <a:lnTo>
                    <a:pt x="239" y="30"/>
                  </a:lnTo>
                  <a:lnTo>
                    <a:pt x="258" y="34"/>
                  </a:lnTo>
                  <a:lnTo>
                    <a:pt x="274" y="39"/>
                  </a:lnTo>
                  <a:lnTo>
                    <a:pt x="287" y="48"/>
                  </a:lnTo>
                  <a:lnTo>
                    <a:pt x="294" y="59"/>
                  </a:lnTo>
                  <a:lnTo>
                    <a:pt x="297" y="73"/>
                  </a:lnTo>
                  <a:lnTo>
                    <a:pt x="303" y="102"/>
                  </a:lnTo>
                  <a:lnTo>
                    <a:pt x="315" y="123"/>
                  </a:lnTo>
                  <a:lnTo>
                    <a:pt x="331" y="146"/>
                  </a:lnTo>
                  <a:lnTo>
                    <a:pt x="345" y="179"/>
                  </a:lnTo>
                  <a:lnTo>
                    <a:pt x="349" y="193"/>
                  </a:lnTo>
                  <a:lnTo>
                    <a:pt x="347" y="198"/>
                  </a:lnTo>
                  <a:lnTo>
                    <a:pt x="342" y="196"/>
                  </a:lnTo>
                  <a:lnTo>
                    <a:pt x="333" y="187"/>
                  </a:lnTo>
                  <a:lnTo>
                    <a:pt x="322" y="175"/>
                  </a:lnTo>
                  <a:lnTo>
                    <a:pt x="312" y="159"/>
                  </a:lnTo>
                  <a:lnTo>
                    <a:pt x="299" y="143"/>
                  </a:lnTo>
                  <a:lnTo>
                    <a:pt x="288" y="125"/>
                  </a:lnTo>
                  <a:lnTo>
                    <a:pt x="281" y="111"/>
                  </a:lnTo>
                  <a:lnTo>
                    <a:pt x="276" y="98"/>
                  </a:lnTo>
                  <a:lnTo>
                    <a:pt x="272" y="89"/>
                  </a:lnTo>
                  <a:lnTo>
                    <a:pt x="271" y="82"/>
                  </a:lnTo>
                  <a:lnTo>
                    <a:pt x="265" y="75"/>
                  </a:lnTo>
                  <a:lnTo>
                    <a:pt x="256" y="70"/>
                  </a:lnTo>
                  <a:lnTo>
                    <a:pt x="242" y="63"/>
                  </a:lnTo>
                  <a:lnTo>
                    <a:pt x="221" y="55"/>
                  </a:lnTo>
                  <a:lnTo>
                    <a:pt x="194" y="48"/>
                  </a:lnTo>
                  <a:lnTo>
                    <a:pt x="160" y="41"/>
                  </a:lnTo>
                  <a:lnTo>
                    <a:pt x="125" y="36"/>
                  </a:lnTo>
                  <a:lnTo>
                    <a:pt x="89" y="30"/>
                  </a:lnTo>
                  <a:lnTo>
                    <a:pt x="57" y="25"/>
                  </a:lnTo>
                  <a:lnTo>
                    <a:pt x="29" y="20"/>
                  </a:lnTo>
                  <a:lnTo>
                    <a:pt x="9" y="11"/>
                  </a:lnTo>
                  <a:lnTo>
                    <a:pt x="0" y="0"/>
                  </a:lnTo>
                  <a:close/>
                </a:path>
              </a:pathLst>
            </a:custGeom>
            <a:solidFill>
              <a:srgbClr val="000000"/>
            </a:solidFill>
            <a:ln w="12700">
              <a:noFill/>
              <a:round/>
              <a:headEnd/>
              <a:tailEnd/>
            </a:ln>
          </p:spPr>
          <p:txBody>
            <a:bodyPr/>
            <a:lstStyle/>
            <a:p>
              <a:endParaRPr lang="en-US"/>
            </a:p>
          </p:txBody>
        </p:sp>
        <p:sp>
          <p:nvSpPr>
            <p:cNvPr id="596035" name="Freeform 67"/>
            <p:cNvSpPr>
              <a:spLocks/>
            </p:cNvSpPr>
            <p:nvPr/>
          </p:nvSpPr>
          <p:spPr bwMode="auto">
            <a:xfrm>
              <a:off x="3482" y="1465"/>
              <a:ext cx="324" cy="378"/>
            </a:xfrm>
            <a:custGeom>
              <a:avLst/>
              <a:gdLst/>
              <a:ahLst/>
              <a:cxnLst>
                <a:cxn ang="0">
                  <a:pos x="0" y="0"/>
                </a:cxn>
                <a:cxn ang="0">
                  <a:pos x="4" y="4"/>
                </a:cxn>
                <a:cxn ang="0">
                  <a:pos x="11" y="14"/>
                </a:cxn>
                <a:cxn ang="0">
                  <a:pos x="21" y="30"/>
                </a:cxn>
                <a:cxn ang="0">
                  <a:pos x="34" y="50"/>
                </a:cxn>
                <a:cxn ang="0">
                  <a:pos x="48" y="71"/>
                </a:cxn>
                <a:cxn ang="0">
                  <a:pos x="62" y="95"/>
                </a:cxn>
                <a:cxn ang="0">
                  <a:pos x="77" y="116"/>
                </a:cxn>
                <a:cxn ang="0">
                  <a:pos x="87" y="134"/>
                </a:cxn>
                <a:cxn ang="0">
                  <a:pos x="100" y="154"/>
                </a:cxn>
                <a:cxn ang="0">
                  <a:pos x="114" y="177"/>
                </a:cxn>
                <a:cxn ang="0">
                  <a:pos x="128" y="203"/>
                </a:cxn>
                <a:cxn ang="0">
                  <a:pos x="146" y="232"/>
                </a:cxn>
                <a:cxn ang="0">
                  <a:pos x="162" y="259"/>
                </a:cxn>
                <a:cxn ang="0">
                  <a:pos x="178" y="284"/>
                </a:cxn>
                <a:cxn ang="0">
                  <a:pos x="190" y="305"/>
                </a:cxn>
                <a:cxn ang="0">
                  <a:pos x="201" y="319"/>
                </a:cxn>
                <a:cxn ang="0">
                  <a:pos x="210" y="330"/>
                </a:cxn>
                <a:cxn ang="0">
                  <a:pos x="221" y="343"/>
                </a:cxn>
                <a:cxn ang="0">
                  <a:pos x="231" y="353"/>
                </a:cxn>
                <a:cxn ang="0">
                  <a:pos x="244" y="362"/>
                </a:cxn>
                <a:cxn ang="0">
                  <a:pos x="256" y="371"/>
                </a:cxn>
                <a:cxn ang="0">
                  <a:pos x="269" y="376"/>
                </a:cxn>
                <a:cxn ang="0">
                  <a:pos x="279" y="378"/>
                </a:cxn>
                <a:cxn ang="0">
                  <a:pos x="292" y="378"/>
                </a:cxn>
                <a:cxn ang="0">
                  <a:pos x="311" y="373"/>
                </a:cxn>
                <a:cxn ang="0">
                  <a:pos x="322" y="366"/>
                </a:cxn>
                <a:cxn ang="0">
                  <a:pos x="324" y="357"/>
                </a:cxn>
                <a:cxn ang="0">
                  <a:pos x="319" y="350"/>
                </a:cxn>
                <a:cxn ang="0">
                  <a:pos x="310" y="344"/>
                </a:cxn>
                <a:cxn ang="0">
                  <a:pos x="304" y="343"/>
                </a:cxn>
                <a:cxn ang="0">
                  <a:pos x="294" y="343"/>
                </a:cxn>
                <a:cxn ang="0">
                  <a:pos x="274" y="341"/>
                </a:cxn>
                <a:cxn ang="0">
                  <a:pos x="262" y="337"/>
                </a:cxn>
                <a:cxn ang="0">
                  <a:pos x="247" y="328"/>
                </a:cxn>
                <a:cxn ang="0">
                  <a:pos x="235" y="318"/>
                </a:cxn>
                <a:cxn ang="0">
                  <a:pos x="221" y="303"/>
                </a:cxn>
                <a:cxn ang="0">
                  <a:pos x="206" y="287"/>
                </a:cxn>
                <a:cxn ang="0">
                  <a:pos x="194" y="271"/>
                </a:cxn>
                <a:cxn ang="0">
                  <a:pos x="182" y="255"/>
                </a:cxn>
                <a:cxn ang="0">
                  <a:pos x="171" y="239"/>
                </a:cxn>
                <a:cxn ang="0">
                  <a:pos x="158" y="218"/>
                </a:cxn>
                <a:cxn ang="0">
                  <a:pos x="142" y="186"/>
                </a:cxn>
                <a:cxn ang="0">
                  <a:pos x="123" y="148"/>
                </a:cxn>
                <a:cxn ang="0">
                  <a:pos x="103" y="109"/>
                </a:cxn>
                <a:cxn ang="0">
                  <a:pos x="85" y="71"/>
                </a:cxn>
                <a:cxn ang="0">
                  <a:pos x="69" y="41"/>
                </a:cxn>
                <a:cxn ang="0">
                  <a:pos x="59" y="20"/>
                </a:cxn>
                <a:cxn ang="0">
                  <a:pos x="55" y="11"/>
                </a:cxn>
                <a:cxn ang="0">
                  <a:pos x="0" y="0"/>
                </a:cxn>
              </a:cxnLst>
              <a:rect l="0" t="0" r="r" b="b"/>
              <a:pathLst>
                <a:path w="324" h="378">
                  <a:moveTo>
                    <a:pt x="0" y="0"/>
                  </a:moveTo>
                  <a:lnTo>
                    <a:pt x="4" y="4"/>
                  </a:lnTo>
                  <a:lnTo>
                    <a:pt x="11" y="14"/>
                  </a:lnTo>
                  <a:lnTo>
                    <a:pt x="21" y="30"/>
                  </a:lnTo>
                  <a:lnTo>
                    <a:pt x="34" y="50"/>
                  </a:lnTo>
                  <a:lnTo>
                    <a:pt x="48" y="71"/>
                  </a:lnTo>
                  <a:lnTo>
                    <a:pt x="62" y="95"/>
                  </a:lnTo>
                  <a:lnTo>
                    <a:pt x="77" y="116"/>
                  </a:lnTo>
                  <a:lnTo>
                    <a:pt x="87" y="134"/>
                  </a:lnTo>
                  <a:lnTo>
                    <a:pt x="100" y="154"/>
                  </a:lnTo>
                  <a:lnTo>
                    <a:pt x="114" y="177"/>
                  </a:lnTo>
                  <a:lnTo>
                    <a:pt x="128" y="203"/>
                  </a:lnTo>
                  <a:lnTo>
                    <a:pt x="146" y="232"/>
                  </a:lnTo>
                  <a:lnTo>
                    <a:pt x="162" y="259"/>
                  </a:lnTo>
                  <a:lnTo>
                    <a:pt x="178" y="284"/>
                  </a:lnTo>
                  <a:lnTo>
                    <a:pt x="190" y="305"/>
                  </a:lnTo>
                  <a:lnTo>
                    <a:pt x="201" y="319"/>
                  </a:lnTo>
                  <a:lnTo>
                    <a:pt x="210" y="330"/>
                  </a:lnTo>
                  <a:lnTo>
                    <a:pt x="221" y="343"/>
                  </a:lnTo>
                  <a:lnTo>
                    <a:pt x="231" y="353"/>
                  </a:lnTo>
                  <a:lnTo>
                    <a:pt x="244" y="362"/>
                  </a:lnTo>
                  <a:lnTo>
                    <a:pt x="256" y="371"/>
                  </a:lnTo>
                  <a:lnTo>
                    <a:pt x="269" y="376"/>
                  </a:lnTo>
                  <a:lnTo>
                    <a:pt x="279" y="378"/>
                  </a:lnTo>
                  <a:lnTo>
                    <a:pt x="292" y="378"/>
                  </a:lnTo>
                  <a:lnTo>
                    <a:pt x="311" y="373"/>
                  </a:lnTo>
                  <a:lnTo>
                    <a:pt x="322" y="366"/>
                  </a:lnTo>
                  <a:lnTo>
                    <a:pt x="324" y="357"/>
                  </a:lnTo>
                  <a:lnTo>
                    <a:pt x="319" y="350"/>
                  </a:lnTo>
                  <a:lnTo>
                    <a:pt x="310" y="344"/>
                  </a:lnTo>
                  <a:lnTo>
                    <a:pt x="304" y="343"/>
                  </a:lnTo>
                  <a:lnTo>
                    <a:pt x="294" y="343"/>
                  </a:lnTo>
                  <a:lnTo>
                    <a:pt x="274" y="341"/>
                  </a:lnTo>
                  <a:lnTo>
                    <a:pt x="262" y="337"/>
                  </a:lnTo>
                  <a:lnTo>
                    <a:pt x="247" y="328"/>
                  </a:lnTo>
                  <a:lnTo>
                    <a:pt x="235" y="318"/>
                  </a:lnTo>
                  <a:lnTo>
                    <a:pt x="221" y="303"/>
                  </a:lnTo>
                  <a:lnTo>
                    <a:pt x="206" y="287"/>
                  </a:lnTo>
                  <a:lnTo>
                    <a:pt x="194" y="271"/>
                  </a:lnTo>
                  <a:lnTo>
                    <a:pt x="182" y="255"/>
                  </a:lnTo>
                  <a:lnTo>
                    <a:pt x="171" y="239"/>
                  </a:lnTo>
                  <a:lnTo>
                    <a:pt x="158" y="218"/>
                  </a:lnTo>
                  <a:lnTo>
                    <a:pt x="142" y="186"/>
                  </a:lnTo>
                  <a:lnTo>
                    <a:pt x="123" y="148"/>
                  </a:lnTo>
                  <a:lnTo>
                    <a:pt x="103" y="109"/>
                  </a:lnTo>
                  <a:lnTo>
                    <a:pt x="85" y="71"/>
                  </a:lnTo>
                  <a:lnTo>
                    <a:pt x="69" y="41"/>
                  </a:lnTo>
                  <a:lnTo>
                    <a:pt x="59" y="20"/>
                  </a:lnTo>
                  <a:lnTo>
                    <a:pt x="55" y="11"/>
                  </a:lnTo>
                  <a:lnTo>
                    <a:pt x="0" y="0"/>
                  </a:lnTo>
                  <a:close/>
                </a:path>
              </a:pathLst>
            </a:custGeom>
            <a:solidFill>
              <a:srgbClr val="000000"/>
            </a:solidFill>
            <a:ln w="12700">
              <a:noFill/>
              <a:round/>
              <a:headEnd/>
              <a:tailEnd/>
            </a:ln>
          </p:spPr>
          <p:txBody>
            <a:bodyPr/>
            <a:lstStyle/>
            <a:p>
              <a:endParaRPr lang="en-US"/>
            </a:p>
          </p:txBody>
        </p:sp>
        <p:sp>
          <p:nvSpPr>
            <p:cNvPr id="596036" name="Freeform 68"/>
            <p:cNvSpPr>
              <a:spLocks/>
            </p:cNvSpPr>
            <p:nvPr/>
          </p:nvSpPr>
          <p:spPr bwMode="auto">
            <a:xfrm>
              <a:off x="3740" y="1715"/>
              <a:ext cx="45" cy="118"/>
            </a:xfrm>
            <a:custGeom>
              <a:avLst/>
              <a:gdLst/>
              <a:ahLst/>
              <a:cxnLst>
                <a:cxn ang="0">
                  <a:pos x="0" y="18"/>
                </a:cxn>
                <a:cxn ang="0">
                  <a:pos x="4" y="27"/>
                </a:cxn>
                <a:cxn ang="0">
                  <a:pos x="12" y="48"/>
                </a:cxn>
                <a:cxn ang="0">
                  <a:pos x="20" y="75"/>
                </a:cxn>
                <a:cxn ang="0">
                  <a:pos x="20" y="100"/>
                </a:cxn>
                <a:cxn ang="0">
                  <a:pos x="25" y="105"/>
                </a:cxn>
                <a:cxn ang="0">
                  <a:pos x="36" y="116"/>
                </a:cxn>
                <a:cxn ang="0">
                  <a:pos x="45" y="118"/>
                </a:cxn>
                <a:cxn ang="0">
                  <a:pos x="43" y="100"/>
                </a:cxn>
                <a:cxn ang="0">
                  <a:pos x="34" y="68"/>
                </a:cxn>
                <a:cxn ang="0">
                  <a:pos x="25" y="39"/>
                </a:cxn>
                <a:cxn ang="0">
                  <a:pos x="20" y="19"/>
                </a:cxn>
                <a:cxn ang="0">
                  <a:pos x="16" y="11"/>
                </a:cxn>
                <a:cxn ang="0">
                  <a:pos x="14" y="7"/>
                </a:cxn>
                <a:cxn ang="0">
                  <a:pos x="9" y="0"/>
                </a:cxn>
                <a:cxn ang="0">
                  <a:pos x="2" y="2"/>
                </a:cxn>
                <a:cxn ang="0">
                  <a:pos x="0" y="18"/>
                </a:cxn>
              </a:cxnLst>
              <a:rect l="0" t="0" r="r" b="b"/>
              <a:pathLst>
                <a:path w="45" h="118">
                  <a:moveTo>
                    <a:pt x="0" y="18"/>
                  </a:moveTo>
                  <a:lnTo>
                    <a:pt x="4" y="27"/>
                  </a:lnTo>
                  <a:lnTo>
                    <a:pt x="12" y="48"/>
                  </a:lnTo>
                  <a:lnTo>
                    <a:pt x="20" y="75"/>
                  </a:lnTo>
                  <a:lnTo>
                    <a:pt x="20" y="100"/>
                  </a:lnTo>
                  <a:lnTo>
                    <a:pt x="25" y="105"/>
                  </a:lnTo>
                  <a:lnTo>
                    <a:pt x="36" y="116"/>
                  </a:lnTo>
                  <a:lnTo>
                    <a:pt x="45" y="118"/>
                  </a:lnTo>
                  <a:lnTo>
                    <a:pt x="43" y="100"/>
                  </a:lnTo>
                  <a:lnTo>
                    <a:pt x="34" y="68"/>
                  </a:lnTo>
                  <a:lnTo>
                    <a:pt x="25" y="39"/>
                  </a:lnTo>
                  <a:lnTo>
                    <a:pt x="20" y="19"/>
                  </a:lnTo>
                  <a:lnTo>
                    <a:pt x="16" y="11"/>
                  </a:lnTo>
                  <a:lnTo>
                    <a:pt x="14" y="7"/>
                  </a:lnTo>
                  <a:lnTo>
                    <a:pt x="9" y="0"/>
                  </a:lnTo>
                  <a:lnTo>
                    <a:pt x="2" y="2"/>
                  </a:lnTo>
                  <a:lnTo>
                    <a:pt x="0" y="18"/>
                  </a:lnTo>
                  <a:close/>
                </a:path>
              </a:pathLst>
            </a:custGeom>
            <a:solidFill>
              <a:srgbClr val="000000"/>
            </a:solidFill>
            <a:ln w="12700">
              <a:noFill/>
              <a:round/>
              <a:headEnd/>
              <a:tailEnd/>
            </a:ln>
          </p:spPr>
          <p:txBody>
            <a:bodyPr/>
            <a:lstStyle/>
            <a:p>
              <a:endParaRPr lang="en-US"/>
            </a:p>
          </p:txBody>
        </p:sp>
        <p:sp>
          <p:nvSpPr>
            <p:cNvPr id="596037" name="Freeform 69"/>
            <p:cNvSpPr>
              <a:spLocks/>
            </p:cNvSpPr>
            <p:nvPr/>
          </p:nvSpPr>
          <p:spPr bwMode="auto">
            <a:xfrm>
              <a:off x="2858" y="1977"/>
              <a:ext cx="21" cy="319"/>
            </a:xfrm>
            <a:custGeom>
              <a:avLst/>
              <a:gdLst/>
              <a:ahLst/>
              <a:cxnLst>
                <a:cxn ang="0">
                  <a:pos x="0" y="23"/>
                </a:cxn>
                <a:cxn ang="0">
                  <a:pos x="1" y="62"/>
                </a:cxn>
                <a:cxn ang="0">
                  <a:pos x="5" y="152"/>
                </a:cxn>
                <a:cxn ang="0">
                  <a:pos x="7" y="244"/>
                </a:cxn>
                <a:cxn ang="0">
                  <a:pos x="9" y="298"/>
                </a:cxn>
                <a:cxn ang="0">
                  <a:pos x="10" y="314"/>
                </a:cxn>
                <a:cxn ang="0">
                  <a:pos x="14" y="319"/>
                </a:cxn>
                <a:cxn ang="0">
                  <a:pos x="17" y="305"/>
                </a:cxn>
                <a:cxn ang="0">
                  <a:pos x="21" y="266"/>
                </a:cxn>
                <a:cxn ang="0">
                  <a:pos x="21" y="203"/>
                </a:cxn>
                <a:cxn ang="0">
                  <a:pos x="21" y="134"/>
                </a:cxn>
                <a:cxn ang="0">
                  <a:pos x="21" y="77"/>
                </a:cxn>
                <a:cxn ang="0">
                  <a:pos x="19" y="46"/>
                </a:cxn>
                <a:cxn ang="0">
                  <a:pos x="16" y="27"/>
                </a:cxn>
                <a:cxn ang="0">
                  <a:pos x="10" y="5"/>
                </a:cxn>
                <a:cxn ang="0">
                  <a:pos x="5" y="0"/>
                </a:cxn>
                <a:cxn ang="0">
                  <a:pos x="0" y="23"/>
                </a:cxn>
              </a:cxnLst>
              <a:rect l="0" t="0" r="r" b="b"/>
              <a:pathLst>
                <a:path w="21" h="319">
                  <a:moveTo>
                    <a:pt x="0" y="23"/>
                  </a:moveTo>
                  <a:lnTo>
                    <a:pt x="1" y="62"/>
                  </a:lnTo>
                  <a:lnTo>
                    <a:pt x="5" y="152"/>
                  </a:lnTo>
                  <a:lnTo>
                    <a:pt x="7" y="244"/>
                  </a:lnTo>
                  <a:lnTo>
                    <a:pt x="9" y="298"/>
                  </a:lnTo>
                  <a:lnTo>
                    <a:pt x="10" y="314"/>
                  </a:lnTo>
                  <a:lnTo>
                    <a:pt x="14" y="319"/>
                  </a:lnTo>
                  <a:lnTo>
                    <a:pt x="17" y="305"/>
                  </a:lnTo>
                  <a:lnTo>
                    <a:pt x="21" y="266"/>
                  </a:lnTo>
                  <a:lnTo>
                    <a:pt x="21" y="203"/>
                  </a:lnTo>
                  <a:lnTo>
                    <a:pt x="21" y="134"/>
                  </a:lnTo>
                  <a:lnTo>
                    <a:pt x="21" y="77"/>
                  </a:lnTo>
                  <a:lnTo>
                    <a:pt x="19" y="46"/>
                  </a:lnTo>
                  <a:lnTo>
                    <a:pt x="16" y="27"/>
                  </a:lnTo>
                  <a:lnTo>
                    <a:pt x="10" y="5"/>
                  </a:lnTo>
                  <a:lnTo>
                    <a:pt x="5" y="0"/>
                  </a:lnTo>
                  <a:lnTo>
                    <a:pt x="0" y="23"/>
                  </a:lnTo>
                  <a:close/>
                </a:path>
              </a:pathLst>
            </a:custGeom>
            <a:solidFill>
              <a:srgbClr val="000000"/>
            </a:solidFill>
            <a:ln w="12700">
              <a:noFill/>
              <a:round/>
              <a:headEnd/>
              <a:tailEnd/>
            </a:ln>
          </p:spPr>
          <p:txBody>
            <a:bodyPr/>
            <a:lstStyle/>
            <a:p>
              <a:endParaRPr lang="en-US"/>
            </a:p>
          </p:txBody>
        </p:sp>
        <p:sp>
          <p:nvSpPr>
            <p:cNvPr id="596038" name="Freeform 70"/>
            <p:cNvSpPr>
              <a:spLocks/>
            </p:cNvSpPr>
            <p:nvPr/>
          </p:nvSpPr>
          <p:spPr bwMode="auto">
            <a:xfrm>
              <a:off x="2961" y="2120"/>
              <a:ext cx="512" cy="116"/>
            </a:xfrm>
            <a:custGeom>
              <a:avLst/>
              <a:gdLst/>
              <a:ahLst/>
              <a:cxnLst>
                <a:cxn ang="0">
                  <a:pos x="0" y="103"/>
                </a:cxn>
                <a:cxn ang="0">
                  <a:pos x="3" y="103"/>
                </a:cxn>
                <a:cxn ang="0">
                  <a:pos x="12" y="101"/>
                </a:cxn>
                <a:cxn ang="0">
                  <a:pos x="28" y="98"/>
                </a:cxn>
                <a:cxn ang="0">
                  <a:pos x="48" y="94"/>
                </a:cxn>
                <a:cxn ang="0">
                  <a:pos x="71" y="89"/>
                </a:cxn>
                <a:cxn ang="0">
                  <a:pos x="96" y="84"/>
                </a:cxn>
                <a:cxn ang="0">
                  <a:pos x="124" y="78"/>
                </a:cxn>
                <a:cxn ang="0">
                  <a:pos x="155" y="73"/>
                </a:cxn>
                <a:cxn ang="0">
                  <a:pos x="185" y="68"/>
                </a:cxn>
                <a:cxn ang="0">
                  <a:pos x="215" y="60"/>
                </a:cxn>
                <a:cxn ang="0">
                  <a:pos x="244" y="55"/>
                </a:cxn>
                <a:cxn ang="0">
                  <a:pos x="270" y="50"/>
                </a:cxn>
                <a:cxn ang="0">
                  <a:pos x="295" y="46"/>
                </a:cxn>
                <a:cxn ang="0">
                  <a:pos x="316" y="43"/>
                </a:cxn>
                <a:cxn ang="0">
                  <a:pos x="333" y="39"/>
                </a:cxn>
                <a:cxn ang="0">
                  <a:pos x="343" y="37"/>
                </a:cxn>
                <a:cxn ang="0">
                  <a:pos x="363" y="34"/>
                </a:cxn>
                <a:cxn ang="0">
                  <a:pos x="386" y="28"/>
                </a:cxn>
                <a:cxn ang="0">
                  <a:pos x="413" y="23"/>
                </a:cxn>
                <a:cxn ang="0">
                  <a:pos x="439" y="18"/>
                </a:cxn>
                <a:cxn ang="0">
                  <a:pos x="462" y="12"/>
                </a:cxn>
                <a:cxn ang="0">
                  <a:pos x="484" y="7"/>
                </a:cxn>
                <a:cxn ang="0">
                  <a:pos x="500" y="3"/>
                </a:cxn>
                <a:cxn ang="0">
                  <a:pos x="507" y="0"/>
                </a:cxn>
                <a:cxn ang="0">
                  <a:pos x="510" y="0"/>
                </a:cxn>
                <a:cxn ang="0">
                  <a:pos x="512" y="2"/>
                </a:cxn>
                <a:cxn ang="0">
                  <a:pos x="509" y="7"/>
                </a:cxn>
                <a:cxn ang="0">
                  <a:pos x="496" y="14"/>
                </a:cxn>
                <a:cxn ang="0">
                  <a:pos x="471" y="25"/>
                </a:cxn>
                <a:cxn ang="0">
                  <a:pos x="432" y="37"/>
                </a:cxn>
                <a:cxn ang="0">
                  <a:pos x="373" y="53"/>
                </a:cxn>
                <a:cxn ang="0">
                  <a:pos x="293" y="71"/>
                </a:cxn>
                <a:cxn ang="0">
                  <a:pos x="251" y="80"/>
                </a:cxn>
                <a:cxn ang="0">
                  <a:pos x="212" y="89"/>
                </a:cxn>
                <a:cxn ang="0">
                  <a:pos x="180" y="94"/>
                </a:cxn>
                <a:cxn ang="0">
                  <a:pos x="151" y="101"/>
                </a:cxn>
                <a:cxn ang="0">
                  <a:pos x="124" y="105"/>
                </a:cxn>
                <a:cxn ang="0">
                  <a:pos x="103" y="109"/>
                </a:cxn>
                <a:cxn ang="0">
                  <a:pos x="85" y="112"/>
                </a:cxn>
                <a:cxn ang="0">
                  <a:pos x="69" y="114"/>
                </a:cxn>
                <a:cxn ang="0">
                  <a:pos x="57" y="116"/>
                </a:cxn>
                <a:cxn ang="0">
                  <a:pos x="46" y="116"/>
                </a:cxn>
                <a:cxn ang="0">
                  <a:pos x="35" y="116"/>
                </a:cxn>
                <a:cxn ang="0">
                  <a:pos x="28" y="114"/>
                </a:cxn>
                <a:cxn ang="0">
                  <a:pos x="21" y="112"/>
                </a:cxn>
                <a:cxn ang="0">
                  <a:pos x="14" y="110"/>
                </a:cxn>
                <a:cxn ang="0">
                  <a:pos x="7" y="107"/>
                </a:cxn>
                <a:cxn ang="0">
                  <a:pos x="0" y="103"/>
                </a:cxn>
              </a:cxnLst>
              <a:rect l="0" t="0" r="r" b="b"/>
              <a:pathLst>
                <a:path w="512" h="116">
                  <a:moveTo>
                    <a:pt x="0" y="103"/>
                  </a:moveTo>
                  <a:lnTo>
                    <a:pt x="3" y="103"/>
                  </a:lnTo>
                  <a:lnTo>
                    <a:pt x="12" y="101"/>
                  </a:lnTo>
                  <a:lnTo>
                    <a:pt x="28" y="98"/>
                  </a:lnTo>
                  <a:lnTo>
                    <a:pt x="48" y="94"/>
                  </a:lnTo>
                  <a:lnTo>
                    <a:pt x="71" y="89"/>
                  </a:lnTo>
                  <a:lnTo>
                    <a:pt x="96" y="84"/>
                  </a:lnTo>
                  <a:lnTo>
                    <a:pt x="124" y="78"/>
                  </a:lnTo>
                  <a:lnTo>
                    <a:pt x="155" y="73"/>
                  </a:lnTo>
                  <a:lnTo>
                    <a:pt x="185" y="68"/>
                  </a:lnTo>
                  <a:lnTo>
                    <a:pt x="215" y="60"/>
                  </a:lnTo>
                  <a:lnTo>
                    <a:pt x="244" y="55"/>
                  </a:lnTo>
                  <a:lnTo>
                    <a:pt x="270" y="50"/>
                  </a:lnTo>
                  <a:lnTo>
                    <a:pt x="295" y="46"/>
                  </a:lnTo>
                  <a:lnTo>
                    <a:pt x="316" y="43"/>
                  </a:lnTo>
                  <a:lnTo>
                    <a:pt x="333" y="39"/>
                  </a:lnTo>
                  <a:lnTo>
                    <a:pt x="343" y="37"/>
                  </a:lnTo>
                  <a:lnTo>
                    <a:pt x="363" y="34"/>
                  </a:lnTo>
                  <a:lnTo>
                    <a:pt x="386" y="28"/>
                  </a:lnTo>
                  <a:lnTo>
                    <a:pt x="413" y="23"/>
                  </a:lnTo>
                  <a:lnTo>
                    <a:pt x="439" y="18"/>
                  </a:lnTo>
                  <a:lnTo>
                    <a:pt x="462" y="12"/>
                  </a:lnTo>
                  <a:lnTo>
                    <a:pt x="484" y="7"/>
                  </a:lnTo>
                  <a:lnTo>
                    <a:pt x="500" y="3"/>
                  </a:lnTo>
                  <a:lnTo>
                    <a:pt x="507" y="0"/>
                  </a:lnTo>
                  <a:lnTo>
                    <a:pt x="510" y="0"/>
                  </a:lnTo>
                  <a:lnTo>
                    <a:pt x="512" y="2"/>
                  </a:lnTo>
                  <a:lnTo>
                    <a:pt x="509" y="7"/>
                  </a:lnTo>
                  <a:lnTo>
                    <a:pt x="496" y="14"/>
                  </a:lnTo>
                  <a:lnTo>
                    <a:pt x="471" y="25"/>
                  </a:lnTo>
                  <a:lnTo>
                    <a:pt x="432" y="37"/>
                  </a:lnTo>
                  <a:lnTo>
                    <a:pt x="373" y="53"/>
                  </a:lnTo>
                  <a:lnTo>
                    <a:pt x="293" y="71"/>
                  </a:lnTo>
                  <a:lnTo>
                    <a:pt x="251" y="80"/>
                  </a:lnTo>
                  <a:lnTo>
                    <a:pt x="212" y="89"/>
                  </a:lnTo>
                  <a:lnTo>
                    <a:pt x="180" y="94"/>
                  </a:lnTo>
                  <a:lnTo>
                    <a:pt x="151" y="101"/>
                  </a:lnTo>
                  <a:lnTo>
                    <a:pt x="124" y="105"/>
                  </a:lnTo>
                  <a:lnTo>
                    <a:pt x="103" y="109"/>
                  </a:lnTo>
                  <a:lnTo>
                    <a:pt x="85" y="112"/>
                  </a:lnTo>
                  <a:lnTo>
                    <a:pt x="69" y="114"/>
                  </a:lnTo>
                  <a:lnTo>
                    <a:pt x="57" y="116"/>
                  </a:lnTo>
                  <a:lnTo>
                    <a:pt x="46" y="116"/>
                  </a:lnTo>
                  <a:lnTo>
                    <a:pt x="35" y="116"/>
                  </a:lnTo>
                  <a:lnTo>
                    <a:pt x="28" y="114"/>
                  </a:lnTo>
                  <a:lnTo>
                    <a:pt x="21" y="112"/>
                  </a:lnTo>
                  <a:lnTo>
                    <a:pt x="14" y="110"/>
                  </a:lnTo>
                  <a:lnTo>
                    <a:pt x="7" y="107"/>
                  </a:lnTo>
                  <a:lnTo>
                    <a:pt x="0" y="103"/>
                  </a:lnTo>
                  <a:close/>
                </a:path>
              </a:pathLst>
            </a:custGeom>
            <a:solidFill>
              <a:srgbClr val="000000"/>
            </a:solidFill>
            <a:ln w="12700">
              <a:noFill/>
              <a:round/>
              <a:headEnd/>
              <a:tailEnd/>
            </a:ln>
          </p:spPr>
          <p:txBody>
            <a:bodyPr/>
            <a:lstStyle/>
            <a:p>
              <a:endParaRPr lang="en-US"/>
            </a:p>
          </p:txBody>
        </p:sp>
        <p:sp>
          <p:nvSpPr>
            <p:cNvPr id="596039" name="Freeform 71"/>
            <p:cNvSpPr>
              <a:spLocks/>
            </p:cNvSpPr>
            <p:nvPr/>
          </p:nvSpPr>
          <p:spPr bwMode="auto">
            <a:xfrm>
              <a:off x="2594" y="2439"/>
              <a:ext cx="166" cy="319"/>
            </a:xfrm>
            <a:custGeom>
              <a:avLst/>
              <a:gdLst/>
              <a:ahLst/>
              <a:cxnLst>
                <a:cxn ang="0">
                  <a:pos x="100" y="0"/>
                </a:cxn>
                <a:cxn ang="0">
                  <a:pos x="104" y="0"/>
                </a:cxn>
                <a:cxn ang="0">
                  <a:pos x="112" y="4"/>
                </a:cxn>
                <a:cxn ang="0">
                  <a:pos x="125" y="13"/>
                </a:cxn>
                <a:cxn ang="0">
                  <a:pos x="137" y="25"/>
                </a:cxn>
                <a:cxn ang="0">
                  <a:pos x="150" y="46"/>
                </a:cxn>
                <a:cxn ang="0">
                  <a:pos x="160" y="77"/>
                </a:cxn>
                <a:cxn ang="0">
                  <a:pos x="166" y="118"/>
                </a:cxn>
                <a:cxn ang="0">
                  <a:pos x="164" y="170"/>
                </a:cxn>
                <a:cxn ang="0">
                  <a:pos x="157" y="216"/>
                </a:cxn>
                <a:cxn ang="0">
                  <a:pos x="148" y="252"/>
                </a:cxn>
                <a:cxn ang="0">
                  <a:pos x="136" y="278"/>
                </a:cxn>
                <a:cxn ang="0">
                  <a:pos x="121" y="298"/>
                </a:cxn>
                <a:cxn ang="0">
                  <a:pos x="105" y="310"/>
                </a:cxn>
                <a:cxn ang="0">
                  <a:pos x="91" y="318"/>
                </a:cxn>
                <a:cxn ang="0">
                  <a:pos x="75" y="319"/>
                </a:cxn>
                <a:cxn ang="0">
                  <a:pos x="63" y="318"/>
                </a:cxn>
                <a:cxn ang="0">
                  <a:pos x="50" y="312"/>
                </a:cxn>
                <a:cxn ang="0">
                  <a:pos x="38" y="305"/>
                </a:cxn>
                <a:cxn ang="0">
                  <a:pos x="25" y="293"/>
                </a:cxn>
                <a:cxn ang="0">
                  <a:pos x="15" y="275"/>
                </a:cxn>
                <a:cxn ang="0">
                  <a:pos x="7" y="250"/>
                </a:cxn>
                <a:cxn ang="0">
                  <a:pos x="2" y="218"/>
                </a:cxn>
                <a:cxn ang="0">
                  <a:pos x="0" y="178"/>
                </a:cxn>
                <a:cxn ang="0">
                  <a:pos x="4" y="128"/>
                </a:cxn>
                <a:cxn ang="0">
                  <a:pos x="13" y="84"/>
                </a:cxn>
                <a:cxn ang="0">
                  <a:pos x="25" y="52"/>
                </a:cxn>
                <a:cxn ang="0">
                  <a:pos x="41" y="29"/>
                </a:cxn>
                <a:cxn ang="0">
                  <a:pos x="57" y="13"/>
                </a:cxn>
                <a:cxn ang="0">
                  <a:pos x="73" y="5"/>
                </a:cxn>
                <a:cxn ang="0">
                  <a:pos x="88" y="2"/>
                </a:cxn>
                <a:cxn ang="0">
                  <a:pos x="96" y="0"/>
                </a:cxn>
                <a:cxn ang="0">
                  <a:pos x="100" y="0"/>
                </a:cxn>
              </a:cxnLst>
              <a:rect l="0" t="0" r="r" b="b"/>
              <a:pathLst>
                <a:path w="166" h="319">
                  <a:moveTo>
                    <a:pt x="100" y="0"/>
                  </a:moveTo>
                  <a:lnTo>
                    <a:pt x="104" y="0"/>
                  </a:lnTo>
                  <a:lnTo>
                    <a:pt x="112" y="4"/>
                  </a:lnTo>
                  <a:lnTo>
                    <a:pt x="125" y="13"/>
                  </a:lnTo>
                  <a:lnTo>
                    <a:pt x="137" y="25"/>
                  </a:lnTo>
                  <a:lnTo>
                    <a:pt x="150" y="46"/>
                  </a:lnTo>
                  <a:lnTo>
                    <a:pt x="160" y="77"/>
                  </a:lnTo>
                  <a:lnTo>
                    <a:pt x="166" y="118"/>
                  </a:lnTo>
                  <a:lnTo>
                    <a:pt x="164" y="170"/>
                  </a:lnTo>
                  <a:lnTo>
                    <a:pt x="157" y="216"/>
                  </a:lnTo>
                  <a:lnTo>
                    <a:pt x="148" y="252"/>
                  </a:lnTo>
                  <a:lnTo>
                    <a:pt x="136" y="278"/>
                  </a:lnTo>
                  <a:lnTo>
                    <a:pt x="121" y="298"/>
                  </a:lnTo>
                  <a:lnTo>
                    <a:pt x="105" y="310"/>
                  </a:lnTo>
                  <a:lnTo>
                    <a:pt x="91" y="318"/>
                  </a:lnTo>
                  <a:lnTo>
                    <a:pt x="75" y="319"/>
                  </a:lnTo>
                  <a:lnTo>
                    <a:pt x="63" y="318"/>
                  </a:lnTo>
                  <a:lnTo>
                    <a:pt x="50" y="312"/>
                  </a:lnTo>
                  <a:lnTo>
                    <a:pt x="38" y="305"/>
                  </a:lnTo>
                  <a:lnTo>
                    <a:pt x="25" y="293"/>
                  </a:lnTo>
                  <a:lnTo>
                    <a:pt x="15" y="275"/>
                  </a:lnTo>
                  <a:lnTo>
                    <a:pt x="7" y="250"/>
                  </a:lnTo>
                  <a:lnTo>
                    <a:pt x="2" y="218"/>
                  </a:lnTo>
                  <a:lnTo>
                    <a:pt x="0" y="178"/>
                  </a:lnTo>
                  <a:lnTo>
                    <a:pt x="4" y="128"/>
                  </a:lnTo>
                  <a:lnTo>
                    <a:pt x="13" y="84"/>
                  </a:lnTo>
                  <a:lnTo>
                    <a:pt x="25" y="52"/>
                  </a:lnTo>
                  <a:lnTo>
                    <a:pt x="41" y="29"/>
                  </a:lnTo>
                  <a:lnTo>
                    <a:pt x="57" y="13"/>
                  </a:lnTo>
                  <a:lnTo>
                    <a:pt x="73" y="5"/>
                  </a:lnTo>
                  <a:lnTo>
                    <a:pt x="88" y="2"/>
                  </a:lnTo>
                  <a:lnTo>
                    <a:pt x="96" y="0"/>
                  </a:lnTo>
                  <a:lnTo>
                    <a:pt x="100" y="0"/>
                  </a:lnTo>
                  <a:close/>
                </a:path>
              </a:pathLst>
            </a:custGeom>
            <a:solidFill>
              <a:srgbClr val="A8B5B7"/>
            </a:solidFill>
            <a:ln w="12700">
              <a:noFill/>
              <a:round/>
              <a:headEnd/>
              <a:tailEnd/>
            </a:ln>
          </p:spPr>
          <p:txBody>
            <a:bodyPr/>
            <a:lstStyle/>
            <a:p>
              <a:endParaRPr lang="en-US"/>
            </a:p>
          </p:txBody>
        </p:sp>
        <p:sp>
          <p:nvSpPr>
            <p:cNvPr id="596040" name="Freeform 72"/>
            <p:cNvSpPr>
              <a:spLocks/>
            </p:cNvSpPr>
            <p:nvPr/>
          </p:nvSpPr>
          <p:spPr bwMode="auto">
            <a:xfrm>
              <a:off x="3658" y="2371"/>
              <a:ext cx="171" cy="289"/>
            </a:xfrm>
            <a:custGeom>
              <a:avLst/>
              <a:gdLst/>
              <a:ahLst/>
              <a:cxnLst>
                <a:cxn ang="0">
                  <a:pos x="82" y="0"/>
                </a:cxn>
                <a:cxn ang="0">
                  <a:pos x="86" y="0"/>
                </a:cxn>
                <a:cxn ang="0">
                  <a:pos x="98" y="4"/>
                </a:cxn>
                <a:cxn ang="0">
                  <a:pos x="112" y="9"/>
                </a:cxn>
                <a:cxn ang="0">
                  <a:pos x="130" y="20"/>
                </a:cxn>
                <a:cxn ang="0">
                  <a:pos x="146" y="40"/>
                </a:cxn>
                <a:cxn ang="0">
                  <a:pos x="160" y="68"/>
                </a:cxn>
                <a:cxn ang="0">
                  <a:pos x="169" y="106"/>
                </a:cxn>
                <a:cxn ang="0">
                  <a:pos x="171" y="157"/>
                </a:cxn>
                <a:cxn ang="0">
                  <a:pos x="164" y="204"/>
                </a:cxn>
                <a:cxn ang="0">
                  <a:pos x="151" y="238"/>
                </a:cxn>
                <a:cxn ang="0">
                  <a:pos x="137" y="261"/>
                </a:cxn>
                <a:cxn ang="0">
                  <a:pos x="121" y="277"/>
                </a:cxn>
                <a:cxn ang="0">
                  <a:pos x="105" y="284"/>
                </a:cxn>
                <a:cxn ang="0">
                  <a:pos x="91" y="289"/>
                </a:cxn>
                <a:cxn ang="0">
                  <a:pos x="80" y="289"/>
                </a:cxn>
                <a:cxn ang="0">
                  <a:pos x="75" y="289"/>
                </a:cxn>
                <a:cxn ang="0">
                  <a:pos x="70" y="287"/>
                </a:cxn>
                <a:cxn ang="0">
                  <a:pos x="61" y="282"/>
                </a:cxn>
                <a:cxn ang="0">
                  <a:pos x="46" y="273"/>
                </a:cxn>
                <a:cxn ang="0">
                  <a:pos x="32" y="259"/>
                </a:cxn>
                <a:cxn ang="0">
                  <a:pos x="18" y="238"/>
                </a:cxn>
                <a:cxn ang="0">
                  <a:pos x="6" y="209"/>
                </a:cxn>
                <a:cxn ang="0">
                  <a:pos x="0" y="172"/>
                </a:cxn>
                <a:cxn ang="0">
                  <a:pos x="0" y="125"/>
                </a:cxn>
                <a:cxn ang="0">
                  <a:pos x="7" y="82"/>
                </a:cxn>
                <a:cxn ang="0">
                  <a:pos x="18" y="50"/>
                </a:cxn>
                <a:cxn ang="0">
                  <a:pos x="32" y="29"/>
                </a:cxn>
                <a:cxn ang="0">
                  <a:pos x="46" y="15"/>
                </a:cxn>
                <a:cxn ang="0">
                  <a:pos x="59" y="6"/>
                </a:cxn>
                <a:cxn ang="0">
                  <a:pos x="71" y="2"/>
                </a:cxn>
                <a:cxn ang="0">
                  <a:pos x="78" y="0"/>
                </a:cxn>
                <a:cxn ang="0">
                  <a:pos x="82" y="0"/>
                </a:cxn>
              </a:cxnLst>
              <a:rect l="0" t="0" r="r" b="b"/>
              <a:pathLst>
                <a:path w="171" h="289">
                  <a:moveTo>
                    <a:pt x="82" y="0"/>
                  </a:moveTo>
                  <a:lnTo>
                    <a:pt x="86" y="0"/>
                  </a:lnTo>
                  <a:lnTo>
                    <a:pt x="98" y="4"/>
                  </a:lnTo>
                  <a:lnTo>
                    <a:pt x="112" y="9"/>
                  </a:lnTo>
                  <a:lnTo>
                    <a:pt x="130" y="20"/>
                  </a:lnTo>
                  <a:lnTo>
                    <a:pt x="146" y="40"/>
                  </a:lnTo>
                  <a:lnTo>
                    <a:pt x="160" y="68"/>
                  </a:lnTo>
                  <a:lnTo>
                    <a:pt x="169" y="106"/>
                  </a:lnTo>
                  <a:lnTo>
                    <a:pt x="171" y="157"/>
                  </a:lnTo>
                  <a:lnTo>
                    <a:pt x="164" y="204"/>
                  </a:lnTo>
                  <a:lnTo>
                    <a:pt x="151" y="238"/>
                  </a:lnTo>
                  <a:lnTo>
                    <a:pt x="137" y="261"/>
                  </a:lnTo>
                  <a:lnTo>
                    <a:pt x="121" y="277"/>
                  </a:lnTo>
                  <a:lnTo>
                    <a:pt x="105" y="284"/>
                  </a:lnTo>
                  <a:lnTo>
                    <a:pt x="91" y="289"/>
                  </a:lnTo>
                  <a:lnTo>
                    <a:pt x="80" y="289"/>
                  </a:lnTo>
                  <a:lnTo>
                    <a:pt x="75" y="289"/>
                  </a:lnTo>
                  <a:lnTo>
                    <a:pt x="70" y="287"/>
                  </a:lnTo>
                  <a:lnTo>
                    <a:pt x="61" y="282"/>
                  </a:lnTo>
                  <a:lnTo>
                    <a:pt x="46" y="273"/>
                  </a:lnTo>
                  <a:lnTo>
                    <a:pt x="32" y="259"/>
                  </a:lnTo>
                  <a:lnTo>
                    <a:pt x="18" y="238"/>
                  </a:lnTo>
                  <a:lnTo>
                    <a:pt x="6" y="209"/>
                  </a:lnTo>
                  <a:lnTo>
                    <a:pt x="0" y="172"/>
                  </a:lnTo>
                  <a:lnTo>
                    <a:pt x="0" y="125"/>
                  </a:lnTo>
                  <a:lnTo>
                    <a:pt x="7" y="82"/>
                  </a:lnTo>
                  <a:lnTo>
                    <a:pt x="18" y="50"/>
                  </a:lnTo>
                  <a:lnTo>
                    <a:pt x="32" y="29"/>
                  </a:lnTo>
                  <a:lnTo>
                    <a:pt x="46" y="15"/>
                  </a:lnTo>
                  <a:lnTo>
                    <a:pt x="59" y="6"/>
                  </a:lnTo>
                  <a:lnTo>
                    <a:pt x="71" y="2"/>
                  </a:lnTo>
                  <a:lnTo>
                    <a:pt x="78" y="0"/>
                  </a:lnTo>
                  <a:lnTo>
                    <a:pt x="82" y="0"/>
                  </a:lnTo>
                  <a:close/>
                </a:path>
              </a:pathLst>
            </a:custGeom>
            <a:solidFill>
              <a:srgbClr val="A8B5B7"/>
            </a:solidFill>
            <a:ln w="12700">
              <a:noFill/>
              <a:round/>
              <a:headEnd/>
              <a:tailEnd/>
            </a:ln>
          </p:spPr>
          <p:txBody>
            <a:bodyPr/>
            <a:lstStyle/>
            <a:p>
              <a:endParaRPr lang="en-US"/>
            </a:p>
          </p:txBody>
        </p:sp>
        <p:sp>
          <p:nvSpPr>
            <p:cNvPr id="596041" name="Freeform 73"/>
            <p:cNvSpPr>
              <a:spLocks/>
            </p:cNvSpPr>
            <p:nvPr/>
          </p:nvSpPr>
          <p:spPr bwMode="auto">
            <a:xfrm>
              <a:off x="2760" y="2154"/>
              <a:ext cx="73" cy="39"/>
            </a:xfrm>
            <a:custGeom>
              <a:avLst/>
              <a:gdLst/>
              <a:ahLst/>
              <a:cxnLst>
                <a:cxn ang="0">
                  <a:pos x="21" y="5"/>
                </a:cxn>
                <a:cxn ang="0">
                  <a:pos x="28" y="3"/>
                </a:cxn>
                <a:cxn ang="0">
                  <a:pos x="44" y="0"/>
                </a:cxn>
                <a:cxn ang="0">
                  <a:pos x="60" y="3"/>
                </a:cxn>
                <a:cxn ang="0">
                  <a:pos x="73" y="17"/>
                </a:cxn>
                <a:cxn ang="0">
                  <a:pos x="73" y="26"/>
                </a:cxn>
                <a:cxn ang="0">
                  <a:pos x="69" y="34"/>
                </a:cxn>
                <a:cxn ang="0">
                  <a:pos x="62" y="37"/>
                </a:cxn>
                <a:cxn ang="0">
                  <a:pos x="51" y="39"/>
                </a:cxn>
                <a:cxn ang="0">
                  <a:pos x="41" y="39"/>
                </a:cxn>
                <a:cxn ang="0">
                  <a:pos x="28" y="37"/>
                </a:cxn>
                <a:cxn ang="0">
                  <a:pos x="18" y="35"/>
                </a:cxn>
                <a:cxn ang="0">
                  <a:pos x="9" y="32"/>
                </a:cxn>
                <a:cxn ang="0">
                  <a:pos x="0" y="25"/>
                </a:cxn>
                <a:cxn ang="0">
                  <a:pos x="3" y="17"/>
                </a:cxn>
                <a:cxn ang="0">
                  <a:pos x="12" y="10"/>
                </a:cxn>
                <a:cxn ang="0">
                  <a:pos x="21" y="5"/>
                </a:cxn>
              </a:cxnLst>
              <a:rect l="0" t="0" r="r" b="b"/>
              <a:pathLst>
                <a:path w="73" h="39">
                  <a:moveTo>
                    <a:pt x="21" y="5"/>
                  </a:moveTo>
                  <a:lnTo>
                    <a:pt x="28" y="3"/>
                  </a:lnTo>
                  <a:lnTo>
                    <a:pt x="44" y="0"/>
                  </a:lnTo>
                  <a:lnTo>
                    <a:pt x="60" y="3"/>
                  </a:lnTo>
                  <a:lnTo>
                    <a:pt x="73" y="17"/>
                  </a:lnTo>
                  <a:lnTo>
                    <a:pt x="73" y="26"/>
                  </a:lnTo>
                  <a:lnTo>
                    <a:pt x="69" y="34"/>
                  </a:lnTo>
                  <a:lnTo>
                    <a:pt x="62" y="37"/>
                  </a:lnTo>
                  <a:lnTo>
                    <a:pt x="51" y="39"/>
                  </a:lnTo>
                  <a:lnTo>
                    <a:pt x="41" y="39"/>
                  </a:lnTo>
                  <a:lnTo>
                    <a:pt x="28" y="37"/>
                  </a:lnTo>
                  <a:lnTo>
                    <a:pt x="18" y="35"/>
                  </a:lnTo>
                  <a:lnTo>
                    <a:pt x="9" y="32"/>
                  </a:lnTo>
                  <a:lnTo>
                    <a:pt x="0" y="25"/>
                  </a:lnTo>
                  <a:lnTo>
                    <a:pt x="3" y="17"/>
                  </a:lnTo>
                  <a:lnTo>
                    <a:pt x="12" y="10"/>
                  </a:lnTo>
                  <a:lnTo>
                    <a:pt x="21" y="5"/>
                  </a:lnTo>
                  <a:close/>
                </a:path>
              </a:pathLst>
            </a:custGeom>
            <a:solidFill>
              <a:srgbClr val="FF8C00"/>
            </a:solidFill>
            <a:ln w="12700">
              <a:noFill/>
              <a:round/>
              <a:headEnd/>
              <a:tailEnd/>
            </a:ln>
          </p:spPr>
          <p:txBody>
            <a:bodyPr/>
            <a:lstStyle/>
            <a:p>
              <a:endParaRPr lang="en-US"/>
            </a:p>
          </p:txBody>
        </p:sp>
        <p:sp>
          <p:nvSpPr>
            <p:cNvPr id="596042" name="Freeform 74"/>
            <p:cNvSpPr>
              <a:spLocks/>
            </p:cNvSpPr>
            <p:nvPr/>
          </p:nvSpPr>
          <p:spPr bwMode="auto">
            <a:xfrm>
              <a:off x="2628" y="2491"/>
              <a:ext cx="84" cy="216"/>
            </a:xfrm>
            <a:custGeom>
              <a:avLst/>
              <a:gdLst/>
              <a:ahLst/>
              <a:cxnLst>
                <a:cxn ang="0">
                  <a:pos x="45" y="0"/>
                </a:cxn>
                <a:cxn ang="0">
                  <a:pos x="38" y="5"/>
                </a:cxn>
                <a:cxn ang="0">
                  <a:pos x="22" y="25"/>
                </a:cxn>
                <a:cxn ang="0">
                  <a:pos x="6" y="66"/>
                </a:cxn>
                <a:cxn ang="0">
                  <a:pos x="0" y="132"/>
                </a:cxn>
                <a:cxn ang="0">
                  <a:pos x="4" y="166"/>
                </a:cxn>
                <a:cxn ang="0">
                  <a:pos x="11" y="191"/>
                </a:cxn>
                <a:cxn ang="0">
                  <a:pos x="22" y="207"/>
                </a:cxn>
                <a:cxn ang="0">
                  <a:pos x="34" y="214"/>
                </a:cxn>
                <a:cxn ang="0">
                  <a:pos x="48" y="216"/>
                </a:cxn>
                <a:cxn ang="0">
                  <a:pos x="61" y="210"/>
                </a:cxn>
                <a:cxn ang="0">
                  <a:pos x="71" y="200"/>
                </a:cxn>
                <a:cxn ang="0">
                  <a:pos x="80" y="185"/>
                </a:cxn>
                <a:cxn ang="0">
                  <a:pos x="84" y="175"/>
                </a:cxn>
                <a:cxn ang="0">
                  <a:pos x="84" y="171"/>
                </a:cxn>
                <a:cxn ang="0">
                  <a:pos x="78" y="171"/>
                </a:cxn>
                <a:cxn ang="0">
                  <a:pos x="71" y="176"/>
                </a:cxn>
                <a:cxn ang="0">
                  <a:pos x="62" y="182"/>
                </a:cxn>
                <a:cxn ang="0">
                  <a:pos x="54" y="187"/>
                </a:cxn>
                <a:cxn ang="0">
                  <a:pos x="45" y="187"/>
                </a:cxn>
                <a:cxn ang="0">
                  <a:pos x="36" y="184"/>
                </a:cxn>
                <a:cxn ang="0">
                  <a:pos x="25" y="153"/>
                </a:cxn>
                <a:cxn ang="0">
                  <a:pos x="23" y="101"/>
                </a:cxn>
                <a:cxn ang="0">
                  <a:pos x="29" y="44"/>
                </a:cxn>
                <a:cxn ang="0">
                  <a:pos x="45" y="0"/>
                </a:cxn>
              </a:cxnLst>
              <a:rect l="0" t="0" r="r" b="b"/>
              <a:pathLst>
                <a:path w="84" h="216">
                  <a:moveTo>
                    <a:pt x="45" y="0"/>
                  </a:moveTo>
                  <a:lnTo>
                    <a:pt x="38" y="5"/>
                  </a:lnTo>
                  <a:lnTo>
                    <a:pt x="22" y="25"/>
                  </a:lnTo>
                  <a:lnTo>
                    <a:pt x="6" y="66"/>
                  </a:lnTo>
                  <a:lnTo>
                    <a:pt x="0" y="132"/>
                  </a:lnTo>
                  <a:lnTo>
                    <a:pt x="4" y="166"/>
                  </a:lnTo>
                  <a:lnTo>
                    <a:pt x="11" y="191"/>
                  </a:lnTo>
                  <a:lnTo>
                    <a:pt x="22" y="207"/>
                  </a:lnTo>
                  <a:lnTo>
                    <a:pt x="34" y="214"/>
                  </a:lnTo>
                  <a:lnTo>
                    <a:pt x="48" y="216"/>
                  </a:lnTo>
                  <a:lnTo>
                    <a:pt x="61" y="210"/>
                  </a:lnTo>
                  <a:lnTo>
                    <a:pt x="71" y="200"/>
                  </a:lnTo>
                  <a:lnTo>
                    <a:pt x="80" y="185"/>
                  </a:lnTo>
                  <a:lnTo>
                    <a:pt x="84" y="175"/>
                  </a:lnTo>
                  <a:lnTo>
                    <a:pt x="84" y="171"/>
                  </a:lnTo>
                  <a:lnTo>
                    <a:pt x="78" y="171"/>
                  </a:lnTo>
                  <a:lnTo>
                    <a:pt x="71" y="176"/>
                  </a:lnTo>
                  <a:lnTo>
                    <a:pt x="62" y="182"/>
                  </a:lnTo>
                  <a:lnTo>
                    <a:pt x="54" y="187"/>
                  </a:lnTo>
                  <a:lnTo>
                    <a:pt x="45" y="187"/>
                  </a:lnTo>
                  <a:lnTo>
                    <a:pt x="36" y="184"/>
                  </a:lnTo>
                  <a:lnTo>
                    <a:pt x="25" y="153"/>
                  </a:lnTo>
                  <a:lnTo>
                    <a:pt x="23" y="101"/>
                  </a:lnTo>
                  <a:lnTo>
                    <a:pt x="29" y="44"/>
                  </a:lnTo>
                  <a:lnTo>
                    <a:pt x="45" y="0"/>
                  </a:lnTo>
                  <a:close/>
                </a:path>
              </a:pathLst>
            </a:custGeom>
            <a:solidFill>
              <a:srgbClr val="000000"/>
            </a:solidFill>
            <a:ln w="12700">
              <a:noFill/>
              <a:round/>
              <a:headEnd/>
              <a:tailEnd/>
            </a:ln>
          </p:spPr>
          <p:txBody>
            <a:bodyPr/>
            <a:lstStyle/>
            <a:p>
              <a:endParaRPr lang="en-US"/>
            </a:p>
          </p:txBody>
        </p:sp>
        <p:sp>
          <p:nvSpPr>
            <p:cNvPr id="596043" name="Freeform 75"/>
            <p:cNvSpPr>
              <a:spLocks/>
            </p:cNvSpPr>
            <p:nvPr/>
          </p:nvSpPr>
          <p:spPr bwMode="auto">
            <a:xfrm>
              <a:off x="3687" y="2425"/>
              <a:ext cx="103" cy="191"/>
            </a:xfrm>
            <a:custGeom>
              <a:avLst/>
              <a:gdLst/>
              <a:ahLst/>
              <a:cxnLst>
                <a:cxn ang="0">
                  <a:pos x="44" y="2"/>
                </a:cxn>
                <a:cxn ang="0">
                  <a:pos x="41" y="5"/>
                </a:cxn>
                <a:cxn ang="0">
                  <a:pos x="32" y="12"/>
                </a:cxn>
                <a:cxn ang="0">
                  <a:pos x="21" y="27"/>
                </a:cxn>
                <a:cxn ang="0">
                  <a:pos x="10" y="46"/>
                </a:cxn>
                <a:cxn ang="0">
                  <a:pos x="1" y="69"/>
                </a:cxn>
                <a:cxn ang="0">
                  <a:pos x="0" y="98"/>
                </a:cxn>
                <a:cxn ang="0">
                  <a:pos x="5" y="132"/>
                </a:cxn>
                <a:cxn ang="0">
                  <a:pos x="23" y="171"/>
                </a:cxn>
                <a:cxn ang="0">
                  <a:pos x="35" y="185"/>
                </a:cxn>
                <a:cxn ang="0">
                  <a:pos x="49" y="191"/>
                </a:cxn>
                <a:cxn ang="0">
                  <a:pos x="64" y="187"/>
                </a:cxn>
                <a:cxn ang="0">
                  <a:pos x="76" y="180"/>
                </a:cxn>
                <a:cxn ang="0">
                  <a:pos x="87" y="167"/>
                </a:cxn>
                <a:cxn ang="0">
                  <a:pos x="96" y="155"/>
                </a:cxn>
                <a:cxn ang="0">
                  <a:pos x="101" y="142"/>
                </a:cxn>
                <a:cxn ang="0">
                  <a:pos x="103" y="135"/>
                </a:cxn>
                <a:cxn ang="0">
                  <a:pos x="99" y="134"/>
                </a:cxn>
                <a:cxn ang="0">
                  <a:pos x="92" y="139"/>
                </a:cxn>
                <a:cxn ang="0">
                  <a:pos x="85" y="146"/>
                </a:cxn>
                <a:cxn ang="0">
                  <a:pos x="74" y="155"/>
                </a:cxn>
                <a:cxn ang="0">
                  <a:pos x="65" y="164"/>
                </a:cxn>
                <a:cxn ang="0">
                  <a:pos x="55" y="166"/>
                </a:cxn>
                <a:cxn ang="0">
                  <a:pos x="44" y="162"/>
                </a:cxn>
                <a:cxn ang="0">
                  <a:pos x="35" y="150"/>
                </a:cxn>
                <a:cxn ang="0">
                  <a:pos x="25" y="112"/>
                </a:cxn>
                <a:cxn ang="0">
                  <a:pos x="23" y="80"/>
                </a:cxn>
                <a:cxn ang="0">
                  <a:pos x="28" y="53"/>
                </a:cxn>
                <a:cxn ang="0">
                  <a:pos x="37" y="30"/>
                </a:cxn>
                <a:cxn ang="0">
                  <a:pos x="48" y="14"/>
                </a:cxn>
                <a:cxn ang="0">
                  <a:pos x="53" y="3"/>
                </a:cxn>
                <a:cxn ang="0">
                  <a:pos x="53" y="0"/>
                </a:cxn>
                <a:cxn ang="0">
                  <a:pos x="44" y="2"/>
                </a:cxn>
              </a:cxnLst>
              <a:rect l="0" t="0" r="r" b="b"/>
              <a:pathLst>
                <a:path w="103" h="191">
                  <a:moveTo>
                    <a:pt x="44" y="2"/>
                  </a:moveTo>
                  <a:lnTo>
                    <a:pt x="41" y="5"/>
                  </a:lnTo>
                  <a:lnTo>
                    <a:pt x="32" y="12"/>
                  </a:lnTo>
                  <a:lnTo>
                    <a:pt x="21" y="27"/>
                  </a:lnTo>
                  <a:lnTo>
                    <a:pt x="10" y="46"/>
                  </a:lnTo>
                  <a:lnTo>
                    <a:pt x="1" y="69"/>
                  </a:lnTo>
                  <a:lnTo>
                    <a:pt x="0" y="98"/>
                  </a:lnTo>
                  <a:lnTo>
                    <a:pt x="5" y="132"/>
                  </a:lnTo>
                  <a:lnTo>
                    <a:pt x="23" y="171"/>
                  </a:lnTo>
                  <a:lnTo>
                    <a:pt x="35" y="185"/>
                  </a:lnTo>
                  <a:lnTo>
                    <a:pt x="49" y="191"/>
                  </a:lnTo>
                  <a:lnTo>
                    <a:pt x="64" y="187"/>
                  </a:lnTo>
                  <a:lnTo>
                    <a:pt x="76" y="180"/>
                  </a:lnTo>
                  <a:lnTo>
                    <a:pt x="87" y="167"/>
                  </a:lnTo>
                  <a:lnTo>
                    <a:pt x="96" y="155"/>
                  </a:lnTo>
                  <a:lnTo>
                    <a:pt x="101" y="142"/>
                  </a:lnTo>
                  <a:lnTo>
                    <a:pt x="103" y="135"/>
                  </a:lnTo>
                  <a:lnTo>
                    <a:pt x="99" y="134"/>
                  </a:lnTo>
                  <a:lnTo>
                    <a:pt x="92" y="139"/>
                  </a:lnTo>
                  <a:lnTo>
                    <a:pt x="85" y="146"/>
                  </a:lnTo>
                  <a:lnTo>
                    <a:pt x="74" y="155"/>
                  </a:lnTo>
                  <a:lnTo>
                    <a:pt x="65" y="164"/>
                  </a:lnTo>
                  <a:lnTo>
                    <a:pt x="55" y="166"/>
                  </a:lnTo>
                  <a:lnTo>
                    <a:pt x="44" y="162"/>
                  </a:lnTo>
                  <a:lnTo>
                    <a:pt x="35" y="150"/>
                  </a:lnTo>
                  <a:lnTo>
                    <a:pt x="25" y="112"/>
                  </a:lnTo>
                  <a:lnTo>
                    <a:pt x="23" y="80"/>
                  </a:lnTo>
                  <a:lnTo>
                    <a:pt x="28" y="53"/>
                  </a:lnTo>
                  <a:lnTo>
                    <a:pt x="37" y="30"/>
                  </a:lnTo>
                  <a:lnTo>
                    <a:pt x="48" y="14"/>
                  </a:lnTo>
                  <a:lnTo>
                    <a:pt x="53" y="3"/>
                  </a:lnTo>
                  <a:lnTo>
                    <a:pt x="53" y="0"/>
                  </a:lnTo>
                  <a:lnTo>
                    <a:pt x="44" y="2"/>
                  </a:lnTo>
                  <a:close/>
                </a:path>
              </a:pathLst>
            </a:custGeom>
            <a:solidFill>
              <a:srgbClr val="000000"/>
            </a:solidFill>
            <a:ln w="12700">
              <a:noFill/>
              <a:round/>
              <a:headEnd/>
              <a:tailEnd/>
            </a:ln>
          </p:spPr>
          <p:txBody>
            <a:bodyPr/>
            <a:lstStyle/>
            <a:p>
              <a:endParaRPr lang="en-US"/>
            </a:p>
          </p:txBody>
        </p:sp>
        <p:sp>
          <p:nvSpPr>
            <p:cNvPr id="596044" name="Freeform 76"/>
            <p:cNvSpPr>
              <a:spLocks/>
            </p:cNvSpPr>
            <p:nvPr/>
          </p:nvSpPr>
          <p:spPr bwMode="auto">
            <a:xfrm>
              <a:off x="2294" y="1599"/>
              <a:ext cx="489" cy="235"/>
            </a:xfrm>
            <a:custGeom>
              <a:avLst/>
              <a:gdLst/>
              <a:ahLst/>
              <a:cxnLst>
                <a:cxn ang="0">
                  <a:pos x="9" y="203"/>
                </a:cxn>
                <a:cxn ang="0">
                  <a:pos x="37" y="178"/>
                </a:cxn>
                <a:cxn ang="0">
                  <a:pos x="78" y="150"/>
                </a:cxn>
                <a:cxn ang="0">
                  <a:pos x="119" y="134"/>
                </a:cxn>
                <a:cxn ang="0">
                  <a:pos x="149" y="141"/>
                </a:cxn>
                <a:cxn ang="0">
                  <a:pos x="174" y="139"/>
                </a:cxn>
                <a:cxn ang="0">
                  <a:pos x="199" y="127"/>
                </a:cxn>
                <a:cxn ang="0">
                  <a:pos x="229" y="107"/>
                </a:cxn>
                <a:cxn ang="0">
                  <a:pos x="263" y="87"/>
                </a:cxn>
                <a:cxn ang="0">
                  <a:pos x="284" y="68"/>
                </a:cxn>
                <a:cxn ang="0">
                  <a:pos x="304" y="53"/>
                </a:cxn>
                <a:cxn ang="0">
                  <a:pos x="332" y="48"/>
                </a:cxn>
                <a:cxn ang="0">
                  <a:pos x="377" y="53"/>
                </a:cxn>
                <a:cxn ang="0">
                  <a:pos x="414" y="43"/>
                </a:cxn>
                <a:cxn ang="0">
                  <a:pos x="443" y="23"/>
                </a:cxn>
                <a:cxn ang="0">
                  <a:pos x="466" y="5"/>
                </a:cxn>
                <a:cxn ang="0">
                  <a:pos x="487" y="2"/>
                </a:cxn>
                <a:cxn ang="0">
                  <a:pos x="482" y="30"/>
                </a:cxn>
                <a:cxn ang="0">
                  <a:pos x="452" y="57"/>
                </a:cxn>
                <a:cxn ang="0">
                  <a:pos x="420" y="66"/>
                </a:cxn>
                <a:cxn ang="0">
                  <a:pos x="382" y="71"/>
                </a:cxn>
                <a:cxn ang="0">
                  <a:pos x="338" y="84"/>
                </a:cxn>
                <a:cxn ang="0">
                  <a:pos x="291" y="109"/>
                </a:cxn>
                <a:cxn ang="0">
                  <a:pos x="256" y="135"/>
                </a:cxn>
                <a:cxn ang="0">
                  <a:pos x="226" y="160"/>
                </a:cxn>
                <a:cxn ang="0">
                  <a:pos x="194" y="178"/>
                </a:cxn>
                <a:cxn ang="0">
                  <a:pos x="154" y="185"/>
                </a:cxn>
                <a:cxn ang="0">
                  <a:pos x="119" y="189"/>
                </a:cxn>
                <a:cxn ang="0">
                  <a:pos x="92" y="191"/>
                </a:cxn>
                <a:cxn ang="0">
                  <a:pos x="71" y="198"/>
                </a:cxn>
                <a:cxn ang="0">
                  <a:pos x="53" y="214"/>
                </a:cxn>
                <a:cxn ang="0">
                  <a:pos x="30" y="230"/>
                </a:cxn>
                <a:cxn ang="0">
                  <a:pos x="9" y="235"/>
                </a:cxn>
                <a:cxn ang="0">
                  <a:pos x="0" y="223"/>
                </a:cxn>
              </a:cxnLst>
              <a:rect l="0" t="0" r="r" b="b"/>
              <a:pathLst>
                <a:path w="489" h="235">
                  <a:moveTo>
                    <a:pt x="5" y="207"/>
                  </a:moveTo>
                  <a:lnTo>
                    <a:pt x="9" y="203"/>
                  </a:lnTo>
                  <a:lnTo>
                    <a:pt x="19" y="193"/>
                  </a:lnTo>
                  <a:lnTo>
                    <a:pt x="37" y="178"/>
                  </a:lnTo>
                  <a:lnTo>
                    <a:pt x="57" y="164"/>
                  </a:lnTo>
                  <a:lnTo>
                    <a:pt x="78" y="150"/>
                  </a:lnTo>
                  <a:lnTo>
                    <a:pt x="99" y="139"/>
                  </a:lnTo>
                  <a:lnTo>
                    <a:pt x="119" y="134"/>
                  </a:lnTo>
                  <a:lnTo>
                    <a:pt x="135" y="135"/>
                  </a:lnTo>
                  <a:lnTo>
                    <a:pt x="149" y="141"/>
                  </a:lnTo>
                  <a:lnTo>
                    <a:pt x="162" y="143"/>
                  </a:lnTo>
                  <a:lnTo>
                    <a:pt x="174" y="139"/>
                  </a:lnTo>
                  <a:lnTo>
                    <a:pt x="187" y="134"/>
                  </a:lnTo>
                  <a:lnTo>
                    <a:pt x="199" y="127"/>
                  </a:lnTo>
                  <a:lnTo>
                    <a:pt x="213" y="118"/>
                  </a:lnTo>
                  <a:lnTo>
                    <a:pt x="229" y="107"/>
                  </a:lnTo>
                  <a:lnTo>
                    <a:pt x="247" y="98"/>
                  </a:lnTo>
                  <a:lnTo>
                    <a:pt x="263" y="87"/>
                  </a:lnTo>
                  <a:lnTo>
                    <a:pt x="275" y="78"/>
                  </a:lnTo>
                  <a:lnTo>
                    <a:pt x="284" y="68"/>
                  </a:lnTo>
                  <a:lnTo>
                    <a:pt x="293" y="59"/>
                  </a:lnTo>
                  <a:lnTo>
                    <a:pt x="304" y="53"/>
                  </a:lnTo>
                  <a:lnTo>
                    <a:pt x="316" y="48"/>
                  </a:lnTo>
                  <a:lnTo>
                    <a:pt x="332" y="48"/>
                  </a:lnTo>
                  <a:lnTo>
                    <a:pt x="354" y="52"/>
                  </a:lnTo>
                  <a:lnTo>
                    <a:pt x="377" y="53"/>
                  </a:lnTo>
                  <a:lnTo>
                    <a:pt x="396" y="50"/>
                  </a:lnTo>
                  <a:lnTo>
                    <a:pt x="414" y="43"/>
                  </a:lnTo>
                  <a:lnTo>
                    <a:pt x="430" y="34"/>
                  </a:lnTo>
                  <a:lnTo>
                    <a:pt x="443" y="23"/>
                  </a:lnTo>
                  <a:lnTo>
                    <a:pt x="455" y="12"/>
                  </a:lnTo>
                  <a:lnTo>
                    <a:pt x="466" y="5"/>
                  </a:lnTo>
                  <a:lnTo>
                    <a:pt x="475" y="0"/>
                  </a:lnTo>
                  <a:lnTo>
                    <a:pt x="487" y="2"/>
                  </a:lnTo>
                  <a:lnTo>
                    <a:pt x="489" y="12"/>
                  </a:lnTo>
                  <a:lnTo>
                    <a:pt x="482" y="30"/>
                  </a:lnTo>
                  <a:lnTo>
                    <a:pt x="464" y="50"/>
                  </a:lnTo>
                  <a:lnTo>
                    <a:pt x="452" y="57"/>
                  </a:lnTo>
                  <a:lnTo>
                    <a:pt x="437" y="62"/>
                  </a:lnTo>
                  <a:lnTo>
                    <a:pt x="420" y="66"/>
                  </a:lnTo>
                  <a:lnTo>
                    <a:pt x="402" y="69"/>
                  </a:lnTo>
                  <a:lnTo>
                    <a:pt x="382" y="71"/>
                  </a:lnTo>
                  <a:lnTo>
                    <a:pt x="361" y="77"/>
                  </a:lnTo>
                  <a:lnTo>
                    <a:pt x="338" y="84"/>
                  </a:lnTo>
                  <a:lnTo>
                    <a:pt x="315" y="94"/>
                  </a:lnTo>
                  <a:lnTo>
                    <a:pt x="291" y="109"/>
                  </a:lnTo>
                  <a:lnTo>
                    <a:pt x="274" y="121"/>
                  </a:lnTo>
                  <a:lnTo>
                    <a:pt x="256" y="135"/>
                  </a:lnTo>
                  <a:lnTo>
                    <a:pt x="242" y="148"/>
                  </a:lnTo>
                  <a:lnTo>
                    <a:pt x="226" y="160"/>
                  </a:lnTo>
                  <a:lnTo>
                    <a:pt x="211" y="169"/>
                  </a:lnTo>
                  <a:lnTo>
                    <a:pt x="194" y="178"/>
                  </a:lnTo>
                  <a:lnTo>
                    <a:pt x="174" y="184"/>
                  </a:lnTo>
                  <a:lnTo>
                    <a:pt x="154" y="185"/>
                  </a:lnTo>
                  <a:lnTo>
                    <a:pt x="137" y="187"/>
                  </a:lnTo>
                  <a:lnTo>
                    <a:pt x="119" y="189"/>
                  </a:lnTo>
                  <a:lnTo>
                    <a:pt x="105" y="189"/>
                  </a:lnTo>
                  <a:lnTo>
                    <a:pt x="92" y="191"/>
                  </a:lnTo>
                  <a:lnTo>
                    <a:pt x="80" y="193"/>
                  </a:lnTo>
                  <a:lnTo>
                    <a:pt x="71" y="198"/>
                  </a:lnTo>
                  <a:lnTo>
                    <a:pt x="62" y="205"/>
                  </a:lnTo>
                  <a:lnTo>
                    <a:pt x="53" y="214"/>
                  </a:lnTo>
                  <a:lnTo>
                    <a:pt x="42" y="223"/>
                  </a:lnTo>
                  <a:lnTo>
                    <a:pt x="30" y="230"/>
                  </a:lnTo>
                  <a:lnTo>
                    <a:pt x="18" y="235"/>
                  </a:lnTo>
                  <a:lnTo>
                    <a:pt x="9" y="235"/>
                  </a:lnTo>
                  <a:lnTo>
                    <a:pt x="1" y="232"/>
                  </a:lnTo>
                  <a:lnTo>
                    <a:pt x="0" y="223"/>
                  </a:lnTo>
                  <a:lnTo>
                    <a:pt x="5" y="207"/>
                  </a:lnTo>
                  <a:close/>
                </a:path>
              </a:pathLst>
            </a:custGeom>
            <a:solidFill>
              <a:srgbClr val="AFF9FF"/>
            </a:solidFill>
            <a:ln w="12700">
              <a:noFill/>
              <a:round/>
              <a:headEnd/>
              <a:tailEnd/>
            </a:ln>
          </p:spPr>
          <p:txBody>
            <a:bodyPr/>
            <a:lstStyle/>
            <a:p>
              <a:endParaRPr lang="en-US"/>
            </a:p>
          </p:txBody>
        </p:sp>
        <p:sp>
          <p:nvSpPr>
            <p:cNvPr id="596045" name="Freeform 77"/>
            <p:cNvSpPr>
              <a:spLocks/>
            </p:cNvSpPr>
            <p:nvPr/>
          </p:nvSpPr>
          <p:spPr bwMode="auto">
            <a:xfrm>
              <a:off x="3157" y="1642"/>
              <a:ext cx="261" cy="78"/>
            </a:xfrm>
            <a:custGeom>
              <a:avLst/>
              <a:gdLst/>
              <a:ahLst/>
              <a:cxnLst>
                <a:cxn ang="0">
                  <a:pos x="0" y="50"/>
                </a:cxn>
                <a:cxn ang="0">
                  <a:pos x="1" y="48"/>
                </a:cxn>
                <a:cxn ang="0">
                  <a:pos x="7" y="41"/>
                </a:cxn>
                <a:cxn ang="0">
                  <a:pos x="14" y="34"/>
                </a:cxn>
                <a:cxn ang="0">
                  <a:pos x="24" y="26"/>
                </a:cxn>
                <a:cxn ang="0">
                  <a:pos x="39" y="19"/>
                </a:cxn>
                <a:cxn ang="0">
                  <a:pos x="56" y="16"/>
                </a:cxn>
                <a:cxn ang="0">
                  <a:pos x="76" y="18"/>
                </a:cxn>
                <a:cxn ang="0">
                  <a:pos x="97" y="25"/>
                </a:cxn>
                <a:cxn ang="0">
                  <a:pos x="119" y="32"/>
                </a:cxn>
                <a:cxn ang="0">
                  <a:pos x="138" y="32"/>
                </a:cxn>
                <a:cxn ang="0">
                  <a:pos x="156" y="28"/>
                </a:cxn>
                <a:cxn ang="0">
                  <a:pos x="170" y="21"/>
                </a:cxn>
                <a:cxn ang="0">
                  <a:pos x="186" y="12"/>
                </a:cxn>
                <a:cxn ang="0">
                  <a:pos x="201" y="5"/>
                </a:cxn>
                <a:cxn ang="0">
                  <a:pos x="215" y="0"/>
                </a:cxn>
                <a:cxn ang="0">
                  <a:pos x="231" y="0"/>
                </a:cxn>
                <a:cxn ang="0">
                  <a:pos x="254" y="7"/>
                </a:cxn>
                <a:cxn ang="0">
                  <a:pos x="261" y="16"/>
                </a:cxn>
                <a:cxn ang="0">
                  <a:pos x="250" y="30"/>
                </a:cxn>
                <a:cxn ang="0">
                  <a:pos x="227" y="44"/>
                </a:cxn>
                <a:cxn ang="0">
                  <a:pos x="211" y="51"/>
                </a:cxn>
                <a:cxn ang="0">
                  <a:pos x="193" y="55"/>
                </a:cxn>
                <a:cxn ang="0">
                  <a:pos x="174" y="59"/>
                </a:cxn>
                <a:cxn ang="0">
                  <a:pos x="156" y="62"/>
                </a:cxn>
                <a:cxn ang="0">
                  <a:pos x="137" y="62"/>
                </a:cxn>
                <a:cxn ang="0">
                  <a:pos x="119" y="64"/>
                </a:cxn>
                <a:cxn ang="0">
                  <a:pos x="101" y="64"/>
                </a:cxn>
                <a:cxn ang="0">
                  <a:pos x="85" y="64"/>
                </a:cxn>
                <a:cxn ang="0">
                  <a:pos x="69" y="66"/>
                </a:cxn>
                <a:cxn ang="0">
                  <a:pos x="55" y="69"/>
                </a:cxn>
                <a:cxn ang="0">
                  <a:pos x="39" y="73"/>
                </a:cxn>
                <a:cxn ang="0">
                  <a:pos x="26" y="76"/>
                </a:cxn>
                <a:cxn ang="0">
                  <a:pos x="14" y="78"/>
                </a:cxn>
                <a:cxn ang="0">
                  <a:pos x="5" y="75"/>
                </a:cxn>
                <a:cxn ang="0">
                  <a:pos x="1" y="66"/>
                </a:cxn>
                <a:cxn ang="0">
                  <a:pos x="0" y="50"/>
                </a:cxn>
              </a:cxnLst>
              <a:rect l="0" t="0" r="r" b="b"/>
              <a:pathLst>
                <a:path w="261" h="78">
                  <a:moveTo>
                    <a:pt x="0" y="50"/>
                  </a:moveTo>
                  <a:lnTo>
                    <a:pt x="1" y="48"/>
                  </a:lnTo>
                  <a:lnTo>
                    <a:pt x="7" y="41"/>
                  </a:lnTo>
                  <a:lnTo>
                    <a:pt x="14" y="34"/>
                  </a:lnTo>
                  <a:lnTo>
                    <a:pt x="24" y="26"/>
                  </a:lnTo>
                  <a:lnTo>
                    <a:pt x="39" y="19"/>
                  </a:lnTo>
                  <a:lnTo>
                    <a:pt x="56" y="16"/>
                  </a:lnTo>
                  <a:lnTo>
                    <a:pt x="76" y="18"/>
                  </a:lnTo>
                  <a:lnTo>
                    <a:pt x="97" y="25"/>
                  </a:lnTo>
                  <a:lnTo>
                    <a:pt x="119" y="32"/>
                  </a:lnTo>
                  <a:lnTo>
                    <a:pt x="138" y="32"/>
                  </a:lnTo>
                  <a:lnTo>
                    <a:pt x="156" y="28"/>
                  </a:lnTo>
                  <a:lnTo>
                    <a:pt x="170" y="21"/>
                  </a:lnTo>
                  <a:lnTo>
                    <a:pt x="186" y="12"/>
                  </a:lnTo>
                  <a:lnTo>
                    <a:pt x="201" y="5"/>
                  </a:lnTo>
                  <a:lnTo>
                    <a:pt x="215" y="0"/>
                  </a:lnTo>
                  <a:lnTo>
                    <a:pt x="231" y="0"/>
                  </a:lnTo>
                  <a:lnTo>
                    <a:pt x="254" y="7"/>
                  </a:lnTo>
                  <a:lnTo>
                    <a:pt x="261" y="16"/>
                  </a:lnTo>
                  <a:lnTo>
                    <a:pt x="250" y="30"/>
                  </a:lnTo>
                  <a:lnTo>
                    <a:pt x="227" y="44"/>
                  </a:lnTo>
                  <a:lnTo>
                    <a:pt x="211" y="51"/>
                  </a:lnTo>
                  <a:lnTo>
                    <a:pt x="193" y="55"/>
                  </a:lnTo>
                  <a:lnTo>
                    <a:pt x="174" y="59"/>
                  </a:lnTo>
                  <a:lnTo>
                    <a:pt x="156" y="62"/>
                  </a:lnTo>
                  <a:lnTo>
                    <a:pt x="137" y="62"/>
                  </a:lnTo>
                  <a:lnTo>
                    <a:pt x="119" y="64"/>
                  </a:lnTo>
                  <a:lnTo>
                    <a:pt x="101" y="64"/>
                  </a:lnTo>
                  <a:lnTo>
                    <a:pt x="85" y="64"/>
                  </a:lnTo>
                  <a:lnTo>
                    <a:pt x="69" y="66"/>
                  </a:lnTo>
                  <a:lnTo>
                    <a:pt x="55" y="69"/>
                  </a:lnTo>
                  <a:lnTo>
                    <a:pt x="39" y="73"/>
                  </a:lnTo>
                  <a:lnTo>
                    <a:pt x="26" y="76"/>
                  </a:lnTo>
                  <a:lnTo>
                    <a:pt x="14" y="78"/>
                  </a:lnTo>
                  <a:lnTo>
                    <a:pt x="5" y="75"/>
                  </a:lnTo>
                  <a:lnTo>
                    <a:pt x="1" y="66"/>
                  </a:lnTo>
                  <a:lnTo>
                    <a:pt x="0" y="50"/>
                  </a:lnTo>
                  <a:close/>
                </a:path>
              </a:pathLst>
            </a:custGeom>
            <a:solidFill>
              <a:srgbClr val="AFF9FF"/>
            </a:solidFill>
            <a:ln w="12700">
              <a:noFill/>
              <a:round/>
              <a:headEnd/>
              <a:tailEnd/>
            </a:ln>
          </p:spPr>
          <p:txBody>
            <a:bodyPr/>
            <a:lstStyle/>
            <a:p>
              <a:endParaRPr lang="en-US"/>
            </a:p>
          </p:txBody>
        </p:sp>
        <p:sp>
          <p:nvSpPr>
            <p:cNvPr id="596046" name="Freeform 78"/>
            <p:cNvSpPr>
              <a:spLocks/>
            </p:cNvSpPr>
            <p:nvPr/>
          </p:nvSpPr>
          <p:spPr bwMode="auto">
            <a:xfrm>
              <a:off x="2840" y="1679"/>
              <a:ext cx="295" cy="205"/>
            </a:xfrm>
            <a:custGeom>
              <a:avLst/>
              <a:gdLst/>
              <a:ahLst/>
              <a:cxnLst>
                <a:cxn ang="0">
                  <a:pos x="140" y="0"/>
                </a:cxn>
                <a:cxn ang="0">
                  <a:pos x="137" y="6"/>
                </a:cxn>
                <a:cxn ang="0">
                  <a:pos x="124" y="18"/>
                </a:cxn>
                <a:cxn ang="0">
                  <a:pos x="108" y="38"/>
                </a:cxn>
                <a:cxn ang="0">
                  <a:pos x="89" y="64"/>
                </a:cxn>
                <a:cxn ang="0">
                  <a:pos x="66" y="95"/>
                </a:cxn>
                <a:cxn ang="0">
                  <a:pos x="43" y="130"/>
                </a:cxn>
                <a:cxn ang="0">
                  <a:pos x="19" y="166"/>
                </a:cxn>
                <a:cxn ang="0">
                  <a:pos x="0" y="205"/>
                </a:cxn>
                <a:cxn ang="0">
                  <a:pos x="156" y="179"/>
                </a:cxn>
                <a:cxn ang="0">
                  <a:pos x="156" y="171"/>
                </a:cxn>
                <a:cxn ang="0">
                  <a:pos x="158" y="155"/>
                </a:cxn>
                <a:cxn ang="0">
                  <a:pos x="162" y="143"/>
                </a:cxn>
                <a:cxn ang="0">
                  <a:pos x="174" y="139"/>
                </a:cxn>
                <a:cxn ang="0">
                  <a:pos x="185" y="143"/>
                </a:cxn>
                <a:cxn ang="0">
                  <a:pos x="203" y="148"/>
                </a:cxn>
                <a:cxn ang="0">
                  <a:pos x="222" y="154"/>
                </a:cxn>
                <a:cxn ang="0">
                  <a:pos x="244" y="157"/>
                </a:cxn>
                <a:cxn ang="0">
                  <a:pos x="265" y="157"/>
                </a:cxn>
                <a:cxn ang="0">
                  <a:pos x="281" y="150"/>
                </a:cxn>
                <a:cxn ang="0">
                  <a:pos x="292" y="139"/>
                </a:cxn>
                <a:cxn ang="0">
                  <a:pos x="295" y="118"/>
                </a:cxn>
                <a:cxn ang="0">
                  <a:pos x="290" y="93"/>
                </a:cxn>
                <a:cxn ang="0">
                  <a:pos x="277" y="77"/>
                </a:cxn>
                <a:cxn ang="0">
                  <a:pos x="260" y="68"/>
                </a:cxn>
                <a:cxn ang="0">
                  <a:pos x="238" y="64"/>
                </a:cxn>
                <a:cxn ang="0">
                  <a:pos x="217" y="66"/>
                </a:cxn>
                <a:cxn ang="0">
                  <a:pos x="196" y="72"/>
                </a:cxn>
                <a:cxn ang="0">
                  <a:pos x="176" y="80"/>
                </a:cxn>
                <a:cxn ang="0">
                  <a:pos x="162" y="93"/>
                </a:cxn>
                <a:cxn ang="0">
                  <a:pos x="140" y="0"/>
                </a:cxn>
              </a:cxnLst>
              <a:rect l="0" t="0" r="r" b="b"/>
              <a:pathLst>
                <a:path w="295" h="205">
                  <a:moveTo>
                    <a:pt x="140" y="0"/>
                  </a:moveTo>
                  <a:lnTo>
                    <a:pt x="137" y="6"/>
                  </a:lnTo>
                  <a:lnTo>
                    <a:pt x="124" y="18"/>
                  </a:lnTo>
                  <a:lnTo>
                    <a:pt x="108" y="38"/>
                  </a:lnTo>
                  <a:lnTo>
                    <a:pt x="89" y="64"/>
                  </a:lnTo>
                  <a:lnTo>
                    <a:pt x="66" y="95"/>
                  </a:lnTo>
                  <a:lnTo>
                    <a:pt x="43" y="130"/>
                  </a:lnTo>
                  <a:lnTo>
                    <a:pt x="19" y="166"/>
                  </a:lnTo>
                  <a:lnTo>
                    <a:pt x="0" y="205"/>
                  </a:lnTo>
                  <a:lnTo>
                    <a:pt x="156" y="179"/>
                  </a:lnTo>
                  <a:lnTo>
                    <a:pt x="156" y="171"/>
                  </a:lnTo>
                  <a:lnTo>
                    <a:pt x="158" y="155"/>
                  </a:lnTo>
                  <a:lnTo>
                    <a:pt x="162" y="143"/>
                  </a:lnTo>
                  <a:lnTo>
                    <a:pt x="174" y="139"/>
                  </a:lnTo>
                  <a:lnTo>
                    <a:pt x="185" y="143"/>
                  </a:lnTo>
                  <a:lnTo>
                    <a:pt x="203" y="148"/>
                  </a:lnTo>
                  <a:lnTo>
                    <a:pt x="222" y="154"/>
                  </a:lnTo>
                  <a:lnTo>
                    <a:pt x="244" y="157"/>
                  </a:lnTo>
                  <a:lnTo>
                    <a:pt x="265" y="157"/>
                  </a:lnTo>
                  <a:lnTo>
                    <a:pt x="281" y="150"/>
                  </a:lnTo>
                  <a:lnTo>
                    <a:pt x="292" y="139"/>
                  </a:lnTo>
                  <a:lnTo>
                    <a:pt x="295" y="118"/>
                  </a:lnTo>
                  <a:lnTo>
                    <a:pt x="290" y="93"/>
                  </a:lnTo>
                  <a:lnTo>
                    <a:pt x="277" y="77"/>
                  </a:lnTo>
                  <a:lnTo>
                    <a:pt x="260" y="68"/>
                  </a:lnTo>
                  <a:lnTo>
                    <a:pt x="238" y="64"/>
                  </a:lnTo>
                  <a:lnTo>
                    <a:pt x="217" y="66"/>
                  </a:lnTo>
                  <a:lnTo>
                    <a:pt x="196" y="72"/>
                  </a:lnTo>
                  <a:lnTo>
                    <a:pt x="176" y="80"/>
                  </a:lnTo>
                  <a:lnTo>
                    <a:pt x="162" y="93"/>
                  </a:lnTo>
                  <a:lnTo>
                    <a:pt x="140" y="0"/>
                  </a:lnTo>
                  <a:close/>
                </a:path>
              </a:pathLst>
            </a:custGeom>
            <a:solidFill>
              <a:srgbClr val="000000"/>
            </a:solidFill>
            <a:ln w="12700">
              <a:noFill/>
              <a:round/>
              <a:headEnd/>
              <a:tailEnd/>
            </a:ln>
          </p:spPr>
          <p:txBody>
            <a:bodyPr/>
            <a:lstStyle/>
            <a:p>
              <a:endParaRPr lang="en-US"/>
            </a:p>
          </p:txBody>
        </p:sp>
      </p:grpSp>
      <p:grpSp>
        <p:nvGrpSpPr>
          <p:cNvPr id="7" name="Group 79"/>
          <p:cNvGrpSpPr>
            <a:grpSpLocks/>
          </p:cNvGrpSpPr>
          <p:nvPr/>
        </p:nvGrpSpPr>
        <p:grpSpPr bwMode="auto">
          <a:xfrm>
            <a:off x="7164388" y="4549775"/>
            <a:ext cx="609600" cy="1143000"/>
            <a:chOff x="3642" y="1507"/>
            <a:chExt cx="959" cy="1600"/>
          </a:xfrm>
        </p:grpSpPr>
        <p:sp>
          <p:nvSpPr>
            <p:cNvPr id="596048" name="Freeform 80"/>
            <p:cNvSpPr>
              <a:spLocks/>
            </p:cNvSpPr>
            <p:nvPr/>
          </p:nvSpPr>
          <p:spPr bwMode="auto">
            <a:xfrm>
              <a:off x="3753" y="2760"/>
              <a:ext cx="147" cy="221"/>
            </a:xfrm>
            <a:custGeom>
              <a:avLst/>
              <a:gdLst/>
              <a:ahLst/>
              <a:cxnLst>
                <a:cxn ang="0">
                  <a:pos x="70" y="0"/>
                </a:cxn>
                <a:cxn ang="0">
                  <a:pos x="70" y="312"/>
                </a:cxn>
                <a:cxn ang="0">
                  <a:pos x="0" y="441"/>
                </a:cxn>
                <a:cxn ang="0">
                  <a:pos x="260" y="439"/>
                </a:cxn>
                <a:cxn ang="0">
                  <a:pos x="294" y="274"/>
                </a:cxn>
                <a:cxn ang="0">
                  <a:pos x="245" y="40"/>
                </a:cxn>
                <a:cxn ang="0">
                  <a:pos x="70" y="0"/>
                </a:cxn>
                <a:cxn ang="0">
                  <a:pos x="70" y="0"/>
                </a:cxn>
              </a:cxnLst>
              <a:rect l="0" t="0" r="r" b="b"/>
              <a:pathLst>
                <a:path w="294" h="441">
                  <a:moveTo>
                    <a:pt x="70" y="0"/>
                  </a:moveTo>
                  <a:lnTo>
                    <a:pt x="70" y="312"/>
                  </a:lnTo>
                  <a:lnTo>
                    <a:pt x="0" y="441"/>
                  </a:lnTo>
                  <a:lnTo>
                    <a:pt x="260" y="439"/>
                  </a:lnTo>
                  <a:lnTo>
                    <a:pt x="294" y="274"/>
                  </a:lnTo>
                  <a:lnTo>
                    <a:pt x="245" y="40"/>
                  </a:lnTo>
                  <a:lnTo>
                    <a:pt x="70" y="0"/>
                  </a:lnTo>
                  <a:lnTo>
                    <a:pt x="70" y="0"/>
                  </a:lnTo>
                  <a:close/>
                </a:path>
              </a:pathLst>
            </a:custGeom>
            <a:solidFill>
              <a:srgbClr val="E6E6E6"/>
            </a:solidFill>
            <a:ln w="9525">
              <a:noFill/>
              <a:round/>
              <a:headEnd/>
              <a:tailEnd/>
            </a:ln>
          </p:spPr>
          <p:txBody>
            <a:bodyPr/>
            <a:lstStyle/>
            <a:p>
              <a:endParaRPr lang="en-US"/>
            </a:p>
          </p:txBody>
        </p:sp>
        <p:sp>
          <p:nvSpPr>
            <p:cNvPr id="596049" name="Freeform 81"/>
            <p:cNvSpPr>
              <a:spLocks/>
            </p:cNvSpPr>
            <p:nvPr/>
          </p:nvSpPr>
          <p:spPr bwMode="auto">
            <a:xfrm>
              <a:off x="4292" y="2039"/>
              <a:ext cx="170" cy="505"/>
            </a:xfrm>
            <a:custGeom>
              <a:avLst/>
              <a:gdLst/>
              <a:ahLst/>
              <a:cxnLst>
                <a:cxn ang="0">
                  <a:pos x="50" y="0"/>
                </a:cxn>
                <a:cxn ang="0">
                  <a:pos x="340" y="198"/>
                </a:cxn>
                <a:cxn ang="0">
                  <a:pos x="335" y="1009"/>
                </a:cxn>
                <a:cxn ang="0">
                  <a:pos x="141" y="960"/>
                </a:cxn>
                <a:cxn ang="0">
                  <a:pos x="0" y="589"/>
                </a:cxn>
                <a:cxn ang="0">
                  <a:pos x="50" y="0"/>
                </a:cxn>
                <a:cxn ang="0">
                  <a:pos x="50" y="0"/>
                </a:cxn>
              </a:cxnLst>
              <a:rect l="0" t="0" r="r" b="b"/>
              <a:pathLst>
                <a:path w="340" h="1009">
                  <a:moveTo>
                    <a:pt x="50" y="0"/>
                  </a:moveTo>
                  <a:lnTo>
                    <a:pt x="340" y="198"/>
                  </a:lnTo>
                  <a:lnTo>
                    <a:pt x="335" y="1009"/>
                  </a:lnTo>
                  <a:lnTo>
                    <a:pt x="141" y="960"/>
                  </a:lnTo>
                  <a:lnTo>
                    <a:pt x="0" y="589"/>
                  </a:lnTo>
                  <a:lnTo>
                    <a:pt x="50" y="0"/>
                  </a:lnTo>
                  <a:lnTo>
                    <a:pt x="50" y="0"/>
                  </a:lnTo>
                  <a:close/>
                </a:path>
              </a:pathLst>
            </a:custGeom>
            <a:solidFill>
              <a:srgbClr val="96ABBA"/>
            </a:solidFill>
            <a:ln w="9525">
              <a:noFill/>
              <a:round/>
              <a:headEnd/>
              <a:tailEnd/>
            </a:ln>
          </p:spPr>
          <p:txBody>
            <a:bodyPr/>
            <a:lstStyle/>
            <a:p>
              <a:endParaRPr lang="en-US"/>
            </a:p>
          </p:txBody>
        </p:sp>
        <p:sp>
          <p:nvSpPr>
            <p:cNvPr id="596050" name="Freeform 82"/>
            <p:cNvSpPr>
              <a:spLocks/>
            </p:cNvSpPr>
            <p:nvPr/>
          </p:nvSpPr>
          <p:spPr bwMode="auto">
            <a:xfrm>
              <a:off x="4278" y="2083"/>
              <a:ext cx="53" cy="350"/>
            </a:xfrm>
            <a:custGeom>
              <a:avLst/>
              <a:gdLst/>
              <a:ahLst/>
              <a:cxnLst>
                <a:cxn ang="0">
                  <a:pos x="0" y="111"/>
                </a:cxn>
                <a:cxn ang="0">
                  <a:pos x="2" y="221"/>
                </a:cxn>
                <a:cxn ang="0">
                  <a:pos x="104" y="700"/>
                </a:cxn>
                <a:cxn ang="0">
                  <a:pos x="104" y="112"/>
                </a:cxn>
                <a:cxn ang="0">
                  <a:pos x="66" y="0"/>
                </a:cxn>
                <a:cxn ang="0">
                  <a:pos x="0" y="111"/>
                </a:cxn>
                <a:cxn ang="0">
                  <a:pos x="0" y="111"/>
                </a:cxn>
              </a:cxnLst>
              <a:rect l="0" t="0" r="r" b="b"/>
              <a:pathLst>
                <a:path w="104" h="700">
                  <a:moveTo>
                    <a:pt x="0" y="111"/>
                  </a:moveTo>
                  <a:lnTo>
                    <a:pt x="2" y="221"/>
                  </a:lnTo>
                  <a:lnTo>
                    <a:pt x="104" y="700"/>
                  </a:lnTo>
                  <a:lnTo>
                    <a:pt x="104" y="112"/>
                  </a:lnTo>
                  <a:lnTo>
                    <a:pt x="66" y="0"/>
                  </a:lnTo>
                  <a:lnTo>
                    <a:pt x="0" y="111"/>
                  </a:lnTo>
                  <a:lnTo>
                    <a:pt x="0" y="111"/>
                  </a:lnTo>
                  <a:close/>
                </a:path>
              </a:pathLst>
            </a:custGeom>
            <a:solidFill>
              <a:srgbClr val="BDC9D4"/>
            </a:solidFill>
            <a:ln w="9525">
              <a:noFill/>
              <a:round/>
              <a:headEnd/>
              <a:tailEnd/>
            </a:ln>
          </p:spPr>
          <p:txBody>
            <a:bodyPr/>
            <a:lstStyle/>
            <a:p>
              <a:endParaRPr lang="en-US"/>
            </a:p>
          </p:txBody>
        </p:sp>
        <p:sp>
          <p:nvSpPr>
            <p:cNvPr id="596051" name="Freeform 83"/>
            <p:cNvSpPr>
              <a:spLocks/>
            </p:cNvSpPr>
            <p:nvPr/>
          </p:nvSpPr>
          <p:spPr bwMode="auto">
            <a:xfrm>
              <a:off x="4237" y="2781"/>
              <a:ext cx="170" cy="203"/>
            </a:xfrm>
            <a:custGeom>
              <a:avLst/>
              <a:gdLst/>
              <a:ahLst/>
              <a:cxnLst>
                <a:cxn ang="0">
                  <a:pos x="156" y="0"/>
                </a:cxn>
                <a:cxn ang="0">
                  <a:pos x="32" y="82"/>
                </a:cxn>
                <a:cxn ang="0">
                  <a:pos x="76" y="241"/>
                </a:cxn>
                <a:cxn ang="0">
                  <a:pos x="78" y="274"/>
                </a:cxn>
                <a:cxn ang="0">
                  <a:pos x="0" y="407"/>
                </a:cxn>
                <a:cxn ang="0">
                  <a:pos x="260" y="407"/>
                </a:cxn>
                <a:cxn ang="0">
                  <a:pos x="338" y="249"/>
                </a:cxn>
                <a:cxn ang="0">
                  <a:pos x="222" y="40"/>
                </a:cxn>
                <a:cxn ang="0">
                  <a:pos x="156" y="0"/>
                </a:cxn>
                <a:cxn ang="0">
                  <a:pos x="156" y="0"/>
                </a:cxn>
              </a:cxnLst>
              <a:rect l="0" t="0" r="r" b="b"/>
              <a:pathLst>
                <a:path w="338" h="407">
                  <a:moveTo>
                    <a:pt x="156" y="0"/>
                  </a:moveTo>
                  <a:lnTo>
                    <a:pt x="32" y="82"/>
                  </a:lnTo>
                  <a:lnTo>
                    <a:pt x="76" y="241"/>
                  </a:lnTo>
                  <a:lnTo>
                    <a:pt x="78" y="274"/>
                  </a:lnTo>
                  <a:lnTo>
                    <a:pt x="0" y="407"/>
                  </a:lnTo>
                  <a:lnTo>
                    <a:pt x="260" y="407"/>
                  </a:lnTo>
                  <a:lnTo>
                    <a:pt x="338" y="249"/>
                  </a:lnTo>
                  <a:lnTo>
                    <a:pt x="222" y="40"/>
                  </a:lnTo>
                  <a:lnTo>
                    <a:pt x="156" y="0"/>
                  </a:lnTo>
                  <a:lnTo>
                    <a:pt x="156" y="0"/>
                  </a:lnTo>
                  <a:close/>
                </a:path>
              </a:pathLst>
            </a:custGeom>
            <a:solidFill>
              <a:srgbClr val="96ABBA"/>
            </a:solidFill>
            <a:ln w="9525">
              <a:noFill/>
              <a:round/>
              <a:headEnd/>
              <a:tailEnd/>
            </a:ln>
          </p:spPr>
          <p:txBody>
            <a:bodyPr/>
            <a:lstStyle/>
            <a:p>
              <a:endParaRPr lang="en-US"/>
            </a:p>
          </p:txBody>
        </p:sp>
        <p:sp>
          <p:nvSpPr>
            <p:cNvPr id="596052" name="Freeform 84"/>
            <p:cNvSpPr>
              <a:spLocks/>
            </p:cNvSpPr>
            <p:nvPr/>
          </p:nvSpPr>
          <p:spPr bwMode="auto">
            <a:xfrm>
              <a:off x="4269" y="3006"/>
              <a:ext cx="202" cy="101"/>
            </a:xfrm>
            <a:custGeom>
              <a:avLst/>
              <a:gdLst/>
              <a:ahLst/>
              <a:cxnLst>
                <a:cxn ang="0">
                  <a:pos x="53" y="0"/>
                </a:cxn>
                <a:cxn ang="0">
                  <a:pos x="0" y="202"/>
                </a:cxn>
                <a:cxn ang="0">
                  <a:pos x="404" y="198"/>
                </a:cxn>
                <a:cxn ang="0">
                  <a:pos x="349" y="0"/>
                </a:cxn>
                <a:cxn ang="0">
                  <a:pos x="53" y="0"/>
                </a:cxn>
                <a:cxn ang="0">
                  <a:pos x="53" y="0"/>
                </a:cxn>
              </a:cxnLst>
              <a:rect l="0" t="0" r="r" b="b"/>
              <a:pathLst>
                <a:path w="404" h="202">
                  <a:moveTo>
                    <a:pt x="53" y="0"/>
                  </a:moveTo>
                  <a:lnTo>
                    <a:pt x="0" y="202"/>
                  </a:lnTo>
                  <a:lnTo>
                    <a:pt x="404" y="198"/>
                  </a:lnTo>
                  <a:lnTo>
                    <a:pt x="349" y="0"/>
                  </a:lnTo>
                  <a:lnTo>
                    <a:pt x="53" y="0"/>
                  </a:lnTo>
                  <a:lnTo>
                    <a:pt x="53" y="0"/>
                  </a:lnTo>
                  <a:close/>
                </a:path>
              </a:pathLst>
            </a:custGeom>
            <a:solidFill>
              <a:srgbClr val="000000"/>
            </a:solidFill>
            <a:ln w="9525">
              <a:noFill/>
              <a:round/>
              <a:headEnd/>
              <a:tailEnd/>
            </a:ln>
          </p:spPr>
          <p:txBody>
            <a:bodyPr/>
            <a:lstStyle/>
            <a:p>
              <a:endParaRPr lang="en-US"/>
            </a:p>
          </p:txBody>
        </p:sp>
        <p:sp>
          <p:nvSpPr>
            <p:cNvPr id="596053" name="Freeform 85"/>
            <p:cNvSpPr>
              <a:spLocks/>
            </p:cNvSpPr>
            <p:nvPr/>
          </p:nvSpPr>
          <p:spPr bwMode="auto">
            <a:xfrm>
              <a:off x="4117" y="2086"/>
              <a:ext cx="187" cy="721"/>
            </a:xfrm>
            <a:custGeom>
              <a:avLst/>
              <a:gdLst/>
              <a:ahLst/>
              <a:cxnLst>
                <a:cxn ang="0">
                  <a:pos x="0" y="300"/>
                </a:cxn>
                <a:cxn ang="0">
                  <a:pos x="40" y="110"/>
                </a:cxn>
                <a:cxn ang="0">
                  <a:pos x="95" y="0"/>
                </a:cxn>
                <a:cxn ang="0">
                  <a:pos x="212" y="108"/>
                </a:cxn>
                <a:cxn ang="0">
                  <a:pos x="374" y="1441"/>
                </a:cxn>
                <a:cxn ang="0">
                  <a:pos x="38" y="1342"/>
                </a:cxn>
                <a:cxn ang="0">
                  <a:pos x="0" y="300"/>
                </a:cxn>
                <a:cxn ang="0">
                  <a:pos x="0" y="300"/>
                </a:cxn>
              </a:cxnLst>
              <a:rect l="0" t="0" r="r" b="b"/>
              <a:pathLst>
                <a:path w="374" h="1441">
                  <a:moveTo>
                    <a:pt x="0" y="300"/>
                  </a:moveTo>
                  <a:lnTo>
                    <a:pt x="40" y="110"/>
                  </a:lnTo>
                  <a:lnTo>
                    <a:pt x="95" y="0"/>
                  </a:lnTo>
                  <a:lnTo>
                    <a:pt x="212" y="108"/>
                  </a:lnTo>
                  <a:lnTo>
                    <a:pt x="374" y="1441"/>
                  </a:lnTo>
                  <a:lnTo>
                    <a:pt x="38" y="1342"/>
                  </a:lnTo>
                  <a:lnTo>
                    <a:pt x="0" y="300"/>
                  </a:lnTo>
                  <a:lnTo>
                    <a:pt x="0" y="300"/>
                  </a:lnTo>
                  <a:close/>
                </a:path>
              </a:pathLst>
            </a:custGeom>
            <a:solidFill>
              <a:srgbClr val="B3B3B3"/>
            </a:solidFill>
            <a:ln w="9525">
              <a:noFill/>
              <a:round/>
              <a:headEnd/>
              <a:tailEnd/>
            </a:ln>
          </p:spPr>
          <p:txBody>
            <a:bodyPr/>
            <a:lstStyle/>
            <a:p>
              <a:endParaRPr lang="en-US"/>
            </a:p>
          </p:txBody>
        </p:sp>
        <p:sp>
          <p:nvSpPr>
            <p:cNvPr id="596054" name="Freeform 86"/>
            <p:cNvSpPr>
              <a:spLocks/>
            </p:cNvSpPr>
            <p:nvPr/>
          </p:nvSpPr>
          <p:spPr bwMode="auto">
            <a:xfrm>
              <a:off x="4088" y="2100"/>
              <a:ext cx="50" cy="659"/>
            </a:xfrm>
            <a:custGeom>
              <a:avLst/>
              <a:gdLst/>
              <a:ahLst/>
              <a:cxnLst>
                <a:cxn ang="0">
                  <a:pos x="13" y="712"/>
                </a:cxn>
                <a:cxn ang="0">
                  <a:pos x="38" y="1318"/>
                </a:cxn>
                <a:cxn ang="0">
                  <a:pos x="98" y="1316"/>
                </a:cxn>
                <a:cxn ang="0">
                  <a:pos x="97" y="82"/>
                </a:cxn>
                <a:cxn ang="0">
                  <a:pos x="34" y="0"/>
                </a:cxn>
                <a:cxn ang="0">
                  <a:pos x="0" y="358"/>
                </a:cxn>
                <a:cxn ang="0">
                  <a:pos x="13" y="712"/>
                </a:cxn>
                <a:cxn ang="0">
                  <a:pos x="13" y="712"/>
                </a:cxn>
              </a:cxnLst>
              <a:rect l="0" t="0" r="r" b="b"/>
              <a:pathLst>
                <a:path w="98" h="1318">
                  <a:moveTo>
                    <a:pt x="13" y="712"/>
                  </a:moveTo>
                  <a:lnTo>
                    <a:pt x="38" y="1318"/>
                  </a:lnTo>
                  <a:lnTo>
                    <a:pt x="98" y="1316"/>
                  </a:lnTo>
                  <a:lnTo>
                    <a:pt x="97" y="82"/>
                  </a:lnTo>
                  <a:lnTo>
                    <a:pt x="34" y="0"/>
                  </a:lnTo>
                  <a:lnTo>
                    <a:pt x="0" y="358"/>
                  </a:lnTo>
                  <a:lnTo>
                    <a:pt x="13" y="712"/>
                  </a:lnTo>
                  <a:lnTo>
                    <a:pt x="13" y="712"/>
                  </a:lnTo>
                  <a:close/>
                </a:path>
              </a:pathLst>
            </a:custGeom>
            <a:solidFill>
              <a:srgbClr val="CCCCCC"/>
            </a:solidFill>
            <a:ln w="9525">
              <a:noFill/>
              <a:round/>
              <a:headEnd/>
              <a:tailEnd/>
            </a:ln>
          </p:spPr>
          <p:txBody>
            <a:bodyPr/>
            <a:lstStyle/>
            <a:p>
              <a:endParaRPr lang="en-US"/>
            </a:p>
          </p:txBody>
        </p:sp>
        <p:sp>
          <p:nvSpPr>
            <p:cNvPr id="596055" name="Freeform 87"/>
            <p:cNvSpPr>
              <a:spLocks/>
            </p:cNvSpPr>
            <p:nvPr/>
          </p:nvSpPr>
          <p:spPr bwMode="auto">
            <a:xfrm>
              <a:off x="3768" y="3001"/>
              <a:ext cx="217" cy="102"/>
            </a:xfrm>
            <a:custGeom>
              <a:avLst/>
              <a:gdLst/>
              <a:ahLst/>
              <a:cxnLst>
                <a:cxn ang="0">
                  <a:pos x="67" y="0"/>
                </a:cxn>
                <a:cxn ang="0">
                  <a:pos x="0" y="202"/>
                </a:cxn>
                <a:cxn ang="0">
                  <a:pos x="434" y="205"/>
                </a:cxn>
                <a:cxn ang="0">
                  <a:pos x="365" y="0"/>
                </a:cxn>
                <a:cxn ang="0">
                  <a:pos x="67" y="0"/>
                </a:cxn>
                <a:cxn ang="0">
                  <a:pos x="67" y="0"/>
                </a:cxn>
              </a:cxnLst>
              <a:rect l="0" t="0" r="r" b="b"/>
              <a:pathLst>
                <a:path w="434" h="205">
                  <a:moveTo>
                    <a:pt x="67" y="0"/>
                  </a:moveTo>
                  <a:lnTo>
                    <a:pt x="0" y="202"/>
                  </a:lnTo>
                  <a:lnTo>
                    <a:pt x="434" y="205"/>
                  </a:lnTo>
                  <a:lnTo>
                    <a:pt x="365" y="0"/>
                  </a:lnTo>
                  <a:lnTo>
                    <a:pt x="67" y="0"/>
                  </a:lnTo>
                  <a:lnTo>
                    <a:pt x="67" y="0"/>
                  </a:lnTo>
                  <a:close/>
                </a:path>
              </a:pathLst>
            </a:custGeom>
            <a:solidFill>
              <a:srgbClr val="1A1A1A"/>
            </a:solidFill>
            <a:ln w="9525">
              <a:noFill/>
              <a:round/>
              <a:headEnd/>
              <a:tailEnd/>
            </a:ln>
          </p:spPr>
          <p:txBody>
            <a:bodyPr/>
            <a:lstStyle/>
            <a:p>
              <a:endParaRPr lang="en-US"/>
            </a:p>
          </p:txBody>
        </p:sp>
        <p:sp>
          <p:nvSpPr>
            <p:cNvPr id="596056" name="Freeform 88"/>
            <p:cNvSpPr>
              <a:spLocks/>
            </p:cNvSpPr>
            <p:nvPr/>
          </p:nvSpPr>
          <p:spPr bwMode="auto">
            <a:xfrm>
              <a:off x="3895" y="1547"/>
              <a:ext cx="190" cy="594"/>
            </a:xfrm>
            <a:custGeom>
              <a:avLst/>
              <a:gdLst/>
              <a:ahLst/>
              <a:cxnLst>
                <a:cxn ang="0">
                  <a:pos x="300" y="348"/>
                </a:cxn>
                <a:cxn ang="0">
                  <a:pos x="177" y="1188"/>
                </a:cxn>
                <a:cxn ang="0">
                  <a:pos x="0" y="994"/>
                </a:cxn>
                <a:cxn ang="0">
                  <a:pos x="139" y="390"/>
                </a:cxn>
                <a:cxn ang="0">
                  <a:pos x="141" y="382"/>
                </a:cxn>
                <a:cxn ang="0">
                  <a:pos x="143" y="374"/>
                </a:cxn>
                <a:cxn ang="0">
                  <a:pos x="144" y="365"/>
                </a:cxn>
                <a:cxn ang="0">
                  <a:pos x="146" y="352"/>
                </a:cxn>
                <a:cxn ang="0">
                  <a:pos x="150" y="336"/>
                </a:cxn>
                <a:cxn ang="0">
                  <a:pos x="154" y="329"/>
                </a:cxn>
                <a:cxn ang="0">
                  <a:pos x="156" y="319"/>
                </a:cxn>
                <a:cxn ang="0">
                  <a:pos x="158" y="312"/>
                </a:cxn>
                <a:cxn ang="0">
                  <a:pos x="162" y="302"/>
                </a:cxn>
                <a:cxn ang="0">
                  <a:pos x="163" y="293"/>
                </a:cxn>
                <a:cxn ang="0">
                  <a:pos x="165" y="283"/>
                </a:cxn>
                <a:cxn ang="0">
                  <a:pos x="169" y="274"/>
                </a:cxn>
                <a:cxn ang="0">
                  <a:pos x="171" y="264"/>
                </a:cxn>
                <a:cxn ang="0">
                  <a:pos x="175" y="255"/>
                </a:cxn>
                <a:cxn ang="0">
                  <a:pos x="179" y="245"/>
                </a:cxn>
                <a:cxn ang="0">
                  <a:pos x="181" y="236"/>
                </a:cxn>
                <a:cxn ang="0">
                  <a:pos x="184" y="226"/>
                </a:cxn>
                <a:cxn ang="0">
                  <a:pos x="188" y="215"/>
                </a:cxn>
                <a:cxn ang="0">
                  <a:pos x="192" y="207"/>
                </a:cxn>
                <a:cxn ang="0">
                  <a:pos x="196" y="198"/>
                </a:cxn>
                <a:cxn ang="0">
                  <a:pos x="200" y="188"/>
                </a:cxn>
                <a:cxn ang="0">
                  <a:pos x="203" y="181"/>
                </a:cxn>
                <a:cxn ang="0">
                  <a:pos x="207" y="171"/>
                </a:cxn>
                <a:cxn ang="0">
                  <a:pos x="211" y="163"/>
                </a:cxn>
                <a:cxn ang="0">
                  <a:pos x="217" y="156"/>
                </a:cxn>
                <a:cxn ang="0">
                  <a:pos x="220" y="148"/>
                </a:cxn>
                <a:cxn ang="0">
                  <a:pos x="224" y="141"/>
                </a:cxn>
                <a:cxn ang="0">
                  <a:pos x="234" y="127"/>
                </a:cxn>
                <a:cxn ang="0">
                  <a:pos x="241" y="114"/>
                </a:cxn>
                <a:cxn ang="0">
                  <a:pos x="251" y="103"/>
                </a:cxn>
                <a:cxn ang="0">
                  <a:pos x="258" y="89"/>
                </a:cxn>
                <a:cxn ang="0">
                  <a:pos x="268" y="78"/>
                </a:cxn>
                <a:cxn ang="0">
                  <a:pos x="276" y="68"/>
                </a:cxn>
                <a:cxn ang="0">
                  <a:pos x="283" y="61"/>
                </a:cxn>
                <a:cxn ang="0">
                  <a:pos x="289" y="51"/>
                </a:cxn>
                <a:cxn ang="0">
                  <a:pos x="296" y="44"/>
                </a:cxn>
                <a:cxn ang="0">
                  <a:pos x="306" y="34"/>
                </a:cxn>
                <a:cxn ang="0">
                  <a:pos x="314" y="27"/>
                </a:cxn>
                <a:cxn ang="0">
                  <a:pos x="315" y="25"/>
                </a:cxn>
                <a:cxn ang="0">
                  <a:pos x="382" y="25"/>
                </a:cxn>
              </a:cxnLst>
              <a:rect l="0" t="0" r="r" b="b"/>
              <a:pathLst>
                <a:path w="382" h="1188">
                  <a:moveTo>
                    <a:pt x="382" y="25"/>
                  </a:moveTo>
                  <a:lnTo>
                    <a:pt x="300" y="348"/>
                  </a:lnTo>
                  <a:lnTo>
                    <a:pt x="302" y="781"/>
                  </a:lnTo>
                  <a:lnTo>
                    <a:pt x="177" y="1188"/>
                  </a:lnTo>
                  <a:lnTo>
                    <a:pt x="133" y="1188"/>
                  </a:lnTo>
                  <a:lnTo>
                    <a:pt x="0" y="994"/>
                  </a:lnTo>
                  <a:lnTo>
                    <a:pt x="135" y="831"/>
                  </a:lnTo>
                  <a:lnTo>
                    <a:pt x="139" y="390"/>
                  </a:lnTo>
                  <a:lnTo>
                    <a:pt x="139" y="388"/>
                  </a:lnTo>
                  <a:lnTo>
                    <a:pt x="141" y="382"/>
                  </a:lnTo>
                  <a:lnTo>
                    <a:pt x="141" y="378"/>
                  </a:lnTo>
                  <a:lnTo>
                    <a:pt x="143" y="374"/>
                  </a:lnTo>
                  <a:lnTo>
                    <a:pt x="143" y="369"/>
                  </a:lnTo>
                  <a:lnTo>
                    <a:pt x="144" y="365"/>
                  </a:lnTo>
                  <a:lnTo>
                    <a:pt x="146" y="357"/>
                  </a:lnTo>
                  <a:lnTo>
                    <a:pt x="146" y="352"/>
                  </a:lnTo>
                  <a:lnTo>
                    <a:pt x="148" y="344"/>
                  </a:lnTo>
                  <a:lnTo>
                    <a:pt x="150" y="336"/>
                  </a:lnTo>
                  <a:lnTo>
                    <a:pt x="152" y="333"/>
                  </a:lnTo>
                  <a:lnTo>
                    <a:pt x="154" y="329"/>
                  </a:lnTo>
                  <a:lnTo>
                    <a:pt x="154" y="325"/>
                  </a:lnTo>
                  <a:lnTo>
                    <a:pt x="156" y="319"/>
                  </a:lnTo>
                  <a:lnTo>
                    <a:pt x="156" y="316"/>
                  </a:lnTo>
                  <a:lnTo>
                    <a:pt x="158" y="312"/>
                  </a:lnTo>
                  <a:lnTo>
                    <a:pt x="158" y="308"/>
                  </a:lnTo>
                  <a:lnTo>
                    <a:pt x="162" y="302"/>
                  </a:lnTo>
                  <a:lnTo>
                    <a:pt x="162" y="296"/>
                  </a:lnTo>
                  <a:lnTo>
                    <a:pt x="163" y="293"/>
                  </a:lnTo>
                  <a:lnTo>
                    <a:pt x="163" y="287"/>
                  </a:lnTo>
                  <a:lnTo>
                    <a:pt x="165" y="283"/>
                  </a:lnTo>
                  <a:lnTo>
                    <a:pt x="167" y="277"/>
                  </a:lnTo>
                  <a:lnTo>
                    <a:pt x="169" y="274"/>
                  </a:lnTo>
                  <a:lnTo>
                    <a:pt x="169" y="268"/>
                  </a:lnTo>
                  <a:lnTo>
                    <a:pt x="171" y="264"/>
                  </a:lnTo>
                  <a:lnTo>
                    <a:pt x="173" y="258"/>
                  </a:lnTo>
                  <a:lnTo>
                    <a:pt x="175" y="255"/>
                  </a:lnTo>
                  <a:lnTo>
                    <a:pt x="177" y="249"/>
                  </a:lnTo>
                  <a:lnTo>
                    <a:pt x="179" y="245"/>
                  </a:lnTo>
                  <a:lnTo>
                    <a:pt x="179" y="239"/>
                  </a:lnTo>
                  <a:lnTo>
                    <a:pt x="181" y="236"/>
                  </a:lnTo>
                  <a:lnTo>
                    <a:pt x="182" y="230"/>
                  </a:lnTo>
                  <a:lnTo>
                    <a:pt x="184" y="226"/>
                  </a:lnTo>
                  <a:lnTo>
                    <a:pt x="186" y="220"/>
                  </a:lnTo>
                  <a:lnTo>
                    <a:pt x="188" y="215"/>
                  </a:lnTo>
                  <a:lnTo>
                    <a:pt x="190" y="211"/>
                  </a:lnTo>
                  <a:lnTo>
                    <a:pt x="192" y="207"/>
                  </a:lnTo>
                  <a:lnTo>
                    <a:pt x="192" y="201"/>
                  </a:lnTo>
                  <a:lnTo>
                    <a:pt x="196" y="198"/>
                  </a:lnTo>
                  <a:lnTo>
                    <a:pt x="198" y="192"/>
                  </a:lnTo>
                  <a:lnTo>
                    <a:pt x="200" y="188"/>
                  </a:lnTo>
                  <a:lnTo>
                    <a:pt x="201" y="184"/>
                  </a:lnTo>
                  <a:lnTo>
                    <a:pt x="203" y="181"/>
                  </a:lnTo>
                  <a:lnTo>
                    <a:pt x="205" y="175"/>
                  </a:lnTo>
                  <a:lnTo>
                    <a:pt x="207" y="171"/>
                  </a:lnTo>
                  <a:lnTo>
                    <a:pt x="209" y="167"/>
                  </a:lnTo>
                  <a:lnTo>
                    <a:pt x="211" y="163"/>
                  </a:lnTo>
                  <a:lnTo>
                    <a:pt x="213" y="160"/>
                  </a:lnTo>
                  <a:lnTo>
                    <a:pt x="217" y="156"/>
                  </a:lnTo>
                  <a:lnTo>
                    <a:pt x="219" y="152"/>
                  </a:lnTo>
                  <a:lnTo>
                    <a:pt x="220" y="148"/>
                  </a:lnTo>
                  <a:lnTo>
                    <a:pt x="222" y="144"/>
                  </a:lnTo>
                  <a:lnTo>
                    <a:pt x="224" y="141"/>
                  </a:lnTo>
                  <a:lnTo>
                    <a:pt x="228" y="133"/>
                  </a:lnTo>
                  <a:lnTo>
                    <a:pt x="234" y="127"/>
                  </a:lnTo>
                  <a:lnTo>
                    <a:pt x="238" y="120"/>
                  </a:lnTo>
                  <a:lnTo>
                    <a:pt x="241" y="114"/>
                  </a:lnTo>
                  <a:lnTo>
                    <a:pt x="245" y="108"/>
                  </a:lnTo>
                  <a:lnTo>
                    <a:pt x="251" y="103"/>
                  </a:lnTo>
                  <a:lnTo>
                    <a:pt x="255" y="95"/>
                  </a:lnTo>
                  <a:lnTo>
                    <a:pt x="258" y="89"/>
                  </a:lnTo>
                  <a:lnTo>
                    <a:pt x="262" y="84"/>
                  </a:lnTo>
                  <a:lnTo>
                    <a:pt x="268" y="78"/>
                  </a:lnTo>
                  <a:lnTo>
                    <a:pt x="270" y="72"/>
                  </a:lnTo>
                  <a:lnTo>
                    <a:pt x="276" y="68"/>
                  </a:lnTo>
                  <a:lnTo>
                    <a:pt x="279" y="65"/>
                  </a:lnTo>
                  <a:lnTo>
                    <a:pt x="283" y="61"/>
                  </a:lnTo>
                  <a:lnTo>
                    <a:pt x="285" y="55"/>
                  </a:lnTo>
                  <a:lnTo>
                    <a:pt x="289" y="51"/>
                  </a:lnTo>
                  <a:lnTo>
                    <a:pt x="293" y="47"/>
                  </a:lnTo>
                  <a:lnTo>
                    <a:pt x="296" y="44"/>
                  </a:lnTo>
                  <a:lnTo>
                    <a:pt x="302" y="38"/>
                  </a:lnTo>
                  <a:lnTo>
                    <a:pt x="306" y="34"/>
                  </a:lnTo>
                  <a:lnTo>
                    <a:pt x="310" y="28"/>
                  </a:lnTo>
                  <a:lnTo>
                    <a:pt x="314" y="27"/>
                  </a:lnTo>
                  <a:lnTo>
                    <a:pt x="314" y="25"/>
                  </a:lnTo>
                  <a:lnTo>
                    <a:pt x="315" y="25"/>
                  </a:lnTo>
                  <a:lnTo>
                    <a:pt x="367" y="0"/>
                  </a:lnTo>
                  <a:lnTo>
                    <a:pt x="382" y="25"/>
                  </a:lnTo>
                  <a:lnTo>
                    <a:pt x="382" y="25"/>
                  </a:lnTo>
                  <a:close/>
                </a:path>
              </a:pathLst>
            </a:custGeom>
            <a:solidFill>
              <a:srgbClr val="96ABBA"/>
            </a:solidFill>
            <a:ln w="9525">
              <a:noFill/>
              <a:round/>
              <a:headEnd/>
              <a:tailEnd/>
            </a:ln>
          </p:spPr>
          <p:txBody>
            <a:bodyPr/>
            <a:lstStyle/>
            <a:p>
              <a:endParaRPr lang="en-US"/>
            </a:p>
          </p:txBody>
        </p:sp>
        <p:sp>
          <p:nvSpPr>
            <p:cNvPr id="596057" name="Freeform 89"/>
            <p:cNvSpPr>
              <a:spLocks/>
            </p:cNvSpPr>
            <p:nvPr/>
          </p:nvSpPr>
          <p:spPr bwMode="auto">
            <a:xfrm>
              <a:off x="3991" y="2758"/>
              <a:ext cx="254" cy="216"/>
            </a:xfrm>
            <a:custGeom>
              <a:avLst/>
              <a:gdLst/>
              <a:ahLst/>
              <a:cxnLst>
                <a:cxn ang="0">
                  <a:pos x="0" y="287"/>
                </a:cxn>
                <a:cxn ang="0">
                  <a:pos x="30" y="430"/>
                </a:cxn>
                <a:cxn ang="0">
                  <a:pos x="194" y="430"/>
                </a:cxn>
                <a:cxn ang="0">
                  <a:pos x="199" y="341"/>
                </a:cxn>
                <a:cxn ang="0">
                  <a:pos x="311" y="341"/>
                </a:cxn>
                <a:cxn ang="0">
                  <a:pos x="311" y="432"/>
                </a:cxn>
                <a:cxn ang="0">
                  <a:pos x="482" y="432"/>
                </a:cxn>
                <a:cxn ang="0">
                  <a:pos x="507" y="304"/>
                </a:cxn>
                <a:cxn ang="0">
                  <a:pos x="279" y="0"/>
                </a:cxn>
                <a:cxn ang="0">
                  <a:pos x="234" y="2"/>
                </a:cxn>
                <a:cxn ang="0">
                  <a:pos x="0" y="287"/>
                </a:cxn>
                <a:cxn ang="0">
                  <a:pos x="0" y="287"/>
                </a:cxn>
              </a:cxnLst>
              <a:rect l="0" t="0" r="r" b="b"/>
              <a:pathLst>
                <a:path w="507" h="432">
                  <a:moveTo>
                    <a:pt x="0" y="287"/>
                  </a:moveTo>
                  <a:lnTo>
                    <a:pt x="30" y="430"/>
                  </a:lnTo>
                  <a:lnTo>
                    <a:pt x="194" y="430"/>
                  </a:lnTo>
                  <a:lnTo>
                    <a:pt x="199" y="341"/>
                  </a:lnTo>
                  <a:lnTo>
                    <a:pt x="311" y="341"/>
                  </a:lnTo>
                  <a:lnTo>
                    <a:pt x="311" y="432"/>
                  </a:lnTo>
                  <a:lnTo>
                    <a:pt x="482" y="432"/>
                  </a:lnTo>
                  <a:lnTo>
                    <a:pt x="507" y="304"/>
                  </a:lnTo>
                  <a:lnTo>
                    <a:pt x="279" y="0"/>
                  </a:lnTo>
                  <a:lnTo>
                    <a:pt x="234" y="2"/>
                  </a:lnTo>
                  <a:lnTo>
                    <a:pt x="0" y="287"/>
                  </a:lnTo>
                  <a:lnTo>
                    <a:pt x="0" y="287"/>
                  </a:lnTo>
                  <a:close/>
                </a:path>
              </a:pathLst>
            </a:custGeom>
            <a:solidFill>
              <a:srgbClr val="000000"/>
            </a:solidFill>
            <a:ln w="9525">
              <a:noFill/>
              <a:round/>
              <a:headEnd/>
              <a:tailEnd/>
            </a:ln>
          </p:spPr>
          <p:txBody>
            <a:bodyPr/>
            <a:lstStyle/>
            <a:p>
              <a:endParaRPr lang="en-US"/>
            </a:p>
          </p:txBody>
        </p:sp>
        <p:sp>
          <p:nvSpPr>
            <p:cNvPr id="596058" name="Freeform 90"/>
            <p:cNvSpPr>
              <a:spLocks/>
            </p:cNvSpPr>
            <p:nvPr/>
          </p:nvSpPr>
          <p:spPr bwMode="auto">
            <a:xfrm>
              <a:off x="3642" y="2165"/>
              <a:ext cx="377" cy="621"/>
            </a:xfrm>
            <a:custGeom>
              <a:avLst/>
              <a:gdLst/>
              <a:ahLst/>
              <a:cxnLst>
                <a:cxn ang="0">
                  <a:pos x="0" y="1099"/>
                </a:cxn>
                <a:cxn ang="0">
                  <a:pos x="237" y="1188"/>
                </a:cxn>
                <a:cxn ang="0">
                  <a:pos x="509" y="1241"/>
                </a:cxn>
                <a:cxn ang="0">
                  <a:pos x="710" y="1190"/>
                </a:cxn>
                <a:cxn ang="0">
                  <a:pos x="754" y="0"/>
                </a:cxn>
                <a:cxn ang="0">
                  <a:pos x="456" y="715"/>
                </a:cxn>
                <a:cxn ang="0">
                  <a:pos x="0" y="1099"/>
                </a:cxn>
                <a:cxn ang="0">
                  <a:pos x="0" y="1099"/>
                </a:cxn>
              </a:cxnLst>
              <a:rect l="0" t="0" r="r" b="b"/>
              <a:pathLst>
                <a:path w="754" h="1241">
                  <a:moveTo>
                    <a:pt x="0" y="1099"/>
                  </a:moveTo>
                  <a:lnTo>
                    <a:pt x="237" y="1188"/>
                  </a:lnTo>
                  <a:lnTo>
                    <a:pt x="509" y="1241"/>
                  </a:lnTo>
                  <a:lnTo>
                    <a:pt x="710" y="1190"/>
                  </a:lnTo>
                  <a:lnTo>
                    <a:pt x="754" y="0"/>
                  </a:lnTo>
                  <a:lnTo>
                    <a:pt x="456" y="715"/>
                  </a:lnTo>
                  <a:lnTo>
                    <a:pt x="0" y="1099"/>
                  </a:lnTo>
                  <a:lnTo>
                    <a:pt x="0" y="1099"/>
                  </a:lnTo>
                  <a:close/>
                </a:path>
              </a:pathLst>
            </a:custGeom>
            <a:solidFill>
              <a:srgbClr val="CCCCCC"/>
            </a:solidFill>
            <a:ln w="9525">
              <a:noFill/>
              <a:round/>
              <a:headEnd/>
              <a:tailEnd/>
            </a:ln>
          </p:spPr>
          <p:txBody>
            <a:bodyPr/>
            <a:lstStyle/>
            <a:p>
              <a:endParaRPr lang="en-US"/>
            </a:p>
          </p:txBody>
        </p:sp>
        <p:sp>
          <p:nvSpPr>
            <p:cNvPr id="596059" name="Freeform 91"/>
            <p:cNvSpPr>
              <a:spLocks/>
            </p:cNvSpPr>
            <p:nvPr/>
          </p:nvSpPr>
          <p:spPr bwMode="auto">
            <a:xfrm>
              <a:off x="4152" y="1547"/>
              <a:ext cx="130" cy="594"/>
            </a:xfrm>
            <a:custGeom>
              <a:avLst/>
              <a:gdLst/>
              <a:ahLst/>
              <a:cxnLst>
                <a:cxn ang="0">
                  <a:pos x="13" y="0"/>
                </a:cxn>
                <a:cxn ang="0">
                  <a:pos x="68" y="25"/>
                </a:cxn>
                <a:cxn ang="0">
                  <a:pos x="70" y="27"/>
                </a:cxn>
                <a:cxn ang="0">
                  <a:pos x="74" y="30"/>
                </a:cxn>
                <a:cxn ang="0">
                  <a:pos x="78" y="34"/>
                </a:cxn>
                <a:cxn ang="0">
                  <a:pos x="82" y="38"/>
                </a:cxn>
                <a:cxn ang="0">
                  <a:pos x="87" y="44"/>
                </a:cxn>
                <a:cxn ang="0">
                  <a:pos x="93" y="51"/>
                </a:cxn>
                <a:cxn ang="0">
                  <a:pos x="95" y="53"/>
                </a:cxn>
                <a:cxn ang="0">
                  <a:pos x="99" y="57"/>
                </a:cxn>
                <a:cxn ang="0">
                  <a:pos x="101" y="61"/>
                </a:cxn>
                <a:cxn ang="0">
                  <a:pos x="104" y="65"/>
                </a:cxn>
                <a:cxn ang="0">
                  <a:pos x="108" y="68"/>
                </a:cxn>
                <a:cxn ang="0">
                  <a:pos x="112" y="72"/>
                </a:cxn>
                <a:cxn ang="0">
                  <a:pos x="114" y="76"/>
                </a:cxn>
                <a:cxn ang="0">
                  <a:pos x="120" y="82"/>
                </a:cxn>
                <a:cxn ang="0">
                  <a:pos x="122" y="85"/>
                </a:cxn>
                <a:cxn ang="0">
                  <a:pos x="125" y="91"/>
                </a:cxn>
                <a:cxn ang="0">
                  <a:pos x="129" y="95"/>
                </a:cxn>
                <a:cxn ang="0">
                  <a:pos x="133" y="101"/>
                </a:cxn>
                <a:cxn ang="0">
                  <a:pos x="139" y="106"/>
                </a:cxn>
                <a:cxn ang="0">
                  <a:pos x="142" y="112"/>
                </a:cxn>
                <a:cxn ang="0">
                  <a:pos x="146" y="118"/>
                </a:cxn>
                <a:cxn ang="0">
                  <a:pos x="150" y="123"/>
                </a:cxn>
                <a:cxn ang="0">
                  <a:pos x="154" y="129"/>
                </a:cxn>
                <a:cxn ang="0">
                  <a:pos x="158" y="135"/>
                </a:cxn>
                <a:cxn ang="0">
                  <a:pos x="161" y="142"/>
                </a:cxn>
                <a:cxn ang="0">
                  <a:pos x="167" y="148"/>
                </a:cxn>
                <a:cxn ang="0">
                  <a:pos x="171" y="156"/>
                </a:cxn>
                <a:cxn ang="0">
                  <a:pos x="175" y="161"/>
                </a:cxn>
                <a:cxn ang="0">
                  <a:pos x="179" y="167"/>
                </a:cxn>
                <a:cxn ang="0">
                  <a:pos x="182" y="175"/>
                </a:cxn>
                <a:cxn ang="0">
                  <a:pos x="186" y="182"/>
                </a:cxn>
                <a:cxn ang="0">
                  <a:pos x="190" y="190"/>
                </a:cxn>
                <a:cxn ang="0">
                  <a:pos x="194" y="198"/>
                </a:cxn>
                <a:cxn ang="0">
                  <a:pos x="198" y="205"/>
                </a:cxn>
                <a:cxn ang="0">
                  <a:pos x="201" y="213"/>
                </a:cxn>
                <a:cxn ang="0">
                  <a:pos x="205" y="220"/>
                </a:cxn>
                <a:cxn ang="0">
                  <a:pos x="211" y="230"/>
                </a:cxn>
                <a:cxn ang="0">
                  <a:pos x="215" y="238"/>
                </a:cxn>
                <a:cxn ang="0">
                  <a:pos x="217" y="245"/>
                </a:cxn>
                <a:cxn ang="0">
                  <a:pos x="220" y="255"/>
                </a:cxn>
                <a:cxn ang="0">
                  <a:pos x="224" y="262"/>
                </a:cxn>
                <a:cxn ang="0">
                  <a:pos x="228" y="272"/>
                </a:cxn>
                <a:cxn ang="0">
                  <a:pos x="232" y="279"/>
                </a:cxn>
                <a:cxn ang="0">
                  <a:pos x="234" y="289"/>
                </a:cxn>
                <a:cxn ang="0">
                  <a:pos x="237" y="296"/>
                </a:cxn>
                <a:cxn ang="0">
                  <a:pos x="241" y="308"/>
                </a:cxn>
                <a:cxn ang="0">
                  <a:pos x="243" y="316"/>
                </a:cxn>
                <a:cxn ang="0">
                  <a:pos x="245" y="325"/>
                </a:cxn>
                <a:cxn ang="0">
                  <a:pos x="249" y="335"/>
                </a:cxn>
                <a:cxn ang="0">
                  <a:pos x="251" y="344"/>
                </a:cxn>
                <a:cxn ang="0">
                  <a:pos x="253" y="354"/>
                </a:cxn>
                <a:cxn ang="0">
                  <a:pos x="255" y="365"/>
                </a:cxn>
                <a:cxn ang="0">
                  <a:pos x="258" y="374"/>
                </a:cxn>
                <a:cxn ang="0">
                  <a:pos x="260" y="384"/>
                </a:cxn>
                <a:cxn ang="0">
                  <a:pos x="253" y="1184"/>
                </a:cxn>
                <a:cxn ang="0">
                  <a:pos x="222" y="1188"/>
                </a:cxn>
                <a:cxn ang="0">
                  <a:pos x="82" y="863"/>
                </a:cxn>
                <a:cxn ang="0">
                  <a:pos x="0" y="25"/>
                </a:cxn>
                <a:cxn ang="0">
                  <a:pos x="13" y="0"/>
                </a:cxn>
                <a:cxn ang="0">
                  <a:pos x="13" y="0"/>
                </a:cxn>
              </a:cxnLst>
              <a:rect l="0" t="0" r="r" b="b"/>
              <a:pathLst>
                <a:path w="260" h="1188">
                  <a:moveTo>
                    <a:pt x="13" y="0"/>
                  </a:moveTo>
                  <a:lnTo>
                    <a:pt x="68" y="25"/>
                  </a:lnTo>
                  <a:lnTo>
                    <a:pt x="70" y="27"/>
                  </a:lnTo>
                  <a:lnTo>
                    <a:pt x="74" y="30"/>
                  </a:lnTo>
                  <a:lnTo>
                    <a:pt x="78" y="34"/>
                  </a:lnTo>
                  <a:lnTo>
                    <a:pt x="82" y="38"/>
                  </a:lnTo>
                  <a:lnTo>
                    <a:pt x="87" y="44"/>
                  </a:lnTo>
                  <a:lnTo>
                    <a:pt x="93" y="51"/>
                  </a:lnTo>
                  <a:lnTo>
                    <a:pt x="95" y="53"/>
                  </a:lnTo>
                  <a:lnTo>
                    <a:pt x="99" y="57"/>
                  </a:lnTo>
                  <a:lnTo>
                    <a:pt x="101" y="61"/>
                  </a:lnTo>
                  <a:lnTo>
                    <a:pt x="104" y="65"/>
                  </a:lnTo>
                  <a:lnTo>
                    <a:pt x="108" y="68"/>
                  </a:lnTo>
                  <a:lnTo>
                    <a:pt x="112" y="72"/>
                  </a:lnTo>
                  <a:lnTo>
                    <a:pt x="114" y="76"/>
                  </a:lnTo>
                  <a:lnTo>
                    <a:pt x="120" y="82"/>
                  </a:lnTo>
                  <a:lnTo>
                    <a:pt x="122" y="85"/>
                  </a:lnTo>
                  <a:lnTo>
                    <a:pt x="125" y="91"/>
                  </a:lnTo>
                  <a:lnTo>
                    <a:pt x="129" y="95"/>
                  </a:lnTo>
                  <a:lnTo>
                    <a:pt x="133" y="101"/>
                  </a:lnTo>
                  <a:lnTo>
                    <a:pt x="139" y="106"/>
                  </a:lnTo>
                  <a:lnTo>
                    <a:pt x="142" y="112"/>
                  </a:lnTo>
                  <a:lnTo>
                    <a:pt x="146" y="118"/>
                  </a:lnTo>
                  <a:lnTo>
                    <a:pt x="150" y="123"/>
                  </a:lnTo>
                  <a:lnTo>
                    <a:pt x="154" y="129"/>
                  </a:lnTo>
                  <a:lnTo>
                    <a:pt x="158" y="135"/>
                  </a:lnTo>
                  <a:lnTo>
                    <a:pt x="161" y="142"/>
                  </a:lnTo>
                  <a:lnTo>
                    <a:pt x="167" y="148"/>
                  </a:lnTo>
                  <a:lnTo>
                    <a:pt x="171" y="156"/>
                  </a:lnTo>
                  <a:lnTo>
                    <a:pt x="175" y="161"/>
                  </a:lnTo>
                  <a:lnTo>
                    <a:pt x="179" y="167"/>
                  </a:lnTo>
                  <a:lnTo>
                    <a:pt x="182" y="175"/>
                  </a:lnTo>
                  <a:lnTo>
                    <a:pt x="186" y="182"/>
                  </a:lnTo>
                  <a:lnTo>
                    <a:pt x="190" y="190"/>
                  </a:lnTo>
                  <a:lnTo>
                    <a:pt x="194" y="198"/>
                  </a:lnTo>
                  <a:lnTo>
                    <a:pt x="198" y="205"/>
                  </a:lnTo>
                  <a:lnTo>
                    <a:pt x="201" y="213"/>
                  </a:lnTo>
                  <a:lnTo>
                    <a:pt x="205" y="220"/>
                  </a:lnTo>
                  <a:lnTo>
                    <a:pt x="211" y="230"/>
                  </a:lnTo>
                  <a:lnTo>
                    <a:pt x="215" y="238"/>
                  </a:lnTo>
                  <a:lnTo>
                    <a:pt x="217" y="245"/>
                  </a:lnTo>
                  <a:lnTo>
                    <a:pt x="220" y="255"/>
                  </a:lnTo>
                  <a:lnTo>
                    <a:pt x="224" y="262"/>
                  </a:lnTo>
                  <a:lnTo>
                    <a:pt x="228" y="272"/>
                  </a:lnTo>
                  <a:lnTo>
                    <a:pt x="232" y="279"/>
                  </a:lnTo>
                  <a:lnTo>
                    <a:pt x="234" y="289"/>
                  </a:lnTo>
                  <a:lnTo>
                    <a:pt x="237" y="296"/>
                  </a:lnTo>
                  <a:lnTo>
                    <a:pt x="241" y="308"/>
                  </a:lnTo>
                  <a:lnTo>
                    <a:pt x="243" y="316"/>
                  </a:lnTo>
                  <a:lnTo>
                    <a:pt x="245" y="325"/>
                  </a:lnTo>
                  <a:lnTo>
                    <a:pt x="249" y="335"/>
                  </a:lnTo>
                  <a:lnTo>
                    <a:pt x="251" y="344"/>
                  </a:lnTo>
                  <a:lnTo>
                    <a:pt x="253" y="354"/>
                  </a:lnTo>
                  <a:lnTo>
                    <a:pt x="255" y="365"/>
                  </a:lnTo>
                  <a:lnTo>
                    <a:pt x="258" y="374"/>
                  </a:lnTo>
                  <a:lnTo>
                    <a:pt x="260" y="384"/>
                  </a:lnTo>
                  <a:lnTo>
                    <a:pt x="253" y="1184"/>
                  </a:lnTo>
                  <a:lnTo>
                    <a:pt x="222" y="1188"/>
                  </a:lnTo>
                  <a:lnTo>
                    <a:pt x="82" y="863"/>
                  </a:lnTo>
                  <a:lnTo>
                    <a:pt x="0" y="25"/>
                  </a:lnTo>
                  <a:lnTo>
                    <a:pt x="13" y="0"/>
                  </a:lnTo>
                  <a:lnTo>
                    <a:pt x="13" y="0"/>
                  </a:lnTo>
                  <a:close/>
                </a:path>
              </a:pathLst>
            </a:custGeom>
            <a:solidFill>
              <a:srgbClr val="2E4F61"/>
            </a:solidFill>
            <a:ln w="9525">
              <a:noFill/>
              <a:round/>
              <a:headEnd/>
              <a:tailEnd/>
            </a:ln>
          </p:spPr>
          <p:txBody>
            <a:bodyPr/>
            <a:lstStyle/>
            <a:p>
              <a:endParaRPr lang="en-US"/>
            </a:p>
          </p:txBody>
        </p:sp>
        <p:sp>
          <p:nvSpPr>
            <p:cNvPr id="596060" name="Freeform 92"/>
            <p:cNvSpPr>
              <a:spLocks/>
            </p:cNvSpPr>
            <p:nvPr/>
          </p:nvSpPr>
          <p:spPr bwMode="auto">
            <a:xfrm>
              <a:off x="4040" y="2107"/>
              <a:ext cx="71" cy="651"/>
            </a:xfrm>
            <a:custGeom>
              <a:avLst/>
              <a:gdLst/>
              <a:ahLst/>
              <a:cxnLst>
                <a:cxn ang="0">
                  <a:pos x="110" y="0"/>
                </a:cxn>
                <a:cxn ang="0">
                  <a:pos x="137" y="68"/>
                </a:cxn>
                <a:cxn ang="0">
                  <a:pos x="142" y="1302"/>
                </a:cxn>
                <a:cxn ang="0">
                  <a:pos x="55" y="1302"/>
                </a:cxn>
                <a:cxn ang="0">
                  <a:pos x="0" y="175"/>
                </a:cxn>
                <a:cxn ang="0">
                  <a:pos x="110" y="0"/>
                </a:cxn>
                <a:cxn ang="0">
                  <a:pos x="110" y="0"/>
                </a:cxn>
              </a:cxnLst>
              <a:rect l="0" t="0" r="r" b="b"/>
              <a:pathLst>
                <a:path w="142" h="1302">
                  <a:moveTo>
                    <a:pt x="110" y="0"/>
                  </a:moveTo>
                  <a:lnTo>
                    <a:pt x="137" y="68"/>
                  </a:lnTo>
                  <a:lnTo>
                    <a:pt x="142" y="1302"/>
                  </a:lnTo>
                  <a:lnTo>
                    <a:pt x="55" y="1302"/>
                  </a:lnTo>
                  <a:lnTo>
                    <a:pt x="0" y="175"/>
                  </a:lnTo>
                  <a:lnTo>
                    <a:pt x="110" y="0"/>
                  </a:lnTo>
                  <a:lnTo>
                    <a:pt x="110" y="0"/>
                  </a:lnTo>
                  <a:close/>
                </a:path>
              </a:pathLst>
            </a:custGeom>
            <a:solidFill>
              <a:srgbClr val="E6E6E6"/>
            </a:solidFill>
            <a:ln w="9525">
              <a:noFill/>
              <a:round/>
              <a:headEnd/>
              <a:tailEnd/>
            </a:ln>
          </p:spPr>
          <p:txBody>
            <a:bodyPr/>
            <a:lstStyle/>
            <a:p>
              <a:endParaRPr lang="en-US"/>
            </a:p>
          </p:txBody>
        </p:sp>
        <p:sp>
          <p:nvSpPr>
            <p:cNvPr id="596061" name="Freeform 93"/>
            <p:cNvSpPr>
              <a:spLocks/>
            </p:cNvSpPr>
            <p:nvPr/>
          </p:nvSpPr>
          <p:spPr bwMode="auto">
            <a:xfrm>
              <a:off x="4028" y="1845"/>
              <a:ext cx="119" cy="270"/>
            </a:xfrm>
            <a:custGeom>
              <a:avLst/>
              <a:gdLst/>
              <a:ahLst/>
              <a:cxnLst>
                <a:cxn ang="0">
                  <a:pos x="165" y="540"/>
                </a:cxn>
                <a:cxn ang="0">
                  <a:pos x="163" y="538"/>
                </a:cxn>
                <a:cxn ang="0">
                  <a:pos x="161" y="530"/>
                </a:cxn>
                <a:cxn ang="0">
                  <a:pos x="156" y="519"/>
                </a:cxn>
                <a:cxn ang="0">
                  <a:pos x="150" y="506"/>
                </a:cxn>
                <a:cxn ang="0">
                  <a:pos x="146" y="496"/>
                </a:cxn>
                <a:cxn ang="0">
                  <a:pos x="142" y="489"/>
                </a:cxn>
                <a:cxn ang="0">
                  <a:pos x="137" y="477"/>
                </a:cxn>
                <a:cxn ang="0">
                  <a:pos x="133" y="468"/>
                </a:cxn>
                <a:cxn ang="0">
                  <a:pos x="127" y="458"/>
                </a:cxn>
                <a:cxn ang="0">
                  <a:pos x="123" y="447"/>
                </a:cxn>
                <a:cxn ang="0">
                  <a:pos x="118" y="435"/>
                </a:cxn>
                <a:cxn ang="0">
                  <a:pos x="112" y="426"/>
                </a:cxn>
                <a:cxn ang="0">
                  <a:pos x="104" y="412"/>
                </a:cxn>
                <a:cxn ang="0">
                  <a:pos x="99" y="401"/>
                </a:cxn>
                <a:cxn ang="0">
                  <a:pos x="91" y="390"/>
                </a:cxn>
                <a:cxn ang="0">
                  <a:pos x="85" y="378"/>
                </a:cxn>
                <a:cxn ang="0">
                  <a:pos x="78" y="367"/>
                </a:cxn>
                <a:cxn ang="0">
                  <a:pos x="72" y="355"/>
                </a:cxn>
                <a:cxn ang="0">
                  <a:pos x="65" y="346"/>
                </a:cxn>
                <a:cxn ang="0">
                  <a:pos x="59" y="335"/>
                </a:cxn>
                <a:cxn ang="0">
                  <a:pos x="51" y="323"/>
                </a:cxn>
                <a:cxn ang="0">
                  <a:pos x="44" y="314"/>
                </a:cxn>
                <a:cxn ang="0">
                  <a:pos x="36" y="304"/>
                </a:cxn>
                <a:cxn ang="0">
                  <a:pos x="28" y="297"/>
                </a:cxn>
                <a:cxn ang="0">
                  <a:pos x="21" y="289"/>
                </a:cxn>
                <a:cxn ang="0">
                  <a:pos x="13" y="281"/>
                </a:cxn>
                <a:cxn ang="0">
                  <a:pos x="0" y="270"/>
                </a:cxn>
                <a:cxn ang="0">
                  <a:pos x="0" y="266"/>
                </a:cxn>
                <a:cxn ang="0">
                  <a:pos x="4" y="258"/>
                </a:cxn>
                <a:cxn ang="0">
                  <a:pos x="8" y="245"/>
                </a:cxn>
                <a:cxn ang="0">
                  <a:pos x="9" y="238"/>
                </a:cxn>
                <a:cxn ang="0">
                  <a:pos x="13" y="230"/>
                </a:cxn>
                <a:cxn ang="0">
                  <a:pos x="15" y="220"/>
                </a:cxn>
                <a:cxn ang="0">
                  <a:pos x="19" y="211"/>
                </a:cxn>
                <a:cxn ang="0">
                  <a:pos x="23" y="200"/>
                </a:cxn>
                <a:cxn ang="0">
                  <a:pos x="27" y="190"/>
                </a:cxn>
                <a:cxn ang="0">
                  <a:pos x="32" y="179"/>
                </a:cxn>
                <a:cxn ang="0">
                  <a:pos x="36" y="165"/>
                </a:cxn>
                <a:cxn ang="0">
                  <a:pos x="42" y="154"/>
                </a:cxn>
                <a:cxn ang="0">
                  <a:pos x="46" y="143"/>
                </a:cxn>
                <a:cxn ang="0">
                  <a:pos x="51" y="131"/>
                </a:cxn>
                <a:cxn ang="0">
                  <a:pos x="57" y="120"/>
                </a:cxn>
                <a:cxn ang="0">
                  <a:pos x="61" y="108"/>
                </a:cxn>
                <a:cxn ang="0">
                  <a:pos x="66" y="101"/>
                </a:cxn>
                <a:cxn ang="0">
                  <a:pos x="70" y="93"/>
                </a:cxn>
                <a:cxn ang="0">
                  <a:pos x="76" y="85"/>
                </a:cxn>
                <a:cxn ang="0">
                  <a:pos x="84" y="74"/>
                </a:cxn>
                <a:cxn ang="0">
                  <a:pos x="91" y="63"/>
                </a:cxn>
                <a:cxn ang="0">
                  <a:pos x="99" y="57"/>
                </a:cxn>
                <a:cxn ang="0">
                  <a:pos x="104" y="51"/>
                </a:cxn>
                <a:cxn ang="0">
                  <a:pos x="180" y="72"/>
                </a:cxn>
                <a:cxn ang="0">
                  <a:pos x="237" y="129"/>
                </a:cxn>
              </a:cxnLst>
              <a:rect l="0" t="0" r="r" b="b"/>
              <a:pathLst>
                <a:path w="237" h="540">
                  <a:moveTo>
                    <a:pt x="237" y="129"/>
                  </a:moveTo>
                  <a:lnTo>
                    <a:pt x="165" y="540"/>
                  </a:lnTo>
                  <a:lnTo>
                    <a:pt x="165" y="538"/>
                  </a:lnTo>
                  <a:lnTo>
                    <a:pt x="163" y="538"/>
                  </a:lnTo>
                  <a:lnTo>
                    <a:pt x="163" y="534"/>
                  </a:lnTo>
                  <a:lnTo>
                    <a:pt x="161" y="530"/>
                  </a:lnTo>
                  <a:lnTo>
                    <a:pt x="158" y="525"/>
                  </a:lnTo>
                  <a:lnTo>
                    <a:pt x="156" y="519"/>
                  </a:lnTo>
                  <a:lnTo>
                    <a:pt x="154" y="511"/>
                  </a:lnTo>
                  <a:lnTo>
                    <a:pt x="150" y="506"/>
                  </a:lnTo>
                  <a:lnTo>
                    <a:pt x="148" y="500"/>
                  </a:lnTo>
                  <a:lnTo>
                    <a:pt x="146" y="496"/>
                  </a:lnTo>
                  <a:lnTo>
                    <a:pt x="144" y="492"/>
                  </a:lnTo>
                  <a:lnTo>
                    <a:pt x="142" y="489"/>
                  </a:lnTo>
                  <a:lnTo>
                    <a:pt x="139" y="483"/>
                  </a:lnTo>
                  <a:lnTo>
                    <a:pt x="137" y="477"/>
                  </a:lnTo>
                  <a:lnTo>
                    <a:pt x="135" y="473"/>
                  </a:lnTo>
                  <a:lnTo>
                    <a:pt x="133" y="468"/>
                  </a:lnTo>
                  <a:lnTo>
                    <a:pt x="131" y="462"/>
                  </a:lnTo>
                  <a:lnTo>
                    <a:pt x="127" y="458"/>
                  </a:lnTo>
                  <a:lnTo>
                    <a:pt x="125" y="452"/>
                  </a:lnTo>
                  <a:lnTo>
                    <a:pt x="123" y="447"/>
                  </a:lnTo>
                  <a:lnTo>
                    <a:pt x="120" y="441"/>
                  </a:lnTo>
                  <a:lnTo>
                    <a:pt x="118" y="435"/>
                  </a:lnTo>
                  <a:lnTo>
                    <a:pt x="114" y="430"/>
                  </a:lnTo>
                  <a:lnTo>
                    <a:pt x="112" y="426"/>
                  </a:lnTo>
                  <a:lnTo>
                    <a:pt x="108" y="418"/>
                  </a:lnTo>
                  <a:lnTo>
                    <a:pt x="104" y="412"/>
                  </a:lnTo>
                  <a:lnTo>
                    <a:pt x="101" y="407"/>
                  </a:lnTo>
                  <a:lnTo>
                    <a:pt x="99" y="401"/>
                  </a:lnTo>
                  <a:lnTo>
                    <a:pt x="95" y="395"/>
                  </a:lnTo>
                  <a:lnTo>
                    <a:pt x="91" y="390"/>
                  </a:lnTo>
                  <a:lnTo>
                    <a:pt x="89" y="384"/>
                  </a:lnTo>
                  <a:lnTo>
                    <a:pt x="85" y="378"/>
                  </a:lnTo>
                  <a:lnTo>
                    <a:pt x="82" y="373"/>
                  </a:lnTo>
                  <a:lnTo>
                    <a:pt x="78" y="367"/>
                  </a:lnTo>
                  <a:lnTo>
                    <a:pt x="74" y="361"/>
                  </a:lnTo>
                  <a:lnTo>
                    <a:pt x="72" y="355"/>
                  </a:lnTo>
                  <a:lnTo>
                    <a:pt x="68" y="350"/>
                  </a:lnTo>
                  <a:lnTo>
                    <a:pt x="65" y="346"/>
                  </a:lnTo>
                  <a:lnTo>
                    <a:pt x="61" y="340"/>
                  </a:lnTo>
                  <a:lnTo>
                    <a:pt x="59" y="335"/>
                  </a:lnTo>
                  <a:lnTo>
                    <a:pt x="53" y="329"/>
                  </a:lnTo>
                  <a:lnTo>
                    <a:pt x="51" y="323"/>
                  </a:lnTo>
                  <a:lnTo>
                    <a:pt x="46" y="317"/>
                  </a:lnTo>
                  <a:lnTo>
                    <a:pt x="44" y="314"/>
                  </a:lnTo>
                  <a:lnTo>
                    <a:pt x="40" y="308"/>
                  </a:lnTo>
                  <a:lnTo>
                    <a:pt x="36" y="304"/>
                  </a:lnTo>
                  <a:lnTo>
                    <a:pt x="32" y="300"/>
                  </a:lnTo>
                  <a:lnTo>
                    <a:pt x="28" y="297"/>
                  </a:lnTo>
                  <a:lnTo>
                    <a:pt x="25" y="293"/>
                  </a:lnTo>
                  <a:lnTo>
                    <a:pt x="21" y="289"/>
                  </a:lnTo>
                  <a:lnTo>
                    <a:pt x="17" y="283"/>
                  </a:lnTo>
                  <a:lnTo>
                    <a:pt x="13" y="281"/>
                  </a:lnTo>
                  <a:lnTo>
                    <a:pt x="8" y="274"/>
                  </a:lnTo>
                  <a:lnTo>
                    <a:pt x="0" y="270"/>
                  </a:lnTo>
                  <a:lnTo>
                    <a:pt x="0" y="268"/>
                  </a:lnTo>
                  <a:lnTo>
                    <a:pt x="0" y="266"/>
                  </a:lnTo>
                  <a:lnTo>
                    <a:pt x="2" y="262"/>
                  </a:lnTo>
                  <a:lnTo>
                    <a:pt x="4" y="258"/>
                  </a:lnTo>
                  <a:lnTo>
                    <a:pt x="4" y="253"/>
                  </a:lnTo>
                  <a:lnTo>
                    <a:pt x="8" y="245"/>
                  </a:lnTo>
                  <a:lnTo>
                    <a:pt x="8" y="241"/>
                  </a:lnTo>
                  <a:lnTo>
                    <a:pt x="9" y="238"/>
                  </a:lnTo>
                  <a:lnTo>
                    <a:pt x="11" y="234"/>
                  </a:lnTo>
                  <a:lnTo>
                    <a:pt x="13" y="230"/>
                  </a:lnTo>
                  <a:lnTo>
                    <a:pt x="13" y="226"/>
                  </a:lnTo>
                  <a:lnTo>
                    <a:pt x="15" y="220"/>
                  </a:lnTo>
                  <a:lnTo>
                    <a:pt x="17" y="217"/>
                  </a:lnTo>
                  <a:lnTo>
                    <a:pt x="19" y="211"/>
                  </a:lnTo>
                  <a:lnTo>
                    <a:pt x="21" y="205"/>
                  </a:lnTo>
                  <a:lnTo>
                    <a:pt x="23" y="200"/>
                  </a:lnTo>
                  <a:lnTo>
                    <a:pt x="25" y="194"/>
                  </a:lnTo>
                  <a:lnTo>
                    <a:pt x="27" y="190"/>
                  </a:lnTo>
                  <a:lnTo>
                    <a:pt x="28" y="184"/>
                  </a:lnTo>
                  <a:lnTo>
                    <a:pt x="32" y="179"/>
                  </a:lnTo>
                  <a:lnTo>
                    <a:pt x="34" y="171"/>
                  </a:lnTo>
                  <a:lnTo>
                    <a:pt x="36" y="165"/>
                  </a:lnTo>
                  <a:lnTo>
                    <a:pt x="38" y="160"/>
                  </a:lnTo>
                  <a:lnTo>
                    <a:pt x="42" y="154"/>
                  </a:lnTo>
                  <a:lnTo>
                    <a:pt x="44" y="148"/>
                  </a:lnTo>
                  <a:lnTo>
                    <a:pt x="46" y="143"/>
                  </a:lnTo>
                  <a:lnTo>
                    <a:pt x="49" y="137"/>
                  </a:lnTo>
                  <a:lnTo>
                    <a:pt x="51" y="131"/>
                  </a:lnTo>
                  <a:lnTo>
                    <a:pt x="53" y="125"/>
                  </a:lnTo>
                  <a:lnTo>
                    <a:pt x="57" y="120"/>
                  </a:lnTo>
                  <a:lnTo>
                    <a:pt x="59" y="114"/>
                  </a:lnTo>
                  <a:lnTo>
                    <a:pt x="61" y="108"/>
                  </a:lnTo>
                  <a:lnTo>
                    <a:pt x="63" y="104"/>
                  </a:lnTo>
                  <a:lnTo>
                    <a:pt x="66" y="101"/>
                  </a:lnTo>
                  <a:lnTo>
                    <a:pt x="68" y="97"/>
                  </a:lnTo>
                  <a:lnTo>
                    <a:pt x="70" y="93"/>
                  </a:lnTo>
                  <a:lnTo>
                    <a:pt x="72" y="89"/>
                  </a:lnTo>
                  <a:lnTo>
                    <a:pt x="76" y="85"/>
                  </a:lnTo>
                  <a:lnTo>
                    <a:pt x="80" y="80"/>
                  </a:lnTo>
                  <a:lnTo>
                    <a:pt x="84" y="74"/>
                  </a:lnTo>
                  <a:lnTo>
                    <a:pt x="87" y="66"/>
                  </a:lnTo>
                  <a:lnTo>
                    <a:pt x="91" y="63"/>
                  </a:lnTo>
                  <a:lnTo>
                    <a:pt x="95" y="59"/>
                  </a:lnTo>
                  <a:lnTo>
                    <a:pt x="99" y="57"/>
                  </a:lnTo>
                  <a:lnTo>
                    <a:pt x="101" y="53"/>
                  </a:lnTo>
                  <a:lnTo>
                    <a:pt x="104" y="51"/>
                  </a:lnTo>
                  <a:lnTo>
                    <a:pt x="165" y="0"/>
                  </a:lnTo>
                  <a:lnTo>
                    <a:pt x="180" y="72"/>
                  </a:lnTo>
                  <a:lnTo>
                    <a:pt x="237" y="129"/>
                  </a:lnTo>
                  <a:lnTo>
                    <a:pt x="237" y="129"/>
                  </a:lnTo>
                  <a:close/>
                </a:path>
              </a:pathLst>
            </a:custGeom>
            <a:solidFill>
              <a:srgbClr val="333333"/>
            </a:solidFill>
            <a:ln w="9525">
              <a:noFill/>
              <a:round/>
              <a:headEnd/>
              <a:tailEnd/>
            </a:ln>
          </p:spPr>
          <p:txBody>
            <a:bodyPr/>
            <a:lstStyle/>
            <a:p>
              <a:endParaRPr lang="en-US"/>
            </a:p>
          </p:txBody>
        </p:sp>
        <p:sp>
          <p:nvSpPr>
            <p:cNvPr id="596062" name="Freeform 94"/>
            <p:cNvSpPr>
              <a:spLocks/>
            </p:cNvSpPr>
            <p:nvPr/>
          </p:nvSpPr>
          <p:spPr bwMode="auto">
            <a:xfrm>
              <a:off x="4292" y="1783"/>
              <a:ext cx="169" cy="357"/>
            </a:xfrm>
            <a:custGeom>
              <a:avLst/>
              <a:gdLst/>
              <a:ahLst/>
              <a:cxnLst>
                <a:cxn ang="0">
                  <a:pos x="0" y="538"/>
                </a:cxn>
                <a:cxn ang="0">
                  <a:pos x="78" y="713"/>
                </a:cxn>
                <a:cxn ang="0">
                  <a:pos x="338" y="715"/>
                </a:cxn>
                <a:cxn ang="0">
                  <a:pos x="338" y="343"/>
                </a:cxn>
                <a:cxn ang="0">
                  <a:pos x="221" y="2"/>
                </a:cxn>
                <a:cxn ang="0">
                  <a:pos x="158" y="0"/>
                </a:cxn>
                <a:cxn ang="0">
                  <a:pos x="40" y="310"/>
                </a:cxn>
                <a:cxn ang="0">
                  <a:pos x="0" y="538"/>
                </a:cxn>
                <a:cxn ang="0">
                  <a:pos x="0" y="538"/>
                </a:cxn>
              </a:cxnLst>
              <a:rect l="0" t="0" r="r" b="b"/>
              <a:pathLst>
                <a:path w="338" h="715">
                  <a:moveTo>
                    <a:pt x="0" y="538"/>
                  </a:moveTo>
                  <a:lnTo>
                    <a:pt x="78" y="713"/>
                  </a:lnTo>
                  <a:lnTo>
                    <a:pt x="338" y="715"/>
                  </a:lnTo>
                  <a:lnTo>
                    <a:pt x="338" y="343"/>
                  </a:lnTo>
                  <a:lnTo>
                    <a:pt x="221" y="2"/>
                  </a:lnTo>
                  <a:lnTo>
                    <a:pt x="158" y="0"/>
                  </a:lnTo>
                  <a:lnTo>
                    <a:pt x="40" y="310"/>
                  </a:lnTo>
                  <a:lnTo>
                    <a:pt x="0" y="538"/>
                  </a:lnTo>
                  <a:lnTo>
                    <a:pt x="0" y="538"/>
                  </a:lnTo>
                  <a:close/>
                </a:path>
              </a:pathLst>
            </a:custGeom>
            <a:solidFill>
              <a:srgbClr val="CCCCCC"/>
            </a:solidFill>
            <a:ln w="9525">
              <a:noFill/>
              <a:round/>
              <a:headEnd/>
              <a:tailEnd/>
            </a:ln>
          </p:spPr>
          <p:txBody>
            <a:bodyPr/>
            <a:lstStyle/>
            <a:p>
              <a:endParaRPr lang="en-US"/>
            </a:p>
          </p:txBody>
        </p:sp>
        <p:sp>
          <p:nvSpPr>
            <p:cNvPr id="596063" name="Freeform 95"/>
            <p:cNvSpPr>
              <a:spLocks/>
            </p:cNvSpPr>
            <p:nvPr/>
          </p:nvSpPr>
          <p:spPr bwMode="auto">
            <a:xfrm>
              <a:off x="4278" y="1784"/>
              <a:ext cx="93" cy="355"/>
            </a:xfrm>
            <a:custGeom>
              <a:avLst/>
              <a:gdLst/>
              <a:ahLst/>
              <a:cxnLst>
                <a:cxn ang="0">
                  <a:pos x="0" y="711"/>
                </a:cxn>
                <a:cxn ang="0">
                  <a:pos x="104" y="711"/>
                </a:cxn>
                <a:cxn ang="0">
                  <a:pos x="106" y="358"/>
                </a:cxn>
                <a:cxn ang="0">
                  <a:pos x="186" y="0"/>
                </a:cxn>
                <a:cxn ang="0">
                  <a:pos x="131" y="4"/>
                </a:cxn>
                <a:cxn ang="0">
                  <a:pos x="3" y="356"/>
                </a:cxn>
                <a:cxn ang="0">
                  <a:pos x="0" y="711"/>
                </a:cxn>
                <a:cxn ang="0">
                  <a:pos x="0" y="711"/>
                </a:cxn>
              </a:cxnLst>
              <a:rect l="0" t="0" r="r" b="b"/>
              <a:pathLst>
                <a:path w="186" h="711">
                  <a:moveTo>
                    <a:pt x="0" y="711"/>
                  </a:moveTo>
                  <a:lnTo>
                    <a:pt x="104" y="711"/>
                  </a:lnTo>
                  <a:lnTo>
                    <a:pt x="106" y="358"/>
                  </a:lnTo>
                  <a:lnTo>
                    <a:pt x="186" y="0"/>
                  </a:lnTo>
                  <a:lnTo>
                    <a:pt x="131" y="4"/>
                  </a:lnTo>
                  <a:lnTo>
                    <a:pt x="3" y="356"/>
                  </a:lnTo>
                  <a:lnTo>
                    <a:pt x="0" y="711"/>
                  </a:lnTo>
                  <a:lnTo>
                    <a:pt x="0" y="711"/>
                  </a:lnTo>
                  <a:close/>
                </a:path>
              </a:pathLst>
            </a:custGeom>
            <a:solidFill>
              <a:srgbClr val="E6E6E6"/>
            </a:solidFill>
            <a:ln w="9525">
              <a:noFill/>
              <a:round/>
              <a:headEnd/>
              <a:tailEnd/>
            </a:ln>
          </p:spPr>
          <p:txBody>
            <a:bodyPr/>
            <a:lstStyle/>
            <a:p>
              <a:endParaRPr lang="en-US"/>
            </a:p>
          </p:txBody>
        </p:sp>
        <p:sp>
          <p:nvSpPr>
            <p:cNvPr id="596064" name="Freeform 96"/>
            <p:cNvSpPr>
              <a:spLocks/>
            </p:cNvSpPr>
            <p:nvPr/>
          </p:nvSpPr>
          <p:spPr bwMode="auto">
            <a:xfrm>
              <a:off x="4096" y="1543"/>
              <a:ext cx="116" cy="426"/>
            </a:xfrm>
            <a:custGeom>
              <a:avLst/>
              <a:gdLst/>
              <a:ahLst/>
              <a:cxnLst>
                <a:cxn ang="0">
                  <a:pos x="44" y="33"/>
                </a:cxn>
                <a:cxn ang="0">
                  <a:pos x="114" y="33"/>
                </a:cxn>
                <a:cxn ang="0">
                  <a:pos x="118" y="36"/>
                </a:cxn>
                <a:cxn ang="0">
                  <a:pos x="121" y="44"/>
                </a:cxn>
                <a:cxn ang="0">
                  <a:pos x="127" y="54"/>
                </a:cxn>
                <a:cxn ang="0">
                  <a:pos x="133" y="65"/>
                </a:cxn>
                <a:cxn ang="0">
                  <a:pos x="137" y="73"/>
                </a:cxn>
                <a:cxn ang="0">
                  <a:pos x="142" y="80"/>
                </a:cxn>
                <a:cxn ang="0">
                  <a:pos x="146" y="88"/>
                </a:cxn>
                <a:cxn ang="0">
                  <a:pos x="150" y="97"/>
                </a:cxn>
                <a:cxn ang="0">
                  <a:pos x="154" y="107"/>
                </a:cxn>
                <a:cxn ang="0">
                  <a:pos x="159" y="118"/>
                </a:cxn>
                <a:cxn ang="0">
                  <a:pos x="163" y="128"/>
                </a:cxn>
                <a:cxn ang="0">
                  <a:pos x="169" y="139"/>
                </a:cxn>
                <a:cxn ang="0">
                  <a:pos x="173" y="150"/>
                </a:cxn>
                <a:cxn ang="0">
                  <a:pos x="178" y="166"/>
                </a:cxn>
                <a:cxn ang="0">
                  <a:pos x="182" y="177"/>
                </a:cxn>
                <a:cxn ang="0">
                  <a:pos x="186" y="192"/>
                </a:cxn>
                <a:cxn ang="0">
                  <a:pos x="192" y="206"/>
                </a:cxn>
                <a:cxn ang="0">
                  <a:pos x="196" y="223"/>
                </a:cxn>
                <a:cxn ang="0">
                  <a:pos x="201" y="238"/>
                </a:cxn>
                <a:cxn ang="0">
                  <a:pos x="205" y="255"/>
                </a:cxn>
                <a:cxn ang="0">
                  <a:pos x="209" y="272"/>
                </a:cxn>
                <a:cxn ang="0">
                  <a:pos x="213" y="289"/>
                </a:cxn>
                <a:cxn ang="0">
                  <a:pos x="216" y="308"/>
                </a:cxn>
                <a:cxn ang="0">
                  <a:pos x="220" y="327"/>
                </a:cxn>
                <a:cxn ang="0">
                  <a:pos x="222" y="348"/>
                </a:cxn>
                <a:cxn ang="0">
                  <a:pos x="226" y="367"/>
                </a:cxn>
                <a:cxn ang="0">
                  <a:pos x="230" y="850"/>
                </a:cxn>
                <a:cxn ang="0">
                  <a:pos x="228" y="846"/>
                </a:cxn>
                <a:cxn ang="0">
                  <a:pos x="222" y="837"/>
                </a:cxn>
                <a:cxn ang="0">
                  <a:pos x="216" y="824"/>
                </a:cxn>
                <a:cxn ang="0">
                  <a:pos x="211" y="812"/>
                </a:cxn>
                <a:cxn ang="0">
                  <a:pos x="205" y="805"/>
                </a:cxn>
                <a:cxn ang="0">
                  <a:pos x="201" y="795"/>
                </a:cxn>
                <a:cxn ang="0">
                  <a:pos x="196" y="786"/>
                </a:cxn>
                <a:cxn ang="0">
                  <a:pos x="190" y="774"/>
                </a:cxn>
                <a:cxn ang="0">
                  <a:pos x="184" y="763"/>
                </a:cxn>
                <a:cxn ang="0">
                  <a:pos x="177" y="751"/>
                </a:cxn>
                <a:cxn ang="0">
                  <a:pos x="171" y="742"/>
                </a:cxn>
                <a:cxn ang="0">
                  <a:pos x="165" y="728"/>
                </a:cxn>
                <a:cxn ang="0">
                  <a:pos x="158" y="717"/>
                </a:cxn>
                <a:cxn ang="0">
                  <a:pos x="150" y="704"/>
                </a:cxn>
                <a:cxn ang="0">
                  <a:pos x="142" y="692"/>
                </a:cxn>
                <a:cxn ang="0">
                  <a:pos x="135" y="681"/>
                </a:cxn>
                <a:cxn ang="0">
                  <a:pos x="127" y="668"/>
                </a:cxn>
                <a:cxn ang="0">
                  <a:pos x="120" y="656"/>
                </a:cxn>
                <a:cxn ang="0">
                  <a:pos x="112" y="645"/>
                </a:cxn>
                <a:cxn ang="0">
                  <a:pos x="104" y="633"/>
                </a:cxn>
                <a:cxn ang="0">
                  <a:pos x="95" y="622"/>
                </a:cxn>
                <a:cxn ang="0">
                  <a:pos x="87" y="611"/>
                </a:cxn>
                <a:cxn ang="0">
                  <a:pos x="80" y="599"/>
                </a:cxn>
                <a:cxn ang="0">
                  <a:pos x="72" y="590"/>
                </a:cxn>
                <a:cxn ang="0">
                  <a:pos x="63" y="582"/>
                </a:cxn>
                <a:cxn ang="0">
                  <a:pos x="55" y="573"/>
                </a:cxn>
                <a:cxn ang="0">
                  <a:pos x="47" y="565"/>
                </a:cxn>
                <a:cxn ang="0">
                  <a:pos x="0" y="223"/>
                </a:cxn>
              </a:cxnLst>
              <a:rect l="0" t="0" r="r" b="b"/>
              <a:pathLst>
                <a:path w="232" h="852">
                  <a:moveTo>
                    <a:pt x="0" y="223"/>
                  </a:moveTo>
                  <a:lnTo>
                    <a:pt x="44" y="33"/>
                  </a:lnTo>
                  <a:lnTo>
                    <a:pt x="64" y="0"/>
                  </a:lnTo>
                  <a:lnTo>
                    <a:pt x="114" y="33"/>
                  </a:lnTo>
                  <a:lnTo>
                    <a:pt x="114" y="33"/>
                  </a:lnTo>
                  <a:lnTo>
                    <a:pt x="118" y="36"/>
                  </a:lnTo>
                  <a:lnTo>
                    <a:pt x="120" y="38"/>
                  </a:lnTo>
                  <a:lnTo>
                    <a:pt x="121" y="44"/>
                  </a:lnTo>
                  <a:lnTo>
                    <a:pt x="123" y="48"/>
                  </a:lnTo>
                  <a:lnTo>
                    <a:pt x="127" y="54"/>
                  </a:lnTo>
                  <a:lnTo>
                    <a:pt x="129" y="59"/>
                  </a:lnTo>
                  <a:lnTo>
                    <a:pt x="133" y="65"/>
                  </a:lnTo>
                  <a:lnTo>
                    <a:pt x="135" y="69"/>
                  </a:lnTo>
                  <a:lnTo>
                    <a:pt x="137" y="73"/>
                  </a:lnTo>
                  <a:lnTo>
                    <a:pt x="139" y="76"/>
                  </a:lnTo>
                  <a:lnTo>
                    <a:pt x="142" y="80"/>
                  </a:lnTo>
                  <a:lnTo>
                    <a:pt x="144" y="84"/>
                  </a:lnTo>
                  <a:lnTo>
                    <a:pt x="146" y="88"/>
                  </a:lnTo>
                  <a:lnTo>
                    <a:pt x="148" y="92"/>
                  </a:lnTo>
                  <a:lnTo>
                    <a:pt x="150" y="97"/>
                  </a:lnTo>
                  <a:lnTo>
                    <a:pt x="152" y="101"/>
                  </a:lnTo>
                  <a:lnTo>
                    <a:pt x="154" y="107"/>
                  </a:lnTo>
                  <a:lnTo>
                    <a:pt x="158" y="111"/>
                  </a:lnTo>
                  <a:lnTo>
                    <a:pt x="159" y="118"/>
                  </a:lnTo>
                  <a:lnTo>
                    <a:pt x="161" y="122"/>
                  </a:lnTo>
                  <a:lnTo>
                    <a:pt x="163" y="128"/>
                  </a:lnTo>
                  <a:lnTo>
                    <a:pt x="165" y="133"/>
                  </a:lnTo>
                  <a:lnTo>
                    <a:pt x="169" y="139"/>
                  </a:lnTo>
                  <a:lnTo>
                    <a:pt x="171" y="145"/>
                  </a:lnTo>
                  <a:lnTo>
                    <a:pt x="173" y="150"/>
                  </a:lnTo>
                  <a:lnTo>
                    <a:pt x="175" y="158"/>
                  </a:lnTo>
                  <a:lnTo>
                    <a:pt x="178" y="166"/>
                  </a:lnTo>
                  <a:lnTo>
                    <a:pt x="180" y="171"/>
                  </a:lnTo>
                  <a:lnTo>
                    <a:pt x="182" y="177"/>
                  </a:lnTo>
                  <a:lnTo>
                    <a:pt x="184" y="185"/>
                  </a:lnTo>
                  <a:lnTo>
                    <a:pt x="186" y="192"/>
                  </a:lnTo>
                  <a:lnTo>
                    <a:pt x="188" y="198"/>
                  </a:lnTo>
                  <a:lnTo>
                    <a:pt x="192" y="206"/>
                  </a:lnTo>
                  <a:lnTo>
                    <a:pt x="194" y="215"/>
                  </a:lnTo>
                  <a:lnTo>
                    <a:pt x="196" y="223"/>
                  </a:lnTo>
                  <a:lnTo>
                    <a:pt x="199" y="230"/>
                  </a:lnTo>
                  <a:lnTo>
                    <a:pt x="201" y="238"/>
                  </a:lnTo>
                  <a:lnTo>
                    <a:pt x="203" y="246"/>
                  </a:lnTo>
                  <a:lnTo>
                    <a:pt x="205" y="255"/>
                  </a:lnTo>
                  <a:lnTo>
                    <a:pt x="207" y="263"/>
                  </a:lnTo>
                  <a:lnTo>
                    <a:pt x="209" y="272"/>
                  </a:lnTo>
                  <a:lnTo>
                    <a:pt x="211" y="280"/>
                  </a:lnTo>
                  <a:lnTo>
                    <a:pt x="213" y="289"/>
                  </a:lnTo>
                  <a:lnTo>
                    <a:pt x="215" y="299"/>
                  </a:lnTo>
                  <a:lnTo>
                    <a:pt x="216" y="308"/>
                  </a:lnTo>
                  <a:lnTo>
                    <a:pt x="218" y="318"/>
                  </a:lnTo>
                  <a:lnTo>
                    <a:pt x="220" y="327"/>
                  </a:lnTo>
                  <a:lnTo>
                    <a:pt x="222" y="337"/>
                  </a:lnTo>
                  <a:lnTo>
                    <a:pt x="222" y="348"/>
                  </a:lnTo>
                  <a:lnTo>
                    <a:pt x="224" y="358"/>
                  </a:lnTo>
                  <a:lnTo>
                    <a:pt x="226" y="367"/>
                  </a:lnTo>
                  <a:lnTo>
                    <a:pt x="232" y="852"/>
                  </a:lnTo>
                  <a:lnTo>
                    <a:pt x="230" y="850"/>
                  </a:lnTo>
                  <a:lnTo>
                    <a:pt x="230" y="848"/>
                  </a:lnTo>
                  <a:lnTo>
                    <a:pt x="228" y="846"/>
                  </a:lnTo>
                  <a:lnTo>
                    <a:pt x="226" y="843"/>
                  </a:lnTo>
                  <a:lnTo>
                    <a:pt x="222" y="837"/>
                  </a:lnTo>
                  <a:lnTo>
                    <a:pt x="220" y="831"/>
                  </a:lnTo>
                  <a:lnTo>
                    <a:pt x="216" y="824"/>
                  </a:lnTo>
                  <a:lnTo>
                    <a:pt x="213" y="818"/>
                  </a:lnTo>
                  <a:lnTo>
                    <a:pt x="211" y="812"/>
                  </a:lnTo>
                  <a:lnTo>
                    <a:pt x="209" y="808"/>
                  </a:lnTo>
                  <a:lnTo>
                    <a:pt x="205" y="805"/>
                  </a:lnTo>
                  <a:lnTo>
                    <a:pt x="203" y="799"/>
                  </a:lnTo>
                  <a:lnTo>
                    <a:pt x="201" y="795"/>
                  </a:lnTo>
                  <a:lnTo>
                    <a:pt x="197" y="789"/>
                  </a:lnTo>
                  <a:lnTo>
                    <a:pt x="196" y="786"/>
                  </a:lnTo>
                  <a:lnTo>
                    <a:pt x="194" y="780"/>
                  </a:lnTo>
                  <a:lnTo>
                    <a:pt x="190" y="774"/>
                  </a:lnTo>
                  <a:lnTo>
                    <a:pt x="186" y="768"/>
                  </a:lnTo>
                  <a:lnTo>
                    <a:pt x="184" y="763"/>
                  </a:lnTo>
                  <a:lnTo>
                    <a:pt x="180" y="759"/>
                  </a:lnTo>
                  <a:lnTo>
                    <a:pt x="177" y="751"/>
                  </a:lnTo>
                  <a:lnTo>
                    <a:pt x="175" y="746"/>
                  </a:lnTo>
                  <a:lnTo>
                    <a:pt x="171" y="742"/>
                  </a:lnTo>
                  <a:lnTo>
                    <a:pt x="169" y="736"/>
                  </a:lnTo>
                  <a:lnTo>
                    <a:pt x="165" y="728"/>
                  </a:lnTo>
                  <a:lnTo>
                    <a:pt x="161" y="723"/>
                  </a:lnTo>
                  <a:lnTo>
                    <a:pt x="158" y="717"/>
                  </a:lnTo>
                  <a:lnTo>
                    <a:pt x="154" y="711"/>
                  </a:lnTo>
                  <a:lnTo>
                    <a:pt x="150" y="704"/>
                  </a:lnTo>
                  <a:lnTo>
                    <a:pt x="146" y="698"/>
                  </a:lnTo>
                  <a:lnTo>
                    <a:pt x="142" y="692"/>
                  </a:lnTo>
                  <a:lnTo>
                    <a:pt x="139" y="687"/>
                  </a:lnTo>
                  <a:lnTo>
                    <a:pt x="135" y="681"/>
                  </a:lnTo>
                  <a:lnTo>
                    <a:pt x="131" y="673"/>
                  </a:lnTo>
                  <a:lnTo>
                    <a:pt x="127" y="668"/>
                  </a:lnTo>
                  <a:lnTo>
                    <a:pt x="123" y="662"/>
                  </a:lnTo>
                  <a:lnTo>
                    <a:pt x="120" y="656"/>
                  </a:lnTo>
                  <a:lnTo>
                    <a:pt x="116" y="651"/>
                  </a:lnTo>
                  <a:lnTo>
                    <a:pt x="112" y="645"/>
                  </a:lnTo>
                  <a:lnTo>
                    <a:pt x="108" y="639"/>
                  </a:lnTo>
                  <a:lnTo>
                    <a:pt x="104" y="633"/>
                  </a:lnTo>
                  <a:lnTo>
                    <a:pt x="101" y="628"/>
                  </a:lnTo>
                  <a:lnTo>
                    <a:pt x="95" y="622"/>
                  </a:lnTo>
                  <a:lnTo>
                    <a:pt x="91" y="616"/>
                  </a:lnTo>
                  <a:lnTo>
                    <a:pt x="87" y="611"/>
                  </a:lnTo>
                  <a:lnTo>
                    <a:pt x="83" y="605"/>
                  </a:lnTo>
                  <a:lnTo>
                    <a:pt x="80" y="599"/>
                  </a:lnTo>
                  <a:lnTo>
                    <a:pt x="76" y="595"/>
                  </a:lnTo>
                  <a:lnTo>
                    <a:pt x="72" y="590"/>
                  </a:lnTo>
                  <a:lnTo>
                    <a:pt x="68" y="586"/>
                  </a:lnTo>
                  <a:lnTo>
                    <a:pt x="63" y="582"/>
                  </a:lnTo>
                  <a:lnTo>
                    <a:pt x="59" y="576"/>
                  </a:lnTo>
                  <a:lnTo>
                    <a:pt x="55" y="573"/>
                  </a:lnTo>
                  <a:lnTo>
                    <a:pt x="51" y="569"/>
                  </a:lnTo>
                  <a:lnTo>
                    <a:pt x="47" y="565"/>
                  </a:lnTo>
                  <a:lnTo>
                    <a:pt x="44" y="561"/>
                  </a:lnTo>
                  <a:lnTo>
                    <a:pt x="0" y="223"/>
                  </a:lnTo>
                  <a:lnTo>
                    <a:pt x="0" y="223"/>
                  </a:lnTo>
                  <a:close/>
                </a:path>
              </a:pathLst>
            </a:custGeom>
            <a:solidFill>
              <a:srgbClr val="4A697A"/>
            </a:solidFill>
            <a:ln w="9525">
              <a:noFill/>
              <a:round/>
              <a:headEnd/>
              <a:tailEnd/>
            </a:ln>
          </p:spPr>
          <p:txBody>
            <a:bodyPr/>
            <a:lstStyle/>
            <a:p>
              <a:endParaRPr lang="en-US"/>
            </a:p>
          </p:txBody>
        </p:sp>
        <p:sp>
          <p:nvSpPr>
            <p:cNvPr id="596065" name="Freeform 97"/>
            <p:cNvSpPr>
              <a:spLocks/>
            </p:cNvSpPr>
            <p:nvPr/>
          </p:nvSpPr>
          <p:spPr bwMode="auto">
            <a:xfrm>
              <a:off x="4044" y="1547"/>
              <a:ext cx="74" cy="390"/>
            </a:xfrm>
            <a:custGeom>
              <a:avLst/>
              <a:gdLst/>
              <a:ahLst/>
              <a:cxnLst>
                <a:cxn ang="0">
                  <a:pos x="84" y="25"/>
                </a:cxn>
                <a:cxn ang="0">
                  <a:pos x="80" y="30"/>
                </a:cxn>
                <a:cxn ang="0">
                  <a:pos x="76" y="38"/>
                </a:cxn>
                <a:cxn ang="0">
                  <a:pos x="73" y="47"/>
                </a:cxn>
                <a:cxn ang="0">
                  <a:pos x="67" y="61"/>
                </a:cxn>
                <a:cxn ang="0">
                  <a:pos x="63" y="68"/>
                </a:cxn>
                <a:cxn ang="0">
                  <a:pos x="61" y="76"/>
                </a:cxn>
                <a:cxn ang="0">
                  <a:pos x="57" y="85"/>
                </a:cxn>
                <a:cxn ang="0">
                  <a:pos x="54" y="95"/>
                </a:cxn>
                <a:cxn ang="0">
                  <a:pos x="50" y="104"/>
                </a:cxn>
                <a:cxn ang="0">
                  <a:pos x="48" y="116"/>
                </a:cxn>
                <a:cxn ang="0">
                  <a:pos x="44" y="125"/>
                </a:cxn>
                <a:cxn ang="0">
                  <a:pos x="40" y="137"/>
                </a:cxn>
                <a:cxn ang="0">
                  <a:pos x="36" y="148"/>
                </a:cxn>
                <a:cxn ang="0">
                  <a:pos x="33" y="161"/>
                </a:cxn>
                <a:cxn ang="0">
                  <a:pos x="29" y="173"/>
                </a:cxn>
                <a:cxn ang="0">
                  <a:pos x="25" y="188"/>
                </a:cxn>
                <a:cxn ang="0">
                  <a:pos x="21" y="201"/>
                </a:cxn>
                <a:cxn ang="0">
                  <a:pos x="19" y="215"/>
                </a:cxn>
                <a:cxn ang="0">
                  <a:pos x="16" y="230"/>
                </a:cxn>
                <a:cxn ang="0">
                  <a:pos x="14" y="245"/>
                </a:cxn>
                <a:cxn ang="0">
                  <a:pos x="10" y="260"/>
                </a:cxn>
                <a:cxn ang="0">
                  <a:pos x="8" y="276"/>
                </a:cxn>
                <a:cxn ang="0">
                  <a:pos x="6" y="291"/>
                </a:cxn>
                <a:cxn ang="0">
                  <a:pos x="4" y="308"/>
                </a:cxn>
                <a:cxn ang="0">
                  <a:pos x="2" y="325"/>
                </a:cxn>
                <a:cxn ang="0">
                  <a:pos x="0" y="342"/>
                </a:cxn>
                <a:cxn ang="0">
                  <a:pos x="0" y="778"/>
                </a:cxn>
                <a:cxn ang="0">
                  <a:pos x="4" y="770"/>
                </a:cxn>
                <a:cxn ang="0">
                  <a:pos x="6" y="762"/>
                </a:cxn>
                <a:cxn ang="0">
                  <a:pos x="12" y="753"/>
                </a:cxn>
                <a:cxn ang="0">
                  <a:pos x="16" y="740"/>
                </a:cxn>
                <a:cxn ang="0">
                  <a:pos x="23" y="726"/>
                </a:cxn>
                <a:cxn ang="0">
                  <a:pos x="29" y="717"/>
                </a:cxn>
                <a:cxn ang="0">
                  <a:pos x="33" y="709"/>
                </a:cxn>
                <a:cxn ang="0">
                  <a:pos x="38" y="700"/>
                </a:cxn>
                <a:cxn ang="0">
                  <a:pos x="42" y="692"/>
                </a:cxn>
                <a:cxn ang="0">
                  <a:pos x="48" y="682"/>
                </a:cxn>
                <a:cxn ang="0">
                  <a:pos x="54" y="675"/>
                </a:cxn>
                <a:cxn ang="0">
                  <a:pos x="59" y="665"/>
                </a:cxn>
                <a:cxn ang="0">
                  <a:pos x="65" y="656"/>
                </a:cxn>
                <a:cxn ang="0">
                  <a:pos x="71" y="646"/>
                </a:cxn>
                <a:cxn ang="0">
                  <a:pos x="78" y="637"/>
                </a:cxn>
                <a:cxn ang="0">
                  <a:pos x="86" y="627"/>
                </a:cxn>
                <a:cxn ang="0">
                  <a:pos x="92" y="618"/>
                </a:cxn>
                <a:cxn ang="0">
                  <a:pos x="101" y="608"/>
                </a:cxn>
                <a:cxn ang="0">
                  <a:pos x="109" y="599"/>
                </a:cxn>
                <a:cxn ang="0">
                  <a:pos x="116" y="589"/>
                </a:cxn>
                <a:cxn ang="0">
                  <a:pos x="126" y="580"/>
                </a:cxn>
                <a:cxn ang="0">
                  <a:pos x="133" y="570"/>
                </a:cxn>
                <a:cxn ang="0">
                  <a:pos x="143" y="561"/>
                </a:cxn>
                <a:cxn ang="0">
                  <a:pos x="149" y="25"/>
                </a:cxn>
                <a:cxn ang="0">
                  <a:pos x="130" y="0"/>
                </a:cxn>
              </a:cxnLst>
              <a:rect l="0" t="0" r="r" b="b"/>
              <a:pathLst>
                <a:path w="149" h="779">
                  <a:moveTo>
                    <a:pt x="130" y="0"/>
                  </a:moveTo>
                  <a:lnTo>
                    <a:pt x="84" y="25"/>
                  </a:lnTo>
                  <a:lnTo>
                    <a:pt x="82" y="27"/>
                  </a:lnTo>
                  <a:lnTo>
                    <a:pt x="80" y="30"/>
                  </a:lnTo>
                  <a:lnTo>
                    <a:pt x="78" y="32"/>
                  </a:lnTo>
                  <a:lnTo>
                    <a:pt x="76" y="38"/>
                  </a:lnTo>
                  <a:lnTo>
                    <a:pt x="74" y="42"/>
                  </a:lnTo>
                  <a:lnTo>
                    <a:pt x="73" y="47"/>
                  </a:lnTo>
                  <a:lnTo>
                    <a:pt x="69" y="53"/>
                  </a:lnTo>
                  <a:lnTo>
                    <a:pt x="67" y="61"/>
                  </a:lnTo>
                  <a:lnTo>
                    <a:pt x="65" y="65"/>
                  </a:lnTo>
                  <a:lnTo>
                    <a:pt x="63" y="68"/>
                  </a:lnTo>
                  <a:lnTo>
                    <a:pt x="63" y="72"/>
                  </a:lnTo>
                  <a:lnTo>
                    <a:pt x="61" y="76"/>
                  </a:lnTo>
                  <a:lnTo>
                    <a:pt x="59" y="80"/>
                  </a:lnTo>
                  <a:lnTo>
                    <a:pt x="57" y="85"/>
                  </a:lnTo>
                  <a:lnTo>
                    <a:pt x="55" y="89"/>
                  </a:lnTo>
                  <a:lnTo>
                    <a:pt x="54" y="95"/>
                  </a:lnTo>
                  <a:lnTo>
                    <a:pt x="52" y="99"/>
                  </a:lnTo>
                  <a:lnTo>
                    <a:pt x="50" y="104"/>
                  </a:lnTo>
                  <a:lnTo>
                    <a:pt x="48" y="108"/>
                  </a:lnTo>
                  <a:lnTo>
                    <a:pt x="48" y="116"/>
                  </a:lnTo>
                  <a:lnTo>
                    <a:pt x="46" y="120"/>
                  </a:lnTo>
                  <a:lnTo>
                    <a:pt x="44" y="125"/>
                  </a:lnTo>
                  <a:lnTo>
                    <a:pt x="40" y="131"/>
                  </a:lnTo>
                  <a:lnTo>
                    <a:pt x="40" y="137"/>
                  </a:lnTo>
                  <a:lnTo>
                    <a:pt x="38" y="142"/>
                  </a:lnTo>
                  <a:lnTo>
                    <a:pt x="36" y="148"/>
                  </a:lnTo>
                  <a:lnTo>
                    <a:pt x="33" y="156"/>
                  </a:lnTo>
                  <a:lnTo>
                    <a:pt x="33" y="161"/>
                  </a:lnTo>
                  <a:lnTo>
                    <a:pt x="31" y="167"/>
                  </a:lnTo>
                  <a:lnTo>
                    <a:pt x="29" y="173"/>
                  </a:lnTo>
                  <a:lnTo>
                    <a:pt x="27" y="181"/>
                  </a:lnTo>
                  <a:lnTo>
                    <a:pt x="25" y="188"/>
                  </a:lnTo>
                  <a:lnTo>
                    <a:pt x="23" y="194"/>
                  </a:lnTo>
                  <a:lnTo>
                    <a:pt x="21" y="201"/>
                  </a:lnTo>
                  <a:lnTo>
                    <a:pt x="21" y="207"/>
                  </a:lnTo>
                  <a:lnTo>
                    <a:pt x="19" y="215"/>
                  </a:lnTo>
                  <a:lnTo>
                    <a:pt x="17" y="222"/>
                  </a:lnTo>
                  <a:lnTo>
                    <a:pt x="16" y="230"/>
                  </a:lnTo>
                  <a:lnTo>
                    <a:pt x="14" y="238"/>
                  </a:lnTo>
                  <a:lnTo>
                    <a:pt x="14" y="245"/>
                  </a:lnTo>
                  <a:lnTo>
                    <a:pt x="12" y="253"/>
                  </a:lnTo>
                  <a:lnTo>
                    <a:pt x="10" y="260"/>
                  </a:lnTo>
                  <a:lnTo>
                    <a:pt x="8" y="268"/>
                  </a:lnTo>
                  <a:lnTo>
                    <a:pt x="8" y="276"/>
                  </a:lnTo>
                  <a:lnTo>
                    <a:pt x="6" y="283"/>
                  </a:lnTo>
                  <a:lnTo>
                    <a:pt x="6" y="291"/>
                  </a:lnTo>
                  <a:lnTo>
                    <a:pt x="4" y="300"/>
                  </a:lnTo>
                  <a:lnTo>
                    <a:pt x="4" y="308"/>
                  </a:lnTo>
                  <a:lnTo>
                    <a:pt x="2" y="316"/>
                  </a:lnTo>
                  <a:lnTo>
                    <a:pt x="2" y="325"/>
                  </a:lnTo>
                  <a:lnTo>
                    <a:pt x="0" y="333"/>
                  </a:lnTo>
                  <a:lnTo>
                    <a:pt x="0" y="342"/>
                  </a:lnTo>
                  <a:lnTo>
                    <a:pt x="0" y="779"/>
                  </a:lnTo>
                  <a:lnTo>
                    <a:pt x="0" y="778"/>
                  </a:lnTo>
                  <a:lnTo>
                    <a:pt x="2" y="774"/>
                  </a:lnTo>
                  <a:lnTo>
                    <a:pt x="4" y="770"/>
                  </a:lnTo>
                  <a:lnTo>
                    <a:pt x="4" y="766"/>
                  </a:lnTo>
                  <a:lnTo>
                    <a:pt x="6" y="762"/>
                  </a:lnTo>
                  <a:lnTo>
                    <a:pt x="10" y="759"/>
                  </a:lnTo>
                  <a:lnTo>
                    <a:pt x="12" y="753"/>
                  </a:lnTo>
                  <a:lnTo>
                    <a:pt x="14" y="747"/>
                  </a:lnTo>
                  <a:lnTo>
                    <a:pt x="16" y="740"/>
                  </a:lnTo>
                  <a:lnTo>
                    <a:pt x="19" y="734"/>
                  </a:lnTo>
                  <a:lnTo>
                    <a:pt x="23" y="726"/>
                  </a:lnTo>
                  <a:lnTo>
                    <a:pt x="27" y="720"/>
                  </a:lnTo>
                  <a:lnTo>
                    <a:pt x="29" y="717"/>
                  </a:lnTo>
                  <a:lnTo>
                    <a:pt x="31" y="713"/>
                  </a:lnTo>
                  <a:lnTo>
                    <a:pt x="33" y="709"/>
                  </a:lnTo>
                  <a:lnTo>
                    <a:pt x="36" y="705"/>
                  </a:lnTo>
                  <a:lnTo>
                    <a:pt x="38" y="700"/>
                  </a:lnTo>
                  <a:lnTo>
                    <a:pt x="40" y="696"/>
                  </a:lnTo>
                  <a:lnTo>
                    <a:pt x="42" y="692"/>
                  </a:lnTo>
                  <a:lnTo>
                    <a:pt x="46" y="688"/>
                  </a:lnTo>
                  <a:lnTo>
                    <a:pt x="48" y="682"/>
                  </a:lnTo>
                  <a:lnTo>
                    <a:pt x="50" y="679"/>
                  </a:lnTo>
                  <a:lnTo>
                    <a:pt x="54" y="675"/>
                  </a:lnTo>
                  <a:lnTo>
                    <a:pt x="55" y="671"/>
                  </a:lnTo>
                  <a:lnTo>
                    <a:pt x="59" y="665"/>
                  </a:lnTo>
                  <a:lnTo>
                    <a:pt x="61" y="662"/>
                  </a:lnTo>
                  <a:lnTo>
                    <a:pt x="65" y="656"/>
                  </a:lnTo>
                  <a:lnTo>
                    <a:pt x="69" y="652"/>
                  </a:lnTo>
                  <a:lnTo>
                    <a:pt x="71" y="646"/>
                  </a:lnTo>
                  <a:lnTo>
                    <a:pt x="74" y="643"/>
                  </a:lnTo>
                  <a:lnTo>
                    <a:pt x="78" y="637"/>
                  </a:lnTo>
                  <a:lnTo>
                    <a:pt x="82" y="633"/>
                  </a:lnTo>
                  <a:lnTo>
                    <a:pt x="86" y="627"/>
                  </a:lnTo>
                  <a:lnTo>
                    <a:pt x="88" y="624"/>
                  </a:lnTo>
                  <a:lnTo>
                    <a:pt x="92" y="618"/>
                  </a:lnTo>
                  <a:lnTo>
                    <a:pt x="95" y="614"/>
                  </a:lnTo>
                  <a:lnTo>
                    <a:pt x="101" y="608"/>
                  </a:lnTo>
                  <a:lnTo>
                    <a:pt x="105" y="605"/>
                  </a:lnTo>
                  <a:lnTo>
                    <a:pt x="109" y="599"/>
                  </a:lnTo>
                  <a:lnTo>
                    <a:pt x="112" y="595"/>
                  </a:lnTo>
                  <a:lnTo>
                    <a:pt x="116" y="589"/>
                  </a:lnTo>
                  <a:lnTo>
                    <a:pt x="120" y="584"/>
                  </a:lnTo>
                  <a:lnTo>
                    <a:pt x="126" y="580"/>
                  </a:lnTo>
                  <a:lnTo>
                    <a:pt x="130" y="576"/>
                  </a:lnTo>
                  <a:lnTo>
                    <a:pt x="133" y="570"/>
                  </a:lnTo>
                  <a:lnTo>
                    <a:pt x="139" y="566"/>
                  </a:lnTo>
                  <a:lnTo>
                    <a:pt x="143" y="561"/>
                  </a:lnTo>
                  <a:lnTo>
                    <a:pt x="149" y="557"/>
                  </a:lnTo>
                  <a:lnTo>
                    <a:pt x="149" y="25"/>
                  </a:lnTo>
                  <a:lnTo>
                    <a:pt x="130" y="0"/>
                  </a:lnTo>
                  <a:lnTo>
                    <a:pt x="130" y="0"/>
                  </a:lnTo>
                  <a:close/>
                </a:path>
              </a:pathLst>
            </a:custGeom>
            <a:solidFill>
              <a:srgbClr val="7A94A8"/>
            </a:solidFill>
            <a:ln w="9525">
              <a:noFill/>
              <a:round/>
              <a:headEnd/>
              <a:tailEnd/>
            </a:ln>
          </p:spPr>
          <p:txBody>
            <a:bodyPr/>
            <a:lstStyle/>
            <a:p>
              <a:endParaRPr lang="en-US"/>
            </a:p>
          </p:txBody>
        </p:sp>
        <p:sp>
          <p:nvSpPr>
            <p:cNvPr id="596066" name="Freeform 98"/>
            <p:cNvSpPr>
              <a:spLocks/>
            </p:cNvSpPr>
            <p:nvPr/>
          </p:nvSpPr>
          <p:spPr bwMode="auto">
            <a:xfrm>
              <a:off x="4053" y="1507"/>
              <a:ext cx="66" cy="52"/>
            </a:xfrm>
            <a:custGeom>
              <a:avLst/>
              <a:gdLst/>
              <a:ahLst/>
              <a:cxnLst>
                <a:cxn ang="0">
                  <a:pos x="0" y="105"/>
                </a:cxn>
                <a:cxn ang="0">
                  <a:pos x="0" y="103"/>
                </a:cxn>
                <a:cxn ang="0">
                  <a:pos x="4" y="101"/>
                </a:cxn>
                <a:cxn ang="0">
                  <a:pos x="8" y="95"/>
                </a:cxn>
                <a:cxn ang="0">
                  <a:pos x="14" y="89"/>
                </a:cxn>
                <a:cxn ang="0">
                  <a:pos x="17" y="86"/>
                </a:cxn>
                <a:cxn ang="0">
                  <a:pos x="21" y="82"/>
                </a:cxn>
                <a:cxn ang="0">
                  <a:pos x="27" y="78"/>
                </a:cxn>
                <a:cxn ang="0">
                  <a:pos x="31" y="74"/>
                </a:cxn>
                <a:cxn ang="0">
                  <a:pos x="35" y="70"/>
                </a:cxn>
                <a:cxn ang="0">
                  <a:pos x="40" y="67"/>
                </a:cxn>
                <a:cxn ang="0">
                  <a:pos x="44" y="63"/>
                </a:cxn>
                <a:cxn ang="0">
                  <a:pos x="52" y="59"/>
                </a:cxn>
                <a:cxn ang="0">
                  <a:pos x="55" y="53"/>
                </a:cxn>
                <a:cxn ang="0">
                  <a:pos x="61" y="48"/>
                </a:cxn>
                <a:cxn ang="0">
                  <a:pos x="67" y="44"/>
                </a:cxn>
                <a:cxn ang="0">
                  <a:pos x="73" y="40"/>
                </a:cxn>
                <a:cxn ang="0">
                  <a:pos x="76" y="36"/>
                </a:cxn>
                <a:cxn ang="0">
                  <a:pos x="82" y="30"/>
                </a:cxn>
                <a:cxn ang="0">
                  <a:pos x="88" y="27"/>
                </a:cxn>
                <a:cxn ang="0">
                  <a:pos x="93" y="23"/>
                </a:cxn>
                <a:cxn ang="0">
                  <a:pos x="99" y="19"/>
                </a:cxn>
                <a:cxn ang="0">
                  <a:pos x="103" y="15"/>
                </a:cxn>
                <a:cxn ang="0">
                  <a:pos x="109" y="11"/>
                </a:cxn>
                <a:cxn ang="0">
                  <a:pos x="114" y="10"/>
                </a:cxn>
                <a:cxn ang="0">
                  <a:pos x="118" y="6"/>
                </a:cxn>
                <a:cxn ang="0">
                  <a:pos x="122" y="4"/>
                </a:cxn>
                <a:cxn ang="0">
                  <a:pos x="126" y="2"/>
                </a:cxn>
                <a:cxn ang="0">
                  <a:pos x="131" y="0"/>
                </a:cxn>
                <a:cxn ang="0">
                  <a:pos x="109" y="70"/>
                </a:cxn>
                <a:cxn ang="0">
                  <a:pos x="65" y="105"/>
                </a:cxn>
                <a:cxn ang="0">
                  <a:pos x="0" y="105"/>
                </a:cxn>
                <a:cxn ang="0">
                  <a:pos x="0" y="105"/>
                </a:cxn>
              </a:cxnLst>
              <a:rect l="0" t="0" r="r" b="b"/>
              <a:pathLst>
                <a:path w="131" h="105">
                  <a:moveTo>
                    <a:pt x="0" y="105"/>
                  </a:moveTo>
                  <a:lnTo>
                    <a:pt x="0" y="103"/>
                  </a:lnTo>
                  <a:lnTo>
                    <a:pt x="4" y="101"/>
                  </a:lnTo>
                  <a:lnTo>
                    <a:pt x="8" y="95"/>
                  </a:lnTo>
                  <a:lnTo>
                    <a:pt x="14" y="89"/>
                  </a:lnTo>
                  <a:lnTo>
                    <a:pt x="17" y="86"/>
                  </a:lnTo>
                  <a:lnTo>
                    <a:pt x="21" y="82"/>
                  </a:lnTo>
                  <a:lnTo>
                    <a:pt x="27" y="78"/>
                  </a:lnTo>
                  <a:lnTo>
                    <a:pt x="31" y="74"/>
                  </a:lnTo>
                  <a:lnTo>
                    <a:pt x="35" y="70"/>
                  </a:lnTo>
                  <a:lnTo>
                    <a:pt x="40" y="67"/>
                  </a:lnTo>
                  <a:lnTo>
                    <a:pt x="44" y="63"/>
                  </a:lnTo>
                  <a:lnTo>
                    <a:pt x="52" y="59"/>
                  </a:lnTo>
                  <a:lnTo>
                    <a:pt x="55" y="53"/>
                  </a:lnTo>
                  <a:lnTo>
                    <a:pt x="61" y="48"/>
                  </a:lnTo>
                  <a:lnTo>
                    <a:pt x="67" y="44"/>
                  </a:lnTo>
                  <a:lnTo>
                    <a:pt x="73" y="40"/>
                  </a:lnTo>
                  <a:lnTo>
                    <a:pt x="76" y="36"/>
                  </a:lnTo>
                  <a:lnTo>
                    <a:pt x="82" y="30"/>
                  </a:lnTo>
                  <a:lnTo>
                    <a:pt x="88" y="27"/>
                  </a:lnTo>
                  <a:lnTo>
                    <a:pt x="93" y="23"/>
                  </a:lnTo>
                  <a:lnTo>
                    <a:pt x="99" y="19"/>
                  </a:lnTo>
                  <a:lnTo>
                    <a:pt x="103" y="15"/>
                  </a:lnTo>
                  <a:lnTo>
                    <a:pt x="109" y="11"/>
                  </a:lnTo>
                  <a:lnTo>
                    <a:pt x="114" y="10"/>
                  </a:lnTo>
                  <a:lnTo>
                    <a:pt x="118" y="6"/>
                  </a:lnTo>
                  <a:lnTo>
                    <a:pt x="122" y="4"/>
                  </a:lnTo>
                  <a:lnTo>
                    <a:pt x="126" y="2"/>
                  </a:lnTo>
                  <a:lnTo>
                    <a:pt x="131" y="0"/>
                  </a:lnTo>
                  <a:lnTo>
                    <a:pt x="109" y="70"/>
                  </a:lnTo>
                  <a:lnTo>
                    <a:pt x="65" y="105"/>
                  </a:lnTo>
                  <a:lnTo>
                    <a:pt x="0" y="105"/>
                  </a:lnTo>
                  <a:lnTo>
                    <a:pt x="0" y="105"/>
                  </a:lnTo>
                  <a:close/>
                </a:path>
              </a:pathLst>
            </a:custGeom>
            <a:solidFill>
              <a:srgbClr val="2E4F61"/>
            </a:solidFill>
            <a:ln w="9525">
              <a:noFill/>
              <a:round/>
              <a:headEnd/>
              <a:tailEnd/>
            </a:ln>
          </p:spPr>
          <p:txBody>
            <a:bodyPr/>
            <a:lstStyle/>
            <a:p>
              <a:endParaRPr lang="en-US"/>
            </a:p>
          </p:txBody>
        </p:sp>
        <p:sp>
          <p:nvSpPr>
            <p:cNvPr id="596067" name="Freeform 99"/>
            <p:cNvSpPr>
              <a:spLocks/>
            </p:cNvSpPr>
            <p:nvPr/>
          </p:nvSpPr>
          <p:spPr bwMode="auto">
            <a:xfrm>
              <a:off x="4085" y="1507"/>
              <a:ext cx="46" cy="52"/>
            </a:xfrm>
            <a:custGeom>
              <a:avLst/>
              <a:gdLst/>
              <a:ahLst/>
              <a:cxnLst>
                <a:cxn ang="0">
                  <a:pos x="66" y="0"/>
                </a:cxn>
                <a:cxn ang="0">
                  <a:pos x="91" y="78"/>
                </a:cxn>
                <a:cxn ang="0">
                  <a:pos x="65" y="105"/>
                </a:cxn>
                <a:cxn ang="0">
                  <a:pos x="0" y="105"/>
                </a:cxn>
                <a:cxn ang="0">
                  <a:pos x="0" y="103"/>
                </a:cxn>
                <a:cxn ang="0">
                  <a:pos x="2" y="99"/>
                </a:cxn>
                <a:cxn ang="0">
                  <a:pos x="4" y="93"/>
                </a:cxn>
                <a:cxn ang="0">
                  <a:pos x="9" y="86"/>
                </a:cxn>
                <a:cxn ang="0">
                  <a:pos x="11" y="82"/>
                </a:cxn>
                <a:cxn ang="0">
                  <a:pos x="13" y="78"/>
                </a:cxn>
                <a:cxn ang="0">
                  <a:pos x="15" y="72"/>
                </a:cxn>
                <a:cxn ang="0">
                  <a:pos x="19" y="68"/>
                </a:cxn>
                <a:cxn ang="0">
                  <a:pos x="21" y="63"/>
                </a:cxn>
                <a:cxn ang="0">
                  <a:pos x="25" y="59"/>
                </a:cxn>
                <a:cxn ang="0">
                  <a:pos x="27" y="53"/>
                </a:cxn>
                <a:cxn ang="0">
                  <a:pos x="30" y="49"/>
                </a:cxn>
                <a:cxn ang="0">
                  <a:pos x="32" y="44"/>
                </a:cxn>
                <a:cxn ang="0">
                  <a:pos x="36" y="40"/>
                </a:cxn>
                <a:cxn ang="0">
                  <a:pos x="40" y="34"/>
                </a:cxn>
                <a:cxn ang="0">
                  <a:pos x="42" y="30"/>
                </a:cxn>
                <a:cxn ang="0">
                  <a:pos x="46" y="27"/>
                </a:cxn>
                <a:cxn ang="0">
                  <a:pos x="47" y="23"/>
                </a:cxn>
                <a:cxn ang="0">
                  <a:pos x="51" y="19"/>
                </a:cxn>
                <a:cxn ang="0">
                  <a:pos x="53" y="15"/>
                </a:cxn>
                <a:cxn ang="0">
                  <a:pos x="59" y="8"/>
                </a:cxn>
                <a:cxn ang="0">
                  <a:pos x="63" y="4"/>
                </a:cxn>
                <a:cxn ang="0">
                  <a:pos x="65" y="0"/>
                </a:cxn>
                <a:cxn ang="0">
                  <a:pos x="66" y="0"/>
                </a:cxn>
                <a:cxn ang="0">
                  <a:pos x="66" y="0"/>
                </a:cxn>
              </a:cxnLst>
              <a:rect l="0" t="0" r="r" b="b"/>
              <a:pathLst>
                <a:path w="91" h="105">
                  <a:moveTo>
                    <a:pt x="66" y="0"/>
                  </a:moveTo>
                  <a:lnTo>
                    <a:pt x="91" y="78"/>
                  </a:lnTo>
                  <a:lnTo>
                    <a:pt x="65" y="105"/>
                  </a:lnTo>
                  <a:lnTo>
                    <a:pt x="0" y="105"/>
                  </a:lnTo>
                  <a:lnTo>
                    <a:pt x="0" y="103"/>
                  </a:lnTo>
                  <a:lnTo>
                    <a:pt x="2" y="99"/>
                  </a:lnTo>
                  <a:lnTo>
                    <a:pt x="4" y="93"/>
                  </a:lnTo>
                  <a:lnTo>
                    <a:pt x="9" y="86"/>
                  </a:lnTo>
                  <a:lnTo>
                    <a:pt x="11" y="82"/>
                  </a:lnTo>
                  <a:lnTo>
                    <a:pt x="13" y="78"/>
                  </a:lnTo>
                  <a:lnTo>
                    <a:pt x="15" y="72"/>
                  </a:lnTo>
                  <a:lnTo>
                    <a:pt x="19" y="68"/>
                  </a:lnTo>
                  <a:lnTo>
                    <a:pt x="21" y="63"/>
                  </a:lnTo>
                  <a:lnTo>
                    <a:pt x="25" y="59"/>
                  </a:lnTo>
                  <a:lnTo>
                    <a:pt x="27" y="53"/>
                  </a:lnTo>
                  <a:lnTo>
                    <a:pt x="30" y="49"/>
                  </a:lnTo>
                  <a:lnTo>
                    <a:pt x="32" y="44"/>
                  </a:lnTo>
                  <a:lnTo>
                    <a:pt x="36" y="40"/>
                  </a:lnTo>
                  <a:lnTo>
                    <a:pt x="40" y="34"/>
                  </a:lnTo>
                  <a:lnTo>
                    <a:pt x="42" y="30"/>
                  </a:lnTo>
                  <a:lnTo>
                    <a:pt x="46" y="27"/>
                  </a:lnTo>
                  <a:lnTo>
                    <a:pt x="47" y="23"/>
                  </a:lnTo>
                  <a:lnTo>
                    <a:pt x="51" y="19"/>
                  </a:lnTo>
                  <a:lnTo>
                    <a:pt x="53" y="15"/>
                  </a:lnTo>
                  <a:lnTo>
                    <a:pt x="59" y="8"/>
                  </a:lnTo>
                  <a:lnTo>
                    <a:pt x="63" y="4"/>
                  </a:lnTo>
                  <a:lnTo>
                    <a:pt x="65" y="0"/>
                  </a:lnTo>
                  <a:lnTo>
                    <a:pt x="66" y="0"/>
                  </a:lnTo>
                  <a:lnTo>
                    <a:pt x="66" y="0"/>
                  </a:lnTo>
                  <a:close/>
                </a:path>
              </a:pathLst>
            </a:custGeom>
            <a:solidFill>
              <a:srgbClr val="4A697A"/>
            </a:solidFill>
            <a:ln w="9525">
              <a:noFill/>
              <a:round/>
              <a:headEnd/>
              <a:tailEnd/>
            </a:ln>
          </p:spPr>
          <p:txBody>
            <a:bodyPr/>
            <a:lstStyle/>
            <a:p>
              <a:endParaRPr lang="en-US"/>
            </a:p>
          </p:txBody>
        </p:sp>
        <p:sp>
          <p:nvSpPr>
            <p:cNvPr id="596068" name="Freeform 100"/>
            <p:cNvSpPr>
              <a:spLocks/>
            </p:cNvSpPr>
            <p:nvPr/>
          </p:nvSpPr>
          <p:spPr bwMode="auto">
            <a:xfrm>
              <a:off x="4118" y="1507"/>
              <a:ext cx="37" cy="52"/>
            </a:xfrm>
            <a:custGeom>
              <a:avLst/>
              <a:gdLst/>
              <a:ahLst/>
              <a:cxnLst>
                <a:cxn ang="0">
                  <a:pos x="0" y="0"/>
                </a:cxn>
                <a:cxn ang="0">
                  <a:pos x="0" y="105"/>
                </a:cxn>
                <a:cxn ang="0">
                  <a:pos x="68" y="105"/>
                </a:cxn>
                <a:cxn ang="0">
                  <a:pos x="74" y="67"/>
                </a:cxn>
                <a:cxn ang="0">
                  <a:pos x="0" y="0"/>
                </a:cxn>
                <a:cxn ang="0">
                  <a:pos x="0" y="0"/>
                </a:cxn>
              </a:cxnLst>
              <a:rect l="0" t="0" r="r" b="b"/>
              <a:pathLst>
                <a:path w="74" h="105">
                  <a:moveTo>
                    <a:pt x="0" y="0"/>
                  </a:moveTo>
                  <a:lnTo>
                    <a:pt x="0" y="105"/>
                  </a:lnTo>
                  <a:lnTo>
                    <a:pt x="68" y="105"/>
                  </a:lnTo>
                  <a:lnTo>
                    <a:pt x="74" y="67"/>
                  </a:lnTo>
                  <a:lnTo>
                    <a:pt x="0" y="0"/>
                  </a:lnTo>
                  <a:lnTo>
                    <a:pt x="0" y="0"/>
                  </a:lnTo>
                  <a:close/>
                </a:path>
              </a:pathLst>
            </a:custGeom>
            <a:solidFill>
              <a:srgbClr val="638091"/>
            </a:solidFill>
            <a:ln w="9525">
              <a:noFill/>
              <a:round/>
              <a:headEnd/>
              <a:tailEnd/>
            </a:ln>
          </p:spPr>
          <p:txBody>
            <a:bodyPr/>
            <a:lstStyle/>
            <a:p>
              <a:endParaRPr lang="en-US"/>
            </a:p>
          </p:txBody>
        </p:sp>
        <p:sp>
          <p:nvSpPr>
            <p:cNvPr id="596069" name="Freeform 101"/>
            <p:cNvSpPr>
              <a:spLocks/>
            </p:cNvSpPr>
            <p:nvPr/>
          </p:nvSpPr>
          <p:spPr bwMode="auto">
            <a:xfrm>
              <a:off x="4119" y="1856"/>
              <a:ext cx="96" cy="194"/>
            </a:xfrm>
            <a:custGeom>
              <a:avLst/>
              <a:gdLst/>
              <a:ahLst/>
              <a:cxnLst>
                <a:cxn ang="0">
                  <a:pos x="35" y="0"/>
                </a:cxn>
                <a:cxn ang="0">
                  <a:pos x="80" y="30"/>
                </a:cxn>
                <a:cxn ang="0">
                  <a:pos x="82" y="32"/>
                </a:cxn>
                <a:cxn ang="0">
                  <a:pos x="86" y="38"/>
                </a:cxn>
                <a:cxn ang="0">
                  <a:pos x="90" y="44"/>
                </a:cxn>
                <a:cxn ang="0">
                  <a:pos x="97" y="51"/>
                </a:cxn>
                <a:cxn ang="0">
                  <a:pos x="99" y="53"/>
                </a:cxn>
                <a:cxn ang="0">
                  <a:pos x="101" y="59"/>
                </a:cxn>
                <a:cxn ang="0">
                  <a:pos x="105" y="63"/>
                </a:cxn>
                <a:cxn ang="0">
                  <a:pos x="109" y="66"/>
                </a:cxn>
                <a:cxn ang="0">
                  <a:pos x="113" y="72"/>
                </a:cxn>
                <a:cxn ang="0">
                  <a:pos x="114" y="78"/>
                </a:cxn>
                <a:cxn ang="0">
                  <a:pos x="120" y="83"/>
                </a:cxn>
                <a:cxn ang="0">
                  <a:pos x="124" y="91"/>
                </a:cxn>
                <a:cxn ang="0">
                  <a:pos x="126" y="97"/>
                </a:cxn>
                <a:cxn ang="0">
                  <a:pos x="130" y="102"/>
                </a:cxn>
                <a:cxn ang="0">
                  <a:pos x="132" y="106"/>
                </a:cxn>
                <a:cxn ang="0">
                  <a:pos x="133" y="110"/>
                </a:cxn>
                <a:cxn ang="0">
                  <a:pos x="137" y="114"/>
                </a:cxn>
                <a:cxn ang="0">
                  <a:pos x="139" y="118"/>
                </a:cxn>
                <a:cxn ang="0">
                  <a:pos x="141" y="122"/>
                </a:cxn>
                <a:cxn ang="0">
                  <a:pos x="143" y="125"/>
                </a:cxn>
                <a:cxn ang="0">
                  <a:pos x="145" y="129"/>
                </a:cxn>
                <a:cxn ang="0">
                  <a:pos x="147" y="135"/>
                </a:cxn>
                <a:cxn ang="0">
                  <a:pos x="149" y="139"/>
                </a:cxn>
                <a:cxn ang="0">
                  <a:pos x="151" y="142"/>
                </a:cxn>
                <a:cxn ang="0">
                  <a:pos x="152" y="148"/>
                </a:cxn>
                <a:cxn ang="0">
                  <a:pos x="156" y="152"/>
                </a:cxn>
                <a:cxn ang="0">
                  <a:pos x="158" y="158"/>
                </a:cxn>
                <a:cxn ang="0">
                  <a:pos x="160" y="161"/>
                </a:cxn>
                <a:cxn ang="0">
                  <a:pos x="162" y="167"/>
                </a:cxn>
                <a:cxn ang="0">
                  <a:pos x="164" y="173"/>
                </a:cxn>
                <a:cxn ang="0">
                  <a:pos x="166" y="177"/>
                </a:cxn>
                <a:cxn ang="0">
                  <a:pos x="170" y="182"/>
                </a:cxn>
                <a:cxn ang="0">
                  <a:pos x="171" y="188"/>
                </a:cxn>
                <a:cxn ang="0">
                  <a:pos x="173" y="194"/>
                </a:cxn>
                <a:cxn ang="0">
                  <a:pos x="177" y="199"/>
                </a:cxn>
                <a:cxn ang="0">
                  <a:pos x="179" y="205"/>
                </a:cxn>
                <a:cxn ang="0">
                  <a:pos x="181" y="213"/>
                </a:cxn>
                <a:cxn ang="0">
                  <a:pos x="183" y="218"/>
                </a:cxn>
                <a:cxn ang="0">
                  <a:pos x="185" y="224"/>
                </a:cxn>
                <a:cxn ang="0">
                  <a:pos x="189" y="230"/>
                </a:cxn>
                <a:cxn ang="0">
                  <a:pos x="190" y="237"/>
                </a:cxn>
                <a:cxn ang="0">
                  <a:pos x="192" y="245"/>
                </a:cxn>
                <a:cxn ang="0">
                  <a:pos x="99" y="388"/>
                </a:cxn>
                <a:cxn ang="0">
                  <a:pos x="4" y="296"/>
                </a:cxn>
                <a:cxn ang="0">
                  <a:pos x="0" y="51"/>
                </a:cxn>
                <a:cxn ang="0">
                  <a:pos x="35" y="0"/>
                </a:cxn>
                <a:cxn ang="0">
                  <a:pos x="35" y="0"/>
                </a:cxn>
              </a:cxnLst>
              <a:rect l="0" t="0" r="r" b="b"/>
              <a:pathLst>
                <a:path w="192" h="388">
                  <a:moveTo>
                    <a:pt x="35" y="0"/>
                  </a:moveTo>
                  <a:lnTo>
                    <a:pt x="80" y="30"/>
                  </a:lnTo>
                  <a:lnTo>
                    <a:pt x="82" y="32"/>
                  </a:lnTo>
                  <a:lnTo>
                    <a:pt x="86" y="38"/>
                  </a:lnTo>
                  <a:lnTo>
                    <a:pt x="90" y="44"/>
                  </a:lnTo>
                  <a:lnTo>
                    <a:pt x="97" y="51"/>
                  </a:lnTo>
                  <a:lnTo>
                    <a:pt x="99" y="53"/>
                  </a:lnTo>
                  <a:lnTo>
                    <a:pt x="101" y="59"/>
                  </a:lnTo>
                  <a:lnTo>
                    <a:pt x="105" y="63"/>
                  </a:lnTo>
                  <a:lnTo>
                    <a:pt x="109" y="66"/>
                  </a:lnTo>
                  <a:lnTo>
                    <a:pt x="113" y="72"/>
                  </a:lnTo>
                  <a:lnTo>
                    <a:pt x="114" y="78"/>
                  </a:lnTo>
                  <a:lnTo>
                    <a:pt x="120" y="83"/>
                  </a:lnTo>
                  <a:lnTo>
                    <a:pt x="124" y="91"/>
                  </a:lnTo>
                  <a:lnTo>
                    <a:pt x="126" y="97"/>
                  </a:lnTo>
                  <a:lnTo>
                    <a:pt x="130" y="102"/>
                  </a:lnTo>
                  <a:lnTo>
                    <a:pt x="132" y="106"/>
                  </a:lnTo>
                  <a:lnTo>
                    <a:pt x="133" y="110"/>
                  </a:lnTo>
                  <a:lnTo>
                    <a:pt x="137" y="114"/>
                  </a:lnTo>
                  <a:lnTo>
                    <a:pt x="139" y="118"/>
                  </a:lnTo>
                  <a:lnTo>
                    <a:pt x="141" y="122"/>
                  </a:lnTo>
                  <a:lnTo>
                    <a:pt x="143" y="125"/>
                  </a:lnTo>
                  <a:lnTo>
                    <a:pt x="145" y="129"/>
                  </a:lnTo>
                  <a:lnTo>
                    <a:pt x="147" y="135"/>
                  </a:lnTo>
                  <a:lnTo>
                    <a:pt x="149" y="139"/>
                  </a:lnTo>
                  <a:lnTo>
                    <a:pt x="151" y="142"/>
                  </a:lnTo>
                  <a:lnTo>
                    <a:pt x="152" y="148"/>
                  </a:lnTo>
                  <a:lnTo>
                    <a:pt x="156" y="152"/>
                  </a:lnTo>
                  <a:lnTo>
                    <a:pt x="158" y="158"/>
                  </a:lnTo>
                  <a:lnTo>
                    <a:pt x="160" y="161"/>
                  </a:lnTo>
                  <a:lnTo>
                    <a:pt x="162" y="167"/>
                  </a:lnTo>
                  <a:lnTo>
                    <a:pt x="164" y="173"/>
                  </a:lnTo>
                  <a:lnTo>
                    <a:pt x="166" y="177"/>
                  </a:lnTo>
                  <a:lnTo>
                    <a:pt x="170" y="182"/>
                  </a:lnTo>
                  <a:lnTo>
                    <a:pt x="171" y="188"/>
                  </a:lnTo>
                  <a:lnTo>
                    <a:pt x="173" y="194"/>
                  </a:lnTo>
                  <a:lnTo>
                    <a:pt x="177" y="199"/>
                  </a:lnTo>
                  <a:lnTo>
                    <a:pt x="179" y="205"/>
                  </a:lnTo>
                  <a:lnTo>
                    <a:pt x="181" y="213"/>
                  </a:lnTo>
                  <a:lnTo>
                    <a:pt x="183" y="218"/>
                  </a:lnTo>
                  <a:lnTo>
                    <a:pt x="185" y="224"/>
                  </a:lnTo>
                  <a:lnTo>
                    <a:pt x="189" y="230"/>
                  </a:lnTo>
                  <a:lnTo>
                    <a:pt x="190" y="237"/>
                  </a:lnTo>
                  <a:lnTo>
                    <a:pt x="192" y="245"/>
                  </a:lnTo>
                  <a:lnTo>
                    <a:pt x="99" y="388"/>
                  </a:lnTo>
                  <a:lnTo>
                    <a:pt x="4" y="296"/>
                  </a:lnTo>
                  <a:lnTo>
                    <a:pt x="0" y="51"/>
                  </a:lnTo>
                  <a:lnTo>
                    <a:pt x="35" y="0"/>
                  </a:lnTo>
                  <a:lnTo>
                    <a:pt x="35" y="0"/>
                  </a:lnTo>
                  <a:close/>
                </a:path>
              </a:pathLst>
            </a:custGeom>
            <a:solidFill>
              <a:srgbClr val="000000"/>
            </a:solidFill>
            <a:ln w="9525">
              <a:noFill/>
              <a:round/>
              <a:headEnd/>
              <a:tailEnd/>
            </a:ln>
          </p:spPr>
          <p:txBody>
            <a:bodyPr/>
            <a:lstStyle/>
            <a:p>
              <a:endParaRPr lang="en-US"/>
            </a:p>
          </p:txBody>
        </p:sp>
        <p:sp>
          <p:nvSpPr>
            <p:cNvPr id="596070" name="Freeform 102"/>
            <p:cNvSpPr>
              <a:spLocks/>
            </p:cNvSpPr>
            <p:nvPr/>
          </p:nvSpPr>
          <p:spPr bwMode="auto">
            <a:xfrm>
              <a:off x="3864" y="2784"/>
              <a:ext cx="131" cy="196"/>
            </a:xfrm>
            <a:custGeom>
              <a:avLst/>
              <a:gdLst/>
              <a:ahLst/>
              <a:cxnLst>
                <a:cxn ang="0">
                  <a:pos x="0" y="0"/>
                </a:cxn>
                <a:cxn ang="0">
                  <a:pos x="0" y="260"/>
                </a:cxn>
                <a:cxn ang="0">
                  <a:pos x="38" y="391"/>
                </a:cxn>
                <a:cxn ang="0">
                  <a:pos x="247" y="391"/>
                </a:cxn>
                <a:cxn ang="0">
                  <a:pos x="196" y="239"/>
                </a:cxn>
                <a:cxn ang="0">
                  <a:pos x="262" y="91"/>
                </a:cxn>
                <a:cxn ang="0">
                  <a:pos x="0" y="0"/>
                </a:cxn>
                <a:cxn ang="0">
                  <a:pos x="0" y="0"/>
                </a:cxn>
              </a:cxnLst>
              <a:rect l="0" t="0" r="r" b="b"/>
              <a:pathLst>
                <a:path w="262" h="391">
                  <a:moveTo>
                    <a:pt x="0" y="0"/>
                  </a:moveTo>
                  <a:lnTo>
                    <a:pt x="0" y="260"/>
                  </a:lnTo>
                  <a:lnTo>
                    <a:pt x="38" y="391"/>
                  </a:lnTo>
                  <a:lnTo>
                    <a:pt x="247" y="391"/>
                  </a:lnTo>
                  <a:lnTo>
                    <a:pt x="196" y="239"/>
                  </a:lnTo>
                  <a:lnTo>
                    <a:pt x="262" y="91"/>
                  </a:lnTo>
                  <a:lnTo>
                    <a:pt x="0" y="0"/>
                  </a:lnTo>
                  <a:lnTo>
                    <a:pt x="0" y="0"/>
                  </a:lnTo>
                  <a:close/>
                </a:path>
              </a:pathLst>
            </a:custGeom>
            <a:solidFill>
              <a:srgbClr val="CCCCCC"/>
            </a:solidFill>
            <a:ln w="9525">
              <a:noFill/>
              <a:round/>
              <a:headEnd/>
              <a:tailEnd/>
            </a:ln>
          </p:spPr>
          <p:txBody>
            <a:bodyPr/>
            <a:lstStyle/>
            <a:p>
              <a:endParaRPr lang="en-US"/>
            </a:p>
          </p:txBody>
        </p:sp>
        <p:sp>
          <p:nvSpPr>
            <p:cNvPr id="596071" name="Freeform 103"/>
            <p:cNvSpPr>
              <a:spLocks/>
            </p:cNvSpPr>
            <p:nvPr/>
          </p:nvSpPr>
          <p:spPr bwMode="auto">
            <a:xfrm>
              <a:off x="4118" y="1507"/>
              <a:ext cx="68" cy="53"/>
            </a:xfrm>
            <a:custGeom>
              <a:avLst/>
              <a:gdLst/>
              <a:ahLst/>
              <a:cxnLst>
                <a:cxn ang="0">
                  <a:pos x="0" y="0"/>
                </a:cxn>
                <a:cxn ang="0">
                  <a:pos x="1" y="0"/>
                </a:cxn>
                <a:cxn ang="0">
                  <a:pos x="3" y="2"/>
                </a:cxn>
                <a:cxn ang="0">
                  <a:pos x="9" y="4"/>
                </a:cxn>
                <a:cxn ang="0">
                  <a:pos x="15" y="10"/>
                </a:cxn>
                <a:cxn ang="0">
                  <a:pos x="19" y="11"/>
                </a:cxn>
                <a:cxn ang="0">
                  <a:pos x="22" y="13"/>
                </a:cxn>
                <a:cxn ang="0">
                  <a:pos x="26" y="17"/>
                </a:cxn>
                <a:cxn ang="0">
                  <a:pos x="32" y="21"/>
                </a:cxn>
                <a:cxn ang="0">
                  <a:pos x="36" y="23"/>
                </a:cxn>
                <a:cxn ang="0">
                  <a:pos x="41" y="27"/>
                </a:cxn>
                <a:cxn ang="0">
                  <a:pos x="45" y="30"/>
                </a:cxn>
                <a:cxn ang="0">
                  <a:pos x="53" y="34"/>
                </a:cxn>
                <a:cxn ang="0">
                  <a:pos x="57" y="38"/>
                </a:cxn>
                <a:cxn ang="0">
                  <a:pos x="62" y="42"/>
                </a:cxn>
                <a:cxn ang="0">
                  <a:pos x="68" y="46"/>
                </a:cxn>
                <a:cxn ang="0">
                  <a:pos x="74" y="51"/>
                </a:cxn>
                <a:cxn ang="0">
                  <a:pos x="79" y="55"/>
                </a:cxn>
                <a:cxn ang="0">
                  <a:pos x="85" y="59"/>
                </a:cxn>
                <a:cxn ang="0">
                  <a:pos x="91" y="65"/>
                </a:cxn>
                <a:cxn ang="0">
                  <a:pos x="96" y="68"/>
                </a:cxn>
                <a:cxn ang="0">
                  <a:pos x="102" y="74"/>
                </a:cxn>
                <a:cxn ang="0">
                  <a:pos x="108" y="78"/>
                </a:cxn>
                <a:cxn ang="0">
                  <a:pos x="114" y="82"/>
                </a:cxn>
                <a:cxn ang="0">
                  <a:pos x="117" y="87"/>
                </a:cxn>
                <a:cxn ang="0">
                  <a:pos x="123" y="91"/>
                </a:cxn>
                <a:cxn ang="0">
                  <a:pos x="127" y="95"/>
                </a:cxn>
                <a:cxn ang="0">
                  <a:pos x="131" y="101"/>
                </a:cxn>
                <a:cxn ang="0">
                  <a:pos x="136" y="107"/>
                </a:cxn>
                <a:cxn ang="0">
                  <a:pos x="68" y="105"/>
                </a:cxn>
                <a:cxn ang="0">
                  <a:pos x="68" y="103"/>
                </a:cxn>
                <a:cxn ang="0">
                  <a:pos x="66" y="101"/>
                </a:cxn>
                <a:cxn ang="0">
                  <a:pos x="62" y="95"/>
                </a:cxn>
                <a:cxn ang="0">
                  <a:pos x="60" y="89"/>
                </a:cxn>
                <a:cxn ang="0">
                  <a:pos x="58" y="86"/>
                </a:cxn>
                <a:cxn ang="0">
                  <a:pos x="57" y="84"/>
                </a:cxn>
                <a:cxn ang="0">
                  <a:pos x="53" y="78"/>
                </a:cxn>
                <a:cxn ang="0">
                  <a:pos x="51" y="76"/>
                </a:cxn>
                <a:cxn ang="0">
                  <a:pos x="47" y="68"/>
                </a:cxn>
                <a:cxn ang="0">
                  <a:pos x="43" y="61"/>
                </a:cxn>
                <a:cxn ang="0">
                  <a:pos x="39" y="55"/>
                </a:cxn>
                <a:cxn ang="0">
                  <a:pos x="36" y="51"/>
                </a:cxn>
                <a:cxn ang="0">
                  <a:pos x="34" y="48"/>
                </a:cxn>
                <a:cxn ang="0">
                  <a:pos x="30" y="44"/>
                </a:cxn>
                <a:cxn ang="0">
                  <a:pos x="26" y="38"/>
                </a:cxn>
                <a:cxn ang="0">
                  <a:pos x="22" y="32"/>
                </a:cxn>
                <a:cxn ang="0">
                  <a:pos x="19" y="27"/>
                </a:cxn>
                <a:cxn ang="0">
                  <a:pos x="17" y="23"/>
                </a:cxn>
                <a:cxn ang="0">
                  <a:pos x="11" y="17"/>
                </a:cxn>
                <a:cxn ang="0">
                  <a:pos x="9" y="13"/>
                </a:cxn>
                <a:cxn ang="0">
                  <a:pos x="5" y="10"/>
                </a:cxn>
                <a:cxn ang="0">
                  <a:pos x="3" y="6"/>
                </a:cxn>
                <a:cxn ang="0">
                  <a:pos x="1" y="2"/>
                </a:cxn>
                <a:cxn ang="0">
                  <a:pos x="0" y="0"/>
                </a:cxn>
                <a:cxn ang="0">
                  <a:pos x="0" y="0"/>
                </a:cxn>
              </a:cxnLst>
              <a:rect l="0" t="0" r="r" b="b"/>
              <a:pathLst>
                <a:path w="136" h="107">
                  <a:moveTo>
                    <a:pt x="0" y="0"/>
                  </a:moveTo>
                  <a:lnTo>
                    <a:pt x="1" y="0"/>
                  </a:lnTo>
                  <a:lnTo>
                    <a:pt x="3" y="2"/>
                  </a:lnTo>
                  <a:lnTo>
                    <a:pt x="9" y="4"/>
                  </a:lnTo>
                  <a:lnTo>
                    <a:pt x="15" y="10"/>
                  </a:lnTo>
                  <a:lnTo>
                    <a:pt x="19" y="11"/>
                  </a:lnTo>
                  <a:lnTo>
                    <a:pt x="22" y="13"/>
                  </a:lnTo>
                  <a:lnTo>
                    <a:pt x="26" y="17"/>
                  </a:lnTo>
                  <a:lnTo>
                    <a:pt x="32" y="21"/>
                  </a:lnTo>
                  <a:lnTo>
                    <a:pt x="36" y="23"/>
                  </a:lnTo>
                  <a:lnTo>
                    <a:pt x="41" y="27"/>
                  </a:lnTo>
                  <a:lnTo>
                    <a:pt x="45" y="30"/>
                  </a:lnTo>
                  <a:lnTo>
                    <a:pt x="53" y="34"/>
                  </a:lnTo>
                  <a:lnTo>
                    <a:pt x="57" y="38"/>
                  </a:lnTo>
                  <a:lnTo>
                    <a:pt x="62" y="42"/>
                  </a:lnTo>
                  <a:lnTo>
                    <a:pt x="68" y="46"/>
                  </a:lnTo>
                  <a:lnTo>
                    <a:pt x="74" y="51"/>
                  </a:lnTo>
                  <a:lnTo>
                    <a:pt x="79" y="55"/>
                  </a:lnTo>
                  <a:lnTo>
                    <a:pt x="85" y="59"/>
                  </a:lnTo>
                  <a:lnTo>
                    <a:pt x="91" y="65"/>
                  </a:lnTo>
                  <a:lnTo>
                    <a:pt x="96" y="68"/>
                  </a:lnTo>
                  <a:lnTo>
                    <a:pt x="102" y="74"/>
                  </a:lnTo>
                  <a:lnTo>
                    <a:pt x="108" y="78"/>
                  </a:lnTo>
                  <a:lnTo>
                    <a:pt x="114" y="82"/>
                  </a:lnTo>
                  <a:lnTo>
                    <a:pt x="117" y="87"/>
                  </a:lnTo>
                  <a:lnTo>
                    <a:pt x="123" y="91"/>
                  </a:lnTo>
                  <a:lnTo>
                    <a:pt x="127" y="95"/>
                  </a:lnTo>
                  <a:lnTo>
                    <a:pt x="131" y="101"/>
                  </a:lnTo>
                  <a:lnTo>
                    <a:pt x="136" y="107"/>
                  </a:lnTo>
                  <a:lnTo>
                    <a:pt x="68" y="105"/>
                  </a:lnTo>
                  <a:lnTo>
                    <a:pt x="68" y="103"/>
                  </a:lnTo>
                  <a:lnTo>
                    <a:pt x="66" y="101"/>
                  </a:lnTo>
                  <a:lnTo>
                    <a:pt x="62" y="95"/>
                  </a:lnTo>
                  <a:lnTo>
                    <a:pt x="60" y="89"/>
                  </a:lnTo>
                  <a:lnTo>
                    <a:pt x="58" y="86"/>
                  </a:lnTo>
                  <a:lnTo>
                    <a:pt x="57" y="84"/>
                  </a:lnTo>
                  <a:lnTo>
                    <a:pt x="53" y="78"/>
                  </a:lnTo>
                  <a:lnTo>
                    <a:pt x="51" y="76"/>
                  </a:lnTo>
                  <a:lnTo>
                    <a:pt x="47" y="68"/>
                  </a:lnTo>
                  <a:lnTo>
                    <a:pt x="43" y="61"/>
                  </a:lnTo>
                  <a:lnTo>
                    <a:pt x="39" y="55"/>
                  </a:lnTo>
                  <a:lnTo>
                    <a:pt x="36" y="51"/>
                  </a:lnTo>
                  <a:lnTo>
                    <a:pt x="34" y="48"/>
                  </a:lnTo>
                  <a:lnTo>
                    <a:pt x="30" y="44"/>
                  </a:lnTo>
                  <a:lnTo>
                    <a:pt x="26" y="38"/>
                  </a:lnTo>
                  <a:lnTo>
                    <a:pt x="22" y="32"/>
                  </a:lnTo>
                  <a:lnTo>
                    <a:pt x="19" y="27"/>
                  </a:lnTo>
                  <a:lnTo>
                    <a:pt x="17" y="23"/>
                  </a:lnTo>
                  <a:lnTo>
                    <a:pt x="11" y="17"/>
                  </a:lnTo>
                  <a:lnTo>
                    <a:pt x="9" y="13"/>
                  </a:lnTo>
                  <a:lnTo>
                    <a:pt x="5" y="10"/>
                  </a:lnTo>
                  <a:lnTo>
                    <a:pt x="3" y="6"/>
                  </a:lnTo>
                  <a:lnTo>
                    <a:pt x="1" y="2"/>
                  </a:lnTo>
                  <a:lnTo>
                    <a:pt x="0" y="0"/>
                  </a:lnTo>
                  <a:lnTo>
                    <a:pt x="0" y="0"/>
                  </a:lnTo>
                  <a:close/>
                </a:path>
              </a:pathLst>
            </a:custGeom>
            <a:solidFill>
              <a:srgbClr val="7A94A8"/>
            </a:solidFill>
            <a:ln w="9525">
              <a:noFill/>
              <a:round/>
              <a:headEnd/>
              <a:tailEnd/>
            </a:ln>
          </p:spPr>
          <p:txBody>
            <a:bodyPr/>
            <a:lstStyle/>
            <a:p>
              <a:endParaRPr lang="en-US"/>
            </a:p>
          </p:txBody>
        </p:sp>
        <p:sp>
          <p:nvSpPr>
            <p:cNvPr id="596072" name="Freeform 104"/>
            <p:cNvSpPr>
              <a:spLocks/>
            </p:cNvSpPr>
            <p:nvPr/>
          </p:nvSpPr>
          <p:spPr bwMode="auto">
            <a:xfrm>
              <a:off x="4223" y="2147"/>
              <a:ext cx="376" cy="668"/>
            </a:xfrm>
            <a:custGeom>
              <a:avLst/>
              <a:gdLst/>
              <a:ahLst/>
              <a:cxnLst>
                <a:cxn ang="0">
                  <a:pos x="0" y="0"/>
                </a:cxn>
                <a:cxn ang="0">
                  <a:pos x="59" y="1336"/>
                </a:cxn>
                <a:cxn ang="0">
                  <a:pos x="475" y="1224"/>
                </a:cxn>
                <a:cxn ang="0">
                  <a:pos x="753" y="1129"/>
                </a:cxn>
                <a:cxn ang="0">
                  <a:pos x="253" y="705"/>
                </a:cxn>
                <a:cxn ang="0">
                  <a:pos x="0" y="0"/>
                </a:cxn>
                <a:cxn ang="0">
                  <a:pos x="0" y="0"/>
                </a:cxn>
              </a:cxnLst>
              <a:rect l="0" t="0" r="r" b="b"/>
              <a:pathLst>
                <a:path w="753" h="1336">
                  <a:moveTo>
                    <a:pt x="0" y="0"/>
                  </a:moveTo>
                  <a:lnTo>
                    <a:pt x="59" y="1336"/>
                  </a:lnTo>
                  <a:lnTo>
                    <a:pt x="475" y="1224"/>
                  </a:lnTo>
                  <a:lnTo>
                    <a:pt x="753" y="1129"/>
                  </a:lnTo>
                  <a:lnTo>
                    <a:pt x="253" y="705"/>
                  </a:lnTo>
                  <a:lnTo>
                    <a:pt x="0" y="0"/>
                  </a:lnTo>
                  <a:lnTo>
                    <a:pt x="0" y="0"/>
                  </a:lnTo>
                  <a:close/>
                </a:path>
              </a:pathLst>
            </a:custGeom>
            <a:solidFill>
              <a:srgbClr val="FFFFFF"/>
            </a:solidFill>
            <a:ln w="9525">
              <a:noFill/>
              <a:round/>
              <a:headEnd/>
              <a:tailEnd/>
            </a:ln>
          </p:spPr>
          <p:txBody>
            <a:bodyPr/>
            <a:lstStyle/>
            <a:p>
              <a:endParaRPr lang="en-US"/>
            </a:p>
          </p:txBody>
        </p:sp>
        <p:sp>
          <p:nvSpPr>
            <p:cNvPr id="596073" name="Freeform 105"/>
            <p:cNvSpPr>
              <a:spLocks/>
            </p:cNvSpPr>
            <p:nvPr/>
          </p:nvSpPr>
          <p:spPr bwMode="auto">
            <a:xfrm>
              <a:off x="3785" y="1789"/>
              <a:ext cx="128" cy="420"/>
            </a:xfrm>
            <a:custGeom>
              <a:avLst/>
              <a:gdLst/>
              <a:ahLst/>
              <a:cxnLst>
                <a:cxn ang="0">
                  <a:pos x="0" y="703"/>
                </a:cxn>
                <a:cxn ang="0">
                  <a:pos x="57" y="838"/>
                </a:cxn>
                <a:cxn ang="0">
                  <a:pos x="108" y="701"/>
                </a:cxn>
                <a:cxn ang="0">
                  <a:pos x="254" y="659"/>
                </a:cxn>
                <a:cxn ang="0">
                  <a:pos x="180" y="2"/>
                </a:cxn>
                <a:cxn ang="0">
                  <a:pos x="136" y="0"/>
                </a:cxn>
                <a:cxn ang="0">
                  <a:pos x="0" y="363"/>
                </a:cxn>
                <a:cxn ang="0">
                  <a:pos x="0" y="703"/>
                </a:cxn>
                <a:cxn ang="0">
                  <a:pos x="0" y="703"/>
                </a:cxn>
              </a:cxnLst>
              <a:rect l="0" t="0" r="r" b="b"/>
              <a:pathLst>
                <a:path w="254" h="838">
                  <a:moveTo>
                    <a:pt x="0" y="703"/>
                  </a:moveTo>
                  <a:lnTo>
                    <a:pt x="57" y="838"/>
                  </a:lnTo>
                  <a:lnTo>
                    <a:pt x="108" y="701"/>
                  </a:lnTo>
                  <a:lnTo>
                    <a:pt x="254" y="659"/>
                  </a:lnTo>
                  <a:lnTo>
                    <a:pt x="180" y="2"/>
                  </a:lnTo>
                  <a:lnTo>
                    <a:pt x="136" y="0"/>
                  </a:lnTo>
                  <a:lnTo>
                    <a:pt x="0" y="363"/>
                  </a:lnTo>
                  <a:lnTo>
                    <a:pt x="0" y="703"/>
                  </a:lnTo>
                  <a:lnTo>
                    <a:pt x="0" y="703"/>
                  </a:lnTo>
                  <a:close/>
                </a:path>
              </a:pathLst>
            </a:custGeom>
            <a:solidFill>
              <a:srgbClr val="FFFFFF"/>
            </a:solidFill>
            <a:ln w="9525">
              <a:noFill/>
              <a:round/>
              <a:headEnd/>
              <a:tailEnd/>
            </a:ln>
          </p:spPr>
          <p:txBody>
            <a:bodyPr/>
            <a:lstStyle/>
            <a:p>
              <a:endParaRPr lang="en-US"/>
            </a:p>
          </p:txBody>
        </p:sp>
        <p:sp>
          <p:nvSpPr>
            <p:cNvPr id="596074" name="Freeform 106"/>
            <p:cNvSpPr>
              <a:spLocks/>
            </p:cNvSpPr>
            <p:nvPr/>
          </p:nvSpPr>
          <p:spPr bwMode="auto">
            <a:xfrm>
              <a:off x="3838" y="1789"/>
              <a:ext cx="124" cy="407"/>
            </a:xfrm>
            <a:custGeom>
              <a:avLst/>
              <a:gdLst/>
              <a:ahLst/>
              <a:cxnLst>
                <a:cxn ang="0">
                  <a:pos x="116" y="813"/>
                </a:cxn>
                <a:cxn ang="0">
                  <a:pos x="245" y="703"/>
                </a:cxn>
                <a:cxn ang="0">
                  <a:pos x="247" y="346"/>
                </a:cxn>
                <a:cxn ang="0">
                  <a:pos x="127" y="2"/>
                </a:cxn>
                <a:cxn ang="0">
                  <a:pos x="74" y="0"/>
                </a:cxn>
                <a:cxn ang="0">
                  <a:pos x="0" y="365"/>
                </a:cxn>
                <a:cxn ang="0">
                  <a:pos x="2" y="701"/>
                </a:cxn>
                <a:cxn ang="0">
                  <a:pos x="116" y="813"/>
                </a:cxn>
                <a:cxn ang="0">
                  <a:pos x="116" y="813"/>
                </a:cxn>
              </a:cxnLst>
              <a:rect l="0" t="0" r="r" b="b"/>
              <a:pathLst>
                <a:path w="247" h="813">
                  <a:moveTo>
                    <a:pt x="116" y="813"/>
                  </a:moveTo>
                  <a:lnTo>
                    <a:pt x="245" y="703"/>
                  </a:lnTo>
                  <a:lnTo>
                    <a:pt x="247" y="346"/>
                  </a:lnTo>
                  <a:lnTo>
                    <a:pt x="127" y="2"/>
                  </a:lnTo>
                  <a:lnTo>
                    <a:pt x="74" y="0"/>
                  </a:lnTo>
                  <a:lnTo>
                    <a:pt x="0" y="365"/>
                  </a:lnTo>
                  <a:lnTo>
                    <a:pt x="2" y="701"/>
                  </a:lnTo>
                  <a:lnTo>
                    <a:pt x="116" y="813"/>
                  </a:lnTo>
                  <a:lnTo>
                    <a:pt x="116" y="813"/>
                  </a:lnTo>
                  <a:close/>
                </a:path>
              </a:pathLst>
            </a:custGeom>
            <a:solidFill>
              <a:srgbClr val="E6E6E6"/>
            </a:solidFill>
            <a:ln w="9525">
              <a:noFill/>
              <a:round/>
              <a:headEnd/>
              <a:tailEnd/>
            </a:ln>
          </p:spPr>
          <p:txBody>
            <a:bodyPr/>
            <a:lstStyle/>
            <a:p>
              <a:endParaRPr lang="en-US"/>
            </a:p>
          </p:txBody>
        </p:sp>
        <p:sp>
          <p:nvSpPr>
            <p:cNvPr id="596075" name="Freeform 107"/>
            <p:cNvSpPr>
              <a:spLocks/>
            </p:cNvSpPr>
            <p:nvPr/>
          </p:nvSpPr>
          <p:spPr bwMode="auto">
            <a:xfrm>
              <a:off x="3785" y="2140"/>
              <a:ext cx="101" cy="408"/>
            </a:xfrm>
            <a:custGeom>
              <a:avLst/>
              <a:gdLst/>
              <a:ahLst/>
              <a:cxnLst>
                <a:cxn ang="0">
                  <a:pos x="0" y="2"/>
                </a:cxn>
                <a:cxn ang="0">
                  <a:pos x="108" y="0"/>
                </a:cxn>
                <a:cxn ang="0">
                  <a:pos x="201" y="381"/>
                </a:cxn>
                <a:cxn ang="0">
                  <a:pos x="108" y="730"/>
                </a:cxn>
                <a:cxn ang="0">
                  <a:pos x="83" y="816"/>
                </a:cxn>
                <a:cxn ang="0">
                  <a:pos x="0" y="810"/>
                </a:cxn>
                <a:cxn ang="0">
                  <a:pos x="0" y="2"/>
                </a:cxn>
                <a:cxn ang="0">
                  <a:pos x="0" y="2"/>
                </a:cxn>
              </a:cxnLst>
              <a:rect l="0" t="0" r="r" b="b"/>
              <a:pathLst>
                <a:path w="201" h="816">
                  <a:moveTo>
                    <a:pt x="0" y="2"/>
                  </a:moveTo>
                  <a:lnTo>
                    <a:pt x="108" y="0"/>
                  </a:lnTo>
                  <a:lnTo>
                    <a:pt x="201" y="381"/>
                  </a:lnTo>
                  <a:lnTo>
                    <a:pt x="108" y="730"/>
                  </a:lnTo>
                  <a:lnTo>
                    <a:pt x="83" y="816"/>
                  </a:lnTo>
                  <a:lnTo>
                    <a:pt x="0" y="810"/>
                  </a:lnTo>
                  <a:lnTo>
                    <a:pt x="0" y="2"/>
                  </a:lnTo>
                  <a:lnTo>
                    <a:pt x="0" y="2"/>
                  </a:lnTo>
                  <a:close/>
                </a:path>
              </a:pathLst>
            </a:custGeom>
            <a:solidFill>
              <a:srgbClr val="CCCCCC"/>
            </a:solidFill>
            <a:ln w="9525">
              <a:noFill/>
              <a:round/>
              <a:headEnd/>
              <a:tailEnd/>
            </a:ln>
          </p:spPr>
          <p:txBody>
            <a:bodyPr/>
            <a:lstStyle/>
            <a:p>
              <a:endParaRPr lang="en-US"/>
            </a:p>
          </p:txBody>
        </p:sp>
        <p:sp>
          <p:nvSpPr>
            <p:cNvPr id="596076" name="Freeform 108"/>
            <p:cNvSpPr>
              <a:spLocks/>
            </p:cNvSpPr>
            <p:nvPr/>
          </p:nvSpPr>
          <p:spPr bwMode="auto">
            <a:xfrm>
              <a:off x="3838" y="2140"/>
              <a:ext cx="123" cy="382"/>
            </a:xfrm>
            <a:custGeom>
              <a:avLst/>
              <a:gdLst/>
              <a:ahLst/>
              <a:cxnLst>
                <a:cxn ang="0">
                  <a:pos x="0" y="0"/>
                </a:cxn>
                <a:cxn ang="0">
                  <a:pos x="245" y="2"/>
                </a:cxn>
                <a:cxn ang="0">
                  <a:pos x="245" y="152"/>
                </a:cxn>
                <a:cxn ang="0">
                  <a:pos x="237" y="350"/>
                </a:cxn>
                <a:cxn ang="0">
                  <a:pos x="108" y="765"/>
                </a:cxn>
                <a:cxn ang="0">
                  <a:pos x="2" y="730"/>
                </a:cxn>
                <a:cxn ang="0">
                  <a:pos x="0" y="0"/>
                </a:cxn>
                <a:cxn ang="0">
                  <a:pos x="0" y="0"/>
                </a:cxn>
              </a:cxnLst>
              <a:rect l="0" t="0" r="r" b="b"/>
              <a:pathLst>
                <a:path w="245" h="765">
                  <a:moveTo>
                    <a:pt x="0" y="0"/>
                  </a:moveTo>
                  <a:lnTo>
                    <a:pt x="245" y="2"/>
                  </a:lnTo>
                  <a:lnTo>
                    <a:pt x="245" y="152"/>
                  </a:lnTo>
                  <a:lnTo>
                    <a:pt x="237" y="350"/>
                  </a:lnTo>
                  <a:lnTo>
                    <a:pt x="108" y="765"/>
                  </a:lnTo>
                  <a:lnTo>
                    <a:pt x="2" y="730"/>
                  </a:lnTo>
                  <a:lnTo>
                    <a:pt x="0" y="0"/>
                  </a:lnTo>
                  <a:lnTo>
                    <a:pt x="0" y="0"/>
                  </a:lnTo>
                  <a:close/>
                </a:path>
              </a:pathLst>
            </a:custGeom>
            <a:solidFill>
              <a:srgbClr val="B3B3B3"/>
            </a:solidFill>
            <a:ln w="9525">
              <a:noFill/>
              <a:round/>
              <a:headEnd/>
              <a:tailEnd/>
            </a:ln>
          </p:spPr>
          <p:txBody>
            <a:bodyPr/>
            <a:lstStyle/>
            <a:p>
              <a:endParaRPr lang="en-US"/>
            </a:p>
          </p:txBody>
        </p:sp>
        <p:sp>
          <p:nvSpPr>
            <p:cNvPr id="596077" name="Freeform 109"/>
            <p:cNvSpPr>
              <a:spLocks/>
            </p:cNvSpPr>
            <p:nvPr/>
          </p:nvSpPr>
          <p:spPr bwMode="auto">
            <a:xfrm>
              <a:off x="3642" y="2140"/>
              <a:ext cx="378" cy="574"/>
            </a:xfrm>
            <a:custGeom>
              <a:avLst/>
              <a:gdLst/>
              <a:ahLst/>
              <a:cxnLst>
                <a:cxn ang="0">
                  <a:pos x="682" y="0"/>
                </a:cxn>
                <a:cxn ang="0">
                  <a:pos x="756" y="0"/>
                </a:cxn>
                <a:cxn ang="0">
                  <a:pos x="754" y="63"/>
                </a:cxn>
                <a:cxn ang="0">
                  <a:pos x="539" y="778"/>
                </a:cxn>
                <a:cxn ang="0">
                  <a:pos x="0" y="1149"/>
                </a:cxn>
                <a:cxn ang="0">
                  <a:pos x="47" y="985"/>
                </a:cxn>
                <a:cxn ang="0">
                  <a:pos x="477" y="673"/>
                </a:cxn>
                <a:cxn ang="0">
                  <a:pos x="682" y="0"/>
                </a:cxn>
                <a:cxn ang="0">
                  <a:pos x="682" y="0"/>
                </a:cxn>
              </a:cxnLst>
              <a:rect l="0" t="0" r="r" b="b"/>
              <a:pathLst>
                <a:path w="756" h="1149">
                  <a:moveTo>
                    <a:pt x="682" y="0"/>
                  </a:moveTo>
                  <a:lnTo>
                    <a:pt x="756" y="0"/>
                  </a:lnTo>
                  <a:lnTo>
                    <a:pt x="754" y="63"/>
                  </a:lnTo>
                  <a:lnTo>
                    <a:pt x="539" y="778"/>
                  </a:lnTo>
                  <a:lnTo>
                    <a:pt x="0" y="1149"/>
                  </a:lnTo>
                  <a:lnTo>
                    <a:pt x="47" y="985"/>
                  </a:lnTo>
                  <a:lnTo>
                    <a:pt x="477" y="673"/>
                  </a:lnTo>
                  <a:lnTo>
                    <a:pt x="682" y="0"/>
                  </a:lnTo>
                  <a:lnTo>
                    <a:pt x="682" y="0"/>
                  </a:lnTo>
                  <a:close/>
                </a:path>
              </a:pathLst>
            </a:custGeom>
            <a:solidFill>
              <a:srgbClr val="FFFFFF"/>
            </a:solidFill>
            <a:ln w="9525">
              <a:noFill/>
              <a:round/>
              <a:headEnd/>
              <a:tailEnd/>
            </a:ln>
          </p:spPr>
          <p:txBody>
            <a:bodyPr/>
            <a:lstStyle/>
            <a:p>
              <a:endParaRPr lang="en-US"/>
            </a:p>
          </p:txBody>
        </p:sp>
        <p:sp>
          <p:nvSpPr>
            <p:cNvPr id="596078" name="Freeform 110"/>
            <p:cNvSpPr>
              <a:spLocks/>
            </p:cNvSpPr>
            <p:nvPr/>
          </p:nvSpPr>
          <p:spPr bwMode="auto">
            <a:xfrm>
              <a:off x="3761" y="2759"/>
              <a:ext cx="217" cy="72"/>
            </a:xfrm>
            <a:custGeom>
              <a:avLst/>
              <a:gdLst/>
              <a:ahLst/>
              <a:cxnLst>
                <a:cxn ang="0">
                  <a:pos x="0" y="0"/>
                </a:cxn>
                <a:cxn ang="0">
                  <a:pos x="403" y="145"/>
                </a:cxn>
                <a:cxn ang="0">
                  <a:pos x="435" y="44"/>
                </a:cxn>
                <a:cxn ang="0">
                  <a:pos x="405" y="0"/>
                </a:cxn>
                <a:cxn ang="0">
                  <a:pos x="0" y="0"/>
                </a:cxn>
                <a:cxn ang="0">
                  <a:pos x="0" y="0"/>
                </a:cxn>
              </a:cxnLst>
              <a:rect l="0" t="0" r="r" b="b"/>
              <a:pathLst>
                <a:path w="435" h="145">
                  <a:moveTo>
                    <a:pt x="0" y="0"/>
                  </a:moveTo>
                  <a:lnTo>
                    <a:pt x="403" y="145"/>
                  </a:lnTo>
                  <a:lnTo>
                    <a:pt x="435" y="44"/>
                  </a:lnTo>
                  <a:lnTo>
                    <a:pt x="405" y="0"/>
                  </a:lnTo>
                  <a:lnTo>
                    <a:pt x="0" y="0"/>
                  </a:lnTo>
                  <a:lnTo>
                    <a:pt x="0" y="0"/>
                  </a:lnTo>
                  <a:close/>
                </a:path>
              </a:pathLst>
            </a:custGeom>
            <a:solidFill>
              <a:srgbClr val="B3B3B3"/>
            </a:solidFill>
            <a:ln w="9525">
              <a:noFill/>
              <a:round/>
              <a:headEnd/>
              <a:tailEnd/>
            </a:ln>
          </p:spPr>
          <p:txBody>
            <a:bodyPr/>
            <a:lstStyle/>
            <a:p>
              <a:endParaRPr lang="en-US"/>
            </a:p>
          </p:txBody>
        </p:sp>
        <p:sp>
          <p:nvSpPr>
            <p:cNvPr id="596079" name="Freeform 111"/>
            <p:cNvSpPr>
              <a:spLocks/>
            </p:cNvSpPr>
            <p:nvPr/>
          </p:nvSpPr>
          <p:spPr bwMode="auto">
            <a:xfrm>
              <a:off x="3994" y="2108"/>
              <a:ext cx="91" cy="598"/>
            </a:xfrm>
            <a:custGeom>
              <a:avLst/>
              <a:gdLst/>
              <a:ahLst/>
              <a:cxnLst>
                <a:cxn ang="0">
                  <a:pos x="51" y="66"/>
                </a:cxn>
                <a:cxn ang="0">
                  <a:pos x="155" y="0"/>
                </a:cxn>
                <a:cxn ang="0">
                  <a:pos x="182" y="66"/>
                </a:cxn>
                <a:cxn ang="0">
                  <a:pos x="138" y="1192"/>
                </a:cxn>
                <a:cxn ang="0">
                  <a:pos x="0" y="1196"/>
                </a:cxn>
                <a:cxn ang="0">
                  <a:pos x="51" y="66"/>
                </a:cxn>
                <a:cxn ang="0">
                  <a:pos x="51" y="66"/>
                </a:cxn>
              </a:cxnLst>
              <a:rect l="0" t="0" r="r" b="b"/>
              <a:pathLst>
                <a:path w="182" h="1196">
                  <a:moveTo>
                    <a:pt x="51" y="66"/>
                  </a:moveTo>
                  <a:lnTo>
                    <a:pt x="155" y="0"/>
                  </a:lnTo>
                  <a:lnTo>
                    <a:pt x="182" y="66"/>
                  </a:lnTo>
                  <a:lnTo>
                    <a:pt x="138" y="1192"/>
                  </a:lnTo>
                  <a:lnTo>
                    <a:pt x="0" y="1196"/>
                  </a:lnTo>
                  <a:lnTo>
                    <a:pt x="51" y="66"/>
                  </a:lnTo>
                  <a:lnTo>
                    <a:pt x="51" y="66"/>
                  </a:lnTo>
                  <a:close/>
                </a:path>
              </a:pathLst>
            </a:custGeom>
            <a:solidFill>
              <a:srgbClr val="FFFFFF"/>
            </a:solidFill>
            <a:ln w="9525">
              <a:noFill/>
              <a:round/>
              <a:headEnd/>
              <a:tailEnd/>
            </a:ln>
          </p:spPr>
          <p:txBody>
            <a:bodyPr/>
            <a:lstStyle/>
            <a:p>
              <a:endParaRPr lang="en-US"/>
            </a:p>
          </p:txBody>
        </p:sp>
        <p:sp>
          <p:nvSpPr>
            <p:cNvPr id="596080" name="Freeform 112"/>
            <p:cNvSpPr>
              <a:spLocks/>
            </p:cNvSpPr>
            <p:nvPr/>
          </p:nvSpPr>
          <p:spPr bwMode="auto">
            <a:xfrm>
              <a:off x="4020" y="1980"/>
              <a:ext cx="86" cy="161"/>
            </a:xfrm>
            <a:custGeom>
              <a:avLst/>
              <a:gdLst/>
              <a:ahLst/>
              <a:cxnLst>
                <a:cxn ang="0">
                  <a:pos x="17" y="0"/>
                </a:cxn>
                <a:cxn ang="0">
                  <a:pos x="19" y="0"/>
                </a:cxn>
                <a:cxn ang="0">
                  <a:pos x="21" y="2"/>
                </a:cxn>
                <a:cxn ang="0">
                  <a:pos x="25" y="6"/>
                </a:cxn>
                <a:cxn ang="0">
                  <a:pos x="28" y="7"/>
                </a:cxn>
                <a:cxn ang="0">
                  <a:pos x="36" y="11"/>
                </a:cxn>
                <a:cxn ang="0">
                  <a:pos x="38" y="13"/>
                </a:cxn>
                <a:cxn ang="0">
                  <a:pos x="42" y="15"/>
                </a:cxn>
                <a:cxn ang="0">
                  <a:pos x="45" y="17"/>
                </a:cxn>
                <a:cxn ang="0">
                  <a:pos x="51" y="19"/>
                </a:cxn>
                <a:cxn ang="0">
                  <a:pos x="53" y="21"/>
                </a:cxn>
                <a:cxn ang="0">
                  <a:pos x="59" y="23"/>
                </a:cxn>
                <a:cxn ang="0">
                  <a:pos x="63" y="25"/>
                </a:cxn>
                <a:cxn ang="0">
                  <a:pos x="68" y="27"/>
                </a:cxn>
                <a:cxn ang="0">
                  <a:pos x="72" y="28"/>
                </a:cxn>
                <a:cxn ang="0">
                  <a:pos x="78" y="30"/>
                </a:cxn>
                <a:cxn ang="0">
                  <a:pos x="82" y="32"/>
                </a:cxn>
                <a:cxn ang="0">
                  <a:pos x="87" y="34"/>
                </a:cxn>
                <a:cxn ang="0">
                  <a:pos x="93" y="36"/>
                </a:cxn>
                <a:cxn ang="0">
                  <a:pos x="99" y="38"/>
                </a:cxn>
                <a:cxn ang="0">
                  <a:pos x="106" y="38"/>
                </a:cxn>
                <a:cxn ang="0">
                  <a:pos x="112" y="40"/>
                </a:cxn>
                <a:cxn ang="0">
                  <a:pos x="118" y="40"/>
                </a:cxn>
                <a:cxn ang="0">
                  <a:pos x="123" y="42"/>
                </a:cxn>
                <a:cxn ang="0">
                  <a:pos x="131" y="44"/>
                </a:cxn>
                <a:cxn ang="0">
                  <a:pos x="137" y="44"/>
                </a:cxn>
                <a:cxn ang="0">
                  <a:pos x="173" y="156"/>
                </a:cxn>
                <a:cxn ang="0">
                  <a:pos x="133" y="321"/>
                </a:cxn>
                <a:cxn ang="0">
                  <a:pos x="0" y="321"/>
                </a:cxn>
                <a:cxn ang="0">
                  <a:pos x="13" y="23"/>
                </a:cxn>
                <a:cxn ang="0">
                  <a:pos x="17" y="0"/>
                </a:cxn>
                <a:cxn ang="0">
                  <a:pos x="17" y="0"/>
                </a:cxn>
              </a:cxnLst>
              <a:rect l="0" t="0" r="r" b="b"/>
              <a:pathLst>
                <a:path w="173" h="321">
                  <a:moveTo>
                    <a:pt x="17" y="0"/>
                  </a:moveTo>
                  <a:lnTo>
                    <a:pt x="19" y="0"/>
                  </a:lnTo>
                  <a:lnTo>
                    <a:pt x="21" y="2"/>
                  </a:lnTo>
                  <a:lnTo>
                    <a:pt x="25" y="6"/>
                  </a:lnTo>
                  <a:lnTo>
                    <a:pt x="28" y="7"/>
                  </a:lnTo>
                  <a:lnTo>
                    <a:pt x="36" y="11"/>
                  </a:lnTo>
                  <a:lnTo>
                    <a:pt x="38" y="13"/>
                  </a:lnTo>
                  <a:lnTo>
                    <a:pt x="42" y="15"/>
                  </a:lnTo>
                  <a:lnTo>
                    <a:pt x="45" y="17"/>
                  </a:lnTo>
                  <a:lnTo>
                    <a:pt x="51" y="19"/>
                  </a:lnTo>
                  <a:lnTo>
                    <a:pt x="53" y="21"/>
                  </a:lnTo>
                  <a:lnTo>
                    <a:pt x="59" y="23"/>
                  </a:lnTo>
                  <a:lnTo>
                    <a:pt x="63" y="25"/>
                  </a:lnTo>
                  <a:lnTo>
                    <a:pt x="68" y="27"/>
                  </a:lnTo>
                  <a:lnTo>
                    <a:pt x="72" y="28"/>
                  </a:lnTo>
                  <a:lnTo>
                    <a:pt x="78" y="30"/>
                  </a:lnTo>
                  <a:lnTo>
                    <a:pt x="82" y="32"/>
                  </a:lnTo>
                  <a:lnTo>
                    <a:pt x="87" y="34"/>
                  </a:lnTo>
                  <a:lnTo>
                    <a:pt x="93" y="36"/>
                  </a:lnTo>
                  <a:lnTo>
                    <a:pt x="99" y="38"/>
                  </a:lnTo>
                  <a:lnTo>
                    <a:pt x="106" y="38"/>
                  </a:lnTo>
                  <a:lnTo>
                    <a:pt x="112" y="40"/>
                  </a:lnTo>
                  <a:lnTo>
                    <a:pt x="118" y="40"/>
                  </a:lnTo>
                  <a:lnTo>
                    <a:pt x="123" y="42"/>
                  </a:lnTo>
                  <a:lnTo>
                    <a:pt x="131" y="44"/>
                  </a:lnTo>
                  <a:lnTo>
                    <a:pt x="137" y="44"/>
                  </a:lnTo>
                  <a:lnTo>
                    <a:pt x="173" y="156"/>
                  </a:lnTo>
                  <a:lnTo>
                    <a:pt x="133" y="321"/>
                  </a:lnTo>
                  <a:lnTo>
                    <a:pt x="0" y="321"/>
                  </a:lnTo>
                  <a:lnTo>
                    <a:pt x="13" y="23"/>
                  </a:lnTo>
                  <a:lnTo>
                    <a:pt x="17" y="0"/>
                  </a:lnTo>
                  <a:lnTo>
                    <a:pt x="17" y="0"/>
                  </a:lnTo>
                  <a:close/>
                </a:path>
              </a:pathLst>
            </a:custGeom>
            <a:solidFill>
              <a:srgbClr val="CCCCCC"/>
            </a:solidFill>
            <a:ln w="9525">
              <a:noFill/>
              <a:round/>
              <a:headEnd/>
              <a:tailEnd/>
            </a:ln>
          </p:spPr>
          <p:txBody>
            <a:bodyPr/>
            <a:lstStyle/>
            <a:p>
              <a:endParaRPr lang="en-US"/>
            </a:p>
          </p:txBody>
        </p:sp>
        <p:sp>
          <p:nvSpPr>
            <p:cNvPr id="596081" name="Freeform 113"/>
            <p:cNvSpPr>
              <a:spLocks/>
            </p:cNvSpPr>
            <p:nvPr/>
          </p:nvSpPr>
          <p:spPr bwMode="auto">
            <a:xfrm>
              <a:off x="3983" y="1995"/>
              <a:ext cx="44" cy="146"/>
            </a:xfrm>
            <a:custGeom>
              <a:avLst/>
              <a:gdLst/>
              <a:ahLst/>
              <a:cxnLst>
                <a:cxn ang="0">
                  <a:pos x="87" y="0"/>
                </a:cxn>
                <a:cxn ang="0">
                  <a:pos x="74" y="293"/>
                </a:cxn>
                <a:cxn ang="0">
                  <a:pos x="0" y="293"/>
                </a:cxn>
                <a:cxn ang="0">
                  <a:pos x="87" y="0"/>
                </a:cxn>
                <a:cxn ang="0">
                  <a:pos x="87" y="0"/>
                </a:cxn>
              </a:cxnLst>
              <a:rect l="0" t="0" r="r" b="b"/>
              <a:pathLst>
                <a:path w="87" h="293">
                  <a:moveTo>
                    <a:pt x="87" y="0"/>
                  </a:moveTo>
                  <a:lnTo>
                    <a:pt x="74" y="293"/>
                  </a:lnTo>
                  <a:lnTo>
                    <a:pt x="0" y="293"/>
                  </a:lnTo>
                  <a:lnTo>
                    <a:pt x="87" y="0"/>
                  </a:lnTo>
                  <a:lnTo>
                    <a:pt x="87" y="0"/>
                  </a:lnTo>
                  <a:close/>
                </a:path>
              </a:pathLst>
            </a:custGeom>
            <a:solidFill>
              <a:srgbClr val="E6E6E6"/>
            </a:solidFill>
            <a:ln w="9525">
              <a:noFill/>
              <a:round/>
              <a:headEnd/>
              <a:tailEnd/>
            </a:ln>
          </p:spPr>
          <p:txBody>
            <a:bodyPr/>
            <a:lstStyle/>
            <a:p>
              <a:endParaRPr lang="en-US"/>
            </a:p>
          </p:txBody>
        </p:sp>
        <p:sp>
          <p:nvSpPr>
            <p:cNvPr id="596082" name="Freeform 114"/>
            <p:cNvSpPr>
              <a:spLocks/>
            </p:cNvSpPr>
            <p:nvPr/>
          </p:nvSpPr>
          <p:spPr bwMode="auto">
            <a:xfrm>
              <a:off x="4085" y="2002"/>
              <a:ext cx="46" cy="139"/>
            </a:xfrm>
            <a:custGeom>
              <a:avLst/>
              <a:gdLst/>
              <a:ahLst/>
              <a:cxnLst>
                <a:cxn ang="0">
                  <a:pos x="6" y="0"/>
                </a:cxn>
                <a:cxn ang="0">
                  <a:pos x="44" y="3"/>
                </a:cxn>
                <a:cxn ang="0">
                  <a:pos x="91" y="182"/>
                </a:cxn>
                <a:cxn ang="0">
                  <a:pos x="44" y="277"/>
                </a:cxn>
                <a:cxn ang="0">
                  <a:pos x="0" y="277"/>
                </a:cxn>
                <a:cxn ang="0">
                  <a:pos x="6" y="0"/>
                </a:cxn>
                <a:cxn ang="0">
                  <a:pos x="6" y="0"/>
                </a:cxn>
              </a:cxnLst>
              <a:rect l="0" t="0" r="r" b="b"/>
              <a:pathLst>
                <a:path w="91" h="277">
                  <a:moveTo>
                    <a:pt x="6" y="0"/>
                  </a:moveTo>
                  <a:lnTo>
                    <a:pt x="44" y="3"/>
                  </a:lnTo>
                  <a:lnTo>
                    <a:pt x="91" y="182"/>
                  </a:lnTo>
                  <a:lnTo>
                    <a:pt x="44" y="277"/>
                  </a:lnTo>
                  <a:lnTo>
                    <a:pt x="0" y="277"/>
                  </a:lnTo>
                  <a:lnTo>
                    <a:pt x="6" y="0"/>
                  </a:lnTo>
                  <a:lnTo>
                    <a:pt x="6" y="0"/>
                  </a:lnTo>
                  <a:close/>
                </a:path>
              </a:pathLst>
            </a:custGeom>
            <a:solidFill>
              <a:srgbClr val="B3B3B3"/>
            </a:solidFill>
            <a:ln w="9525">
              <a:noFill/>
              <a:round/>
              <a:headEnd/>
              <a:tailEnd/>
            </a:ln>
          </p:spPr>
          <p:txBody>
            <a:bodyPr/>
            <a:lstStyle/>
            <a:p>
              <a:endParaRPr lang="en-US"/>
            </a:p>
          </p:txBody>
        </p:sp>
        <p:sp>
          <p:nvSpPr>
            <p:cNvPr id="596083" name="Freeform 115"/>
            <p:cNvSpPr>
              <a:spLocks/>
            </p:cNvSpPr>
            <p:nvPr/>
          </p:nvSpPr>
          <p:spPr bwMode="auto">
            <a:xfrm>
              <a:off x="4107" y="2003"/>
              <a:ext cx="80" cy="138"/>
            </a:xfrm>
            <a:custGeom>
              <a:avLst/>
              <a:gdLst/>
              <a:ahLst/>
              <a:cxnLst>
                <a:cxn ang="0">
                  <a:pos x="0" y="275"/>
                </a:cxn>
                <a:cxn ang="0">
                  <a:pos x="59" y="275"/>
                </a:cxn>
                <a:cxn ang="0">
                  <a:pos x="159" y="155"/>
                </a:cxn>
                <a:cxn ang="0">
                  <a:pos x="60" y="0"/>
                </a:cxn>
                <a:cxn ang="0">
                  <a:pos x="0" y="1"/>
                </a:cxn>
                <a:cxn ang="0">
                  <a:pos x="0" y="275"/>
                </a:cxn>
                <a:cxn ang="0">
                  <a:pos x="0" y="275"/>
                </a:cxn>
              </a:cxnLst>
              <a:rect l="0" t="0" r="r" b="b"/>
              <a:pathLst>
                <a:path w="159" h="275">
                  <a:moveTo>
                    <a:pt x="0" y="275"/>
                  </a:moveTo>
                  <a:lnTo>
                    <a:pt x="59" y="275"/>
                  </a:lnTo>
                  <a:lnTo>
                    <a:pt x="159" y="155"/>
                  </a:lnTo>
                  <a:lnTo>
                    <a:pt x="60" y="0"/>
                  </a:lnTo>
                  <a:lnTo>
                    <a:pt x="0" y="1"/>
                  </a:lnTo>
                  <a:lnTo>
                    <a:pt x="0" y="275"/>
                  </a:lnTo>
                  <a:lnTo>
                    <a:pt x="0" y="275"/>
                  </a:lnTo>
                  <a:close/>
                </a:path>
              </a:pathLst>
            </a:custGeom>
            <a:solidFill>
              <a:srgbClr val="999999"/>
            </a:solidFill>
            <a:ln w="9525">
              <a:noFill/>
              <a:round/>
              <a:headEnd/>
              <a:tailEnd/>
            </a:ln>
          </p:spPr>
          <p:txBody>
            <a:bodyPr/>
            <a:lstStyle/>
            <a:p>
              <a:endParaRPr lang="en-US"/>
            </a:p>
          </p:txBody>
        </p:sp>
        <p:sp>
          <p:nvSpPr>
            <p:cNvPr id="596084" name="Freeform 116"/>
            <p:cNvSpPr>
              <a:spLocks/>
            </p:cNvSpPr>
            <p:nvPr/>
          </p:nvSpPr>
          <p:spPr bwMode="auto">
            <a:xfrm>
              <a:off x="4137" y="1979"/>
              <a:ext cx="98" cy="162"/>
            </a:xfrm>
            <a:custGeom>
              <a:avLst/>
              <a:gdLst/>
              <a:ahLst/>
              <a:cxnLst>
                <a:cxn ang="0">
                  <a:pos x="0" y="325"/>
                </a:cxn>
                <a:cxn ang="0">
                  <a:pos x="169" y="325"/>
                </a:cxn>
                <a:cxn ang="0">
                  <a:pos x="195" y="266"/>
                </a:cxn>
                <a:cxn ang="0">
                  <a:pos x="159" y="32"/>
                </a:cxn>
                <a:cxn ang="0">
                  <a:pos x="153" y="0"/>
                </a:cxn>
                <a:cxn ang="0">
                  <a:pos x="152" y="2"/>
                </a:cxn>
                <a:cxn ang="0">
                  <a:pos x="146" y="4"/>
                </a:cxn>
                <a:cxn ang="0">
                  <a:pos x="142" y="6"/>
                </a:cxn>
                <a:cxn ang="0">
                  <a:pos x="138" y="8"/>
                </a:cxn>
                <a:cxn ang="0">
                  <a:pos x="133" y="10"/>
                </a:cxn>
                <a:cxn ang="0">
                  <a:pos x="127" y="13"/>
                </a:cxn>
                <a:cxn ang="0">
                  <a:pos x="119" y="15"/>
                </a:cxn>
                <a:cxn ang="0">
                  <a:pos x="114" y="19"/>
                </a:cxn>
                <a:cxn ang="0">
                  <a:pos x="110" y="19"/>
                </a:cxn>
                <a:cxn ang="0">
                  <a:pos x="106" y="21"/>
                </a:cxn>
                <a:cxn ang="0">
                  <a:pos x="102" y="23"/>
                </a:cxn>
                <a:cxn ang="0">
                  <a:pos x="98" y="25"/>
                </a:cxn>
                <a:cxn ang="0">
                  <a:pos x="93" y="27"/>
                </a:cxn>
                <a:cxn ang="0">
                  <a:pos x="89" y="29"/>
                </a:cxn>
                <a:cxn ang="0">
                  <a:pos x="85" y="31"/>
                </a:cxn>
                <a:cxn ang="0">
                  <a:pos x="81" y="32"/>
                </a:cxn>
                <a:cxn ang="0">
                  <a:pos x="76" y="32"/>
                </a:cxn>
                <a:cxn ang="0">
                  <a:pos x="72" y="34"/>
                </a:cxn>
                <a:cxn ang="0">
                  <a:pos x="68" y="36"/>
                </a:cxn>
                <a:cxn ang="0">
                  <a:pos x="62" y="38"/>
                </a:cxn>
                <a:cxn ang="0">
                  <a:pos x="57" y="40"/>
                </a:cxn>
                <a:cxn ang="0">
                  <a:pos x="53" y="40"/>
                </a:cxn>
                <a:cxn ang="0">
                  <a:pos x="49" y="42"/>
                </a:cxn>
                <a:cxn ang="0">
                  <a:pos x="45" y="42"/>
                </a:cxn>
                <a:cxn ang="0">
                  <a:pos x="41" y="42"/>
                </a:cxn>
                <a:cxn ang="0">
                  <a:pos x="38" y="44"/>
                </a:cxn>
                <a:cxn ang="0">
                  <a:pos x="34" y="44"/>
                </a:cxn>
                <a:cxn ang="0">
                  <a:pos x="32" y="46"/>
                </a:cxn>
                <a:cxn ang="0">
                  <a:pos x="24" y="46"/>
                </a:cxn>
                <a:cxn ang="0">
                  <a:pos x="20" y="48"/>
                </a:cxn>
                <a:cxn ang="0">
                  <a:pos x="17" y="48"/>
                </a:cxn>
                <a:cxn ang="0">
                  <a:pos x="13" y="48"/>
                </a:cxn>
                <a:cxn ang="0">
                  <a:pos x="7" y="48"/>
                </a:cxn>
                <a:cxn ang="0">
                  <a:pos x="3" y="48"/>
                </a:cxn>
                <a:cxn ang="0">
                  <a:pos x="1" y="48"/>
                </a:cxn>
                <a:cxn ang="0">
                  <a:pos x="0" y="325"/>
                </a:cxn>
                <a:cxn ang="0">
                  <a:pos x="0" y="325"/>
                </a:cxn>
              </a:cxnLst>
              <a:rect l="0" t="0" r="r" b="b"/>
              <a:pathLst>
                <a:path w="195" h="325">
                  <a:moveTo>
                    <a:pt x="0" y="325"/>
                  </a:moveTo>
                  <a:lnTo>
                    <a:pt x="169" y="325"/>
                  </a:lnTo>
                  <a:lnTo>
                    <a:pt x="195" y="266"/>
                  </a:lnTo>
                  <a:lnTo>
                    <a:pt x="159" y="32"/>
                  </a:lnTo>
                  <a:lnTo>
                    <a:pt x="153" y="0"/>
                  </a:lnTo>
                  <a:lnTo>
                    <a:pt x="152" y="2"/>
                  </a:lnTo>
                  <a:lnTo>
                    <a:pt x="146" y="4"/>
                  </a:lnTo>
                  <a:lnTo>
                    <a:pt x="142" y="6"/>
                  </a:lnTo>
                  <a:lnTo>
                    <a:pt x="138" y="8"/>
                  </a:lnTo>
                  <a:lnTo>
                    <a:pt x="133" y="10"/>
                  </a:lnTo>
                  <a:lnTo>
                    <a:pt x="127" y="13"/>
                  </a:lnTo>
                  <a:lnTo>
                    <a:pt x="119" y="15"/>
                  </a:lnTo>
                  <a:lnTo>
                    <a:pt x="114" y="19"/>
                  </a:lnTo>
                  <a:lnTo>
                    <a:pt x="110" y="19"/>
                  </a:lnTo>
                  <a:lnTo>
                    <a:pt x="106" y="21"/>
                  </a:lnTo>
                  <a:lnTo>
                    <a:pt x="102" y="23"/>
                  </a:lnTo>
                  <a:lnTo>
                    <a:pt x="98" y="25"/>
                  </a:lnTo>
                  <a:lnTo>
                    <a:pt x="93" y="27"/>
                  </a:lnTo>
                  <a:lnTo>
                    <a:pt x="89" y="29"/>
                  </a:lnTo>
                  <a:lnTo>
                    <a:pt x="85" y="31"/>
                  </a:lnTo>
                  <a:lnTo>
                    <a:pt x="81" y="32"/>
                  </a:lnTo>
                  <a:lnTo>
                    <a:pt x="76" y="32"/>
                  </a:lnTo>
                  <a:lnTo>
                    <a:pt x="72" y="34"/>
                  </a:lnTo>
                  <a:lnTo>
                    <a:pt x="68" y="36"/>
                  </a:lnTo>
                  <a:lnTo>
                    <a:pt x="62" y="38"/>
                  </a:lnTo>
                  <a:lnTo>
                    <a:pt x="57" y="40"/>
                  </a:lnTo>
                  <a:lnTo>
                    <a:pt x="53" y="40"/>
                  </a:lnTo>
                  <a:lnTo>
                    <a:pt x="49" y="42"/>
                  </a:lnTo>
                  <a:lnTo>
                    <a:pt x="45" y="42"/>
                  </a:lnTo>
                  <a:lnTo>
                    <a:pt x="41" y="42"/>
                  </a:lnTo>
                  <a:lnTo>
                    <a:pt x="38" y="44"/>
                  </a:lnTo>
                  <a:lnTo>
                    <a:pt x="34" y="44"/>
                  </a:lnTo>
                  <a:lnTo>
                    <a:pt x="32" y="46"/>
                  </a:lnTo>
                  <a:lnTo>
                    <a:pt x="24" y="46"/>
                  </a:lnTo>
                  <a:lnTo>
                    <a:pt x="20" y="48"/>
                  </a:lnTo>
                  <a:lnTo>
                    <a:pt x="17" y="48"/>
                  </a:lnTo>
                  <a:lnTo>
                    <a:pt x="13" y="48"/>
                  </a:lnTo>
                  <a:lnTo>
                    <a:pt x="7" y="48"/>
                  </a:lnTo>
                  <a:lnTo>
                    <a:pt x="3" y="48"/>
                  </a:lnTo>
                  <a:lnTo>
                    <a:pt x="1" y="48"/>
                  </a:lnTo>
                  <a:lnTo>
                    <a:pt x="0" y="325"/>
                  </a:lnTo>
                  <a:lnTo>
                    <a:pt x="0" y="325"/>
                  </a:lnTo>
                  <a:close/>
                </a:path>
              </a:pathLst>
            </a:custGeom>
            <a:solidFill>
              <a:srgbClr val="808080"/>
            </a:solidFill>
            <a:ln w="9525">
              <a:noFill/>
              <a:round/>
              <a:headEnd/>
              <a:tailEnd/>
            </a:ln>
          </p:spPr>
          <p:txBody>
            <a:bodyPr/>
            <a:lstStyle/>
            <a:p>
              <a:endParaRPr lang="en-US"/>
            </a:p>
          </p:txBody>
        </p:sp>
        <p:sp>
          <p:nvSpPr>
            <p:cNvPr id="596085" name="Freeform 117"/>
            <p:cNvSpPr>
              <a:spLocks/>
            </p:cNvSpPr>
            <p:nvPr/>
          </p:nvSpPr>
          <p:spPr bwMode="auto">
            <a:xfrm>
              <a:off x="3962" y="2703"/>
              <a:ext cx="57" cy="103"/>
            </a:xfrm>
            <a:custGeom>
              <a:avLst/>
              <a:gdLst/>
              <a:ahLst/>
              <a:cxnLst>
                <a:cxn ang="0">
                  <a:pos x="114" y="0"/>
                </a:cxn>
                <a:cxn ang="0">
                  <a:pos x="114" y="80"/>
                </a:cxn>
                <a:cxn ang="0">
                  <a:pos x="93" y="205"/>
                </a:cxn>
                <a:cxn ang="0">
                  <a:pos x="0" y="112"/>
                </a:cxn>
                <a:cxn ang="0">
                  <a:pos x="0" y="65"/>
                </a:cxn>
                <a:cxn ang="0">
                  <a:pos x="55" y="0"/>
                </a:cxn>
                <a:cxn ang="0">
                  <a:pos x="114" y="0"/>
                </a:cxn>
                <a:cxn ang="0">
                  <a:pos x="114" y="0"/>
                </a:cxn>
              </a:cxnLst>
              <a:rect l="0" t="0" r="r" b="b"/>
              <a:pathLst>
                <a:path w="114" h="205">
                  <a:moveTo>
                    <a:pt x="114" y="0"/>
                  </a:moveTo>
                  <a:lnTo>
                    <a:pt x="114" y="80"/>
                  </a:lnTo>
                  <a:lnTo>
                    <a:pt x="93" y="205"/>
                  </a:lnTo>
                  <a:lnTo>
                    <a:pt x="0" y="112"/>
                  </a:lnTo>
                  <a:lnTo>
                    <a:pt x="0" y="65"/>
                  </a:lnTo>
                  <a:lnTo>
                    <a:pt x="55" y="0"/>
                  </a:lnTo>
                  <a:lnTo>
                    <a:pt x="114" y="0"/>
                  </a:lnTo>
                  <a:lnTo>
                    <a:pt x="114" y="0"/>
                  </a:lnTo>
                  <a:close/>
                </a:path>
              </a:pathLst>
            </a:custGeom>
            <a:solidFill>
              <a:srgbClr val="666666"/>
            </a:solidFill>
            <a:ln w="9525">
              <a:noFill/>
              <a:round/>
              <a:headEnd/>
              <a:tailEnd/>
            </a:ln>
          </p:spPr>
          <p:txBody>
            <a:bodyPr/>
            <a:lstStyle/>
            <a:p>
              <a:endParaRPr lang="en-US"/>
            </a:p>
          </p:txBody>
        </p:sp>
        <p:sp>
          <p:nvSpPr>
            <p:cNvPr id="596086" name="Freeform 118"/>
            <p:cNvSpPr>
              <a:spLocks/>
            </p:cNvSpPr>
            <p:nvPr/>
          </p:nvSpPr>
          <p:spPr bwMode="auto">
            <a:xfrm>
              <a:off x="4001" y="2703"/>
              <a:ext cx="83" cy="101"/>
            </a:xfrm>
            <a:custGeom>
              <a:avLst/>
              <a:gdLst/>
              <a:ahLst/>
              <a:cxnLst>
                <a:cxn ang="0">
                  <a:pos x="0" y="74"/>
                </a:cxn>
                <a:cxn ang="0">
                  <a:pos x="34" y="0"/>
                </a:cxn>
                <a:cxn ang="0">
                  <a:pos x="106" y="0"/>
                </a:cxn>
                <a:cxn ang="0">
                  <a:pos x="165" y="65"/>
                </a:cxn>
                <a:cxn ang="0">
                  <a:pos x="133" y="112"/>
                </a:cxn>
                <a:cxn ang="0">
                  <a:pos x="101" y="201"/>
                </a:cxn>
                <a:cxn ang="0">
                  <a:pos x="0" y="112"/>
                </a:cxn>
                <a:cxn ang="0">
                  <a:pos x="0" y="74"/>
                </a:cxn>
                <a:cxn ang="0">
                  <a:pos x="0" y="74"/>
                </a:cxn>
              </a:cxnLst>
              <a:rect l="0" t="0" r="r" b="b"/>
              <a:pathLst>
                <a:path w="165" h="201">
                  <a:moveTo>
                    <a:pt x="0" y="74"/>
                  </a:moveTo>
                  <a:lnTo>
                    <a:pt x="34" y="0"/>
                  </a:lnTo>
                  <a:lnTo>
                    <a:pt x="106" y="0"/>
                  </a:lnTo>
                  <a:lnTo>
                    <a:pt x="165" y="65"/>
                  </a:lnTo>
                  <a:lnTo>
                    <a:pt x="133" y="112"/>
                  </a:lnTo>
                  <a:lnTo>
                    <a:pt x="101" y="201"/>
                  </a:lnTo>
                  <a:lnTo>
                    <a:pt x="0" y="112"/>
                  </a:lnTo>
                  <a:lnTo>
                    <a:pt x="0" y="74"/>
                  </a:lnTo>
                  <a:lnTo>
                    <a:pt x="0" y="74"/>
                  </a:lnTo>
                  <a:close/>
                </a:path>
              </a:pathLst>
            </a:custGeom>
            <a:solidFill>
              <a:srgbClr val="4D4D4D"/>
            </a:solidFill>
            <a:ln w="9525">
              <a:noFill/>
              <a:round/>
              <a:headEnd/>
              <a:tailEnd/>
            </a:ln>
          </p:spPr>
          <p:txBody>
            <a:bodyPr/>
            <a:lstStyle/>
            <a:p>
              <a:endParaRPr lang="en-US"/>
            </a:p>
          </p:txBody>
        </p:sp>
        <p:sp>
          <p:nvSpPr>
            <p:cNvPr id="596087" name="Freeform 119"/>
            <p:cNvSpPr>
              <a:spLocks/>
            </p:cNvSpPr>
            <p:nvPr/>
          </p:nvSpPr>
          <p:spPr bwMode="auto">
            <a:xfrm>
              <a:off x="4054" y="2703"/>
              <a:ext cx="54" cy="102"/>
            </a:xfrm>
            <a:custGeom>
              <a:avLst/>
              <a:gdLst/>
              <a:ahLst/>
              <a:cxnLst>
                <a:cxn ang="0">
                  <a:pos x="0" y="0"/>
                </a:cxn>
                <a:cxn ang="0">
                  <a:pos x="27" y="70"/>
                </a:cxn>
                <a:cxn ang="0">
                  <a:pos x="27" y="112"/>
                </a:cxn>
                <a:cxn ang="0">
                  <a:pos x="74" y="203"/>
                </a:cxn>
                <a:cxn ang="0">
                  <a:pos x="109" y="112"/>
                </a:cxn>
                <a:cxn ang="0">
                  <a:pos x="109" y="65"/>
                </a:cxn>
                <a:cxn ang="0">
                  <a:pos x="63" y="0"/>
                </a:cxn>
                <a:cxn ang="0">
                  <a:pos x="0" y="0"/>
                </a:cxn>
                <a:cxn ang="0">
                  <a:pos x="0" y="0"/>
                </a:cxn>
              </a:cxnLst>
              <a:rect l="0" t="0" r="r" b="b"/>
              <a:pathLst>
                <a:path w="109" h="203">
                  <a:moveTo>
                    <a:pt x="0" y="0"/>
                  </a:moveTo>
                  <a:lnTo>
                    <a:pt x="27" y="70"/>
                  </a:lnTo>
                  <a:lnTo>
                    <a:pt x="27" y="112"/>
                  </a:lnTo>
                  <a:lnTo>
                    <a:pt x="74" y="203"/>
                  </a:lnTo>
                  <a:lnTo>
                    <a:pt x="109" y="112"/>
                  </a:lnTo>
                  <a:lnTo>
                    <a:pt x="109" y="65"/>
                  </a:lnTo>
                  <a:lnTo>
                    <a:pt x="63" y="0"/>
                  </a:lnTo>
                  <a:lnTo>
                    <a:pt x="0" y="0"/>
                  </a:lnTo>
                  <a:lnTo>
                    <a:pt x="0" y="0"/>
                  </a:lnTo>
                  <a:close/>
                </a:path>
              </a:pathLst>
            </a:custGeom>
            <a:solidFill>
              <a:srgbClr val="333333"/>
            </a:solidFill>
            <a:ln w="9525">
              <a:noFill/>
              <a:round/>
              <a:headEnd/>
              <a:tailEnd/>
            </a:ln>
          </p:spPr>
          <p:txBody>
            <a:bodyPr/>
            <a:lstStyle/>
            <a:p>
              <a:endParaRPr lang="en-US"/>
            </a:p>
          </p:txBody>
        </p:sp>
        <p:sp>
          <p:nvSpPr>
            <p:cNvPr id="596088" name="Freeform 120"/>
            <p:cNvSpPr>
              <a:spLocks/>
            </p:cNvSpPr>
            <p:nvPr/>
          </p:nvSpPr>
          <p:spPr bwMode="auto">
            <a:xfrm>
              <a:off x="3962" y="2759"/>
              <a:ext cx="68" cy="145"/>
            </a:xfrm>
            <a:custGeom>
              <a:avLst/>
              <a:gdLst/>
              <a:ahLst/>
              <a:cxnLst>
                <a:cxn ang="0">
                  <a:pos x="137" y="126"/>
                </a:cxn>
                <a:cxn ang="0">
                  <a:pos x="78" y="289"/>
                </a:cxn>
                <a:cxn ang="0">
                  <a:pos x="0" y="289"/>
                </a:cxn>
                <a:cxn ang="0">
                  <a:pos x="0" y="0"/>
                </a:cxn>
                <a:cxn ang="0">
                  <a:pos x="78" y="0"/>
                </a:cxn>
                <a:cxn ang="0">
                  <a:pos x="137" y="126"/>
                </a:cxn>
                <a:cxn ang="0">
                  <a:pos x="137" y="126"/>
                </a:cxn>
              </a:cxnLst>
              <a:rect l="0" t="0" r="r" b="b"/>
              <a:pathLst>
                <a:path w="137" h="289">
                  <a:moveTo>
                    <a:pt x="137" y="126"/>
                  </a:moveTo>
                  <a:lnTo>
                    <a:pt x="78" y="289"/>
                  </a:lnTo>
                  <a:lnTo>
                    <a:pt x="0" y="289"/>
                  </a:lnTo>
                  <a:lnTo>
                    <a:pt x="0" y="0"/>
                  </a:lnTo>
                  <a:lnTo>
                    <a:pt x="78" y="0"/>
                  </a:lnTo>
                  <a:lnTo>
                    <a:pt x="137" y="126"/>
                  </a:lnTo>
                  <a:lnTo>
                    <a:pt x="137" y="126"/>
                  </a:lnTo>
                  <a:close/>
                </a:path>
              </a:pathLst>
            </a:custGeom>
            <a:solidFill>
              <a:srgbClr val="E6E6E6"/>
            </a:solidFill>
            <a:ln w="9525">
              <a:noFill/>
              <a:round/>
              <a:headEnd/>
              <a:tailEnd/>
            </a:ln>
          </p:spPr>
          <p:txBody>
            <a:bodyPr/>
            <a:lstStyle/>
            <a:p>
              <a:endParaRPr lang="en-US"/>
            </a:p>
          </p:txBody>
        </p:sp>
        <p:sp>
          <p:nvSpPr>
            <p:cNvPr id="596089" name="Freeform 121"/>
            <p:cNvSpPr>
              <a:spLocks/>
            </p:cNvSpPr>
            <p:nvPr/>
          </p:nvSpPr>
          <p:spPr bwMode="auto">
            <a:xfrm>
              <a:off x="4001" y="2759"/>
              <a:ext cx="96" cy="145"/>
            </a:xfrm>
            <a:custGeom>
              <a:avLst/>
              <a:gdLst/>
              <a:ahLst/>
              <a:cxnLst>
                <a:cxn ang="0">
                  <a:pos x="0" y="289"/>
                </a:cxn>
                <a:cxn ang="0">
                  <a:pos x="131" y="289"/>
                </a:cxn>
                <a:cxn ang="0">
                  <a:pos x="192" y="97"/>
                </a:cxn>
                <a:cxn ang="0">
                  <a:pos x="133" y="0"/>
                </a:cxn>
                <a:cxn ang="0">
                  <a:pos x="0" y="0"/>
                </a:cxn>
                <a:cxn ang="0">
                  <a:pos x="0" y="289"/>
                </a:cxn>
                <a:cxn ang="0">
                  <a:pos x="0" y="289"/>
                </a:cxn>
              </a:cxnLst>
              <a:rect l="0" t="0" r="r" b="b"/>
              <a:pathLst>
                <a:path w="192" h="289">
                  <a:moveTo>
                    <a:pt x="0" y="289"/>
                  </a:moveTo>
                  <a:lnTo>
                    <a:pt x="131" y="289"/>
                  </a:lnTo>
                  <a:lnTo>
                    <a:pt x="192" y="97"/>
                  </a:lnTo>
                  <a:lnTo>
                    <a:pt x="133" y="0"/>
                  </a:lnTo>
                  <a:lnTo>
                    <a:pt x="0" y="0"/>
                  </a:lnTo>
                  <a:lnTo>
                    <a:pt x="0" y="289"/>
                  </a:lnTo>
                  <a:lnTo>
                    <a:pt x="0" y="289"/>
                  </a:lnTo>
                  <a:close/>
                </a:path>
              </a:pathLst>
            </a:custGeom>
            <a:solidFill>
              <a:srgbClr val="B3B3B3"/>
            </a:solidFill>
            <a:ln w="9525">
              <a:noFill/>
              <a:round/>
              <a:headEnd/>
              <a:tailEnd/>
            </a:ln>
          </p:spPr>
          <p:txBody>
            <a:bodyPr/>
            <a:lstStyle/>
            <a:p>
              <a:endParaRPr lang="en-US"/>
            </a:p>
          </p:txBody>
        </p:sp>
        <p:sp>
          <p:nvSpPr>
            <p:cNvPr id="596090" name="Freeform 122"/>
            <p:cNvSpPr>
              <a:spLocks/>
            </p:cNvSpPr>
            <p:nvPr/>
          </p:nvSpPr>
          <p:spPr bwMode="auto">
            <a:xfrm>
              <a:off x="4066" y="2759"/>
              <a:ext cx="42" cy="145"/>
            </a:xfrm>
            <a:custGeom>
              <a:avLst/>
              <a:gdLst/>
              <a:ahLst/>
              <a:cxnLst>
                <a:cxn ang="0">
                  <a:pos x="0" y="289"/>
                </a:cxn>
                <a:cxn ang="0">
                  <a:pos x="84" y="289"/>
                </a:cxn>
                <a:cxn ang="0">
                  <a:pos x="84" y="0"/>
                </a:cxn>
                <a:cxn ang="0">
                  <a:pos x="2" y="0"/>
                </a:cxn>
                <a:cxn ang="0">
                  <a:pos x="0" y="289"/>
                </a:cxn>
                <a:cxn ang="0">
                  <a:pos x="0" y="289"/>
                </a:cxn>
              </a:cxnLst>
              <a:rect l="0" t="0" r="r" b="b"/>
              <a:pathLst>
                <a:path w="84" h="289">
                  <a:moveTo>
                    <a:pt x="0" y="289"/>
                  </a:moveTo>
                  <a:lnTo>
                    <a:pt x="84" y="289"/>
                  </a:lnTo>
                  <a:lnTo>
                    <a:pt x="84" y="0"/>
                  </a:lnTo>
                  <a:lnTo>
                    <a:pt x="2" y="0"/>
                  </a:lnTo>
                  <a:lnTo>
                    <a:pt x="0" y="289"/>
                  </a:lnTo>
                  <a:lnTo>
                    <a:pt x="0" y="289"/>
                  </a:lnTo>
                  <a:close/>
                </a:path>
              </a:pathLst>
            </a:custGeom>
            <a:solidFill>
              <a:srgbClr val="999999"/>
            </a:solidFill>
            <a:ln w="9525">
              <a:noFill/>
              <a:round/>
              <a:headEnd/>
              <a:tailEnd/>
            </a:ln>
          </p:spPr>
          <p:txBody>
            <a:bodyPr/>
            <a:lstStyle/>
            <a:p>
              <a:endParaRPr lang="en-US"/>
            </a:p>
          </p:txBody>
        </p:sp>
        <p:sp>
          <p:nvSpPr>
            <p:cNvPr id="596091" name="Freeform 123"/>
            <p:cNvSpPr>
              <a:spLocks/>
            </p:cNvSpPr>
            <p:nvPr/>
          </p:nvSpPr>
          <p:spPr bwMode="auto">
            <a:xfrm>
              <a:off x="4131" y="2703"/>
              <a:ext cx="56" cy="86"/>
            </a:xfrm>
            <a:custGeom>
              <a:avLst/>
              <a:gdLst/>
              <a:ahLst/>
              <a:cxnLst>
                <a:cxn ang="0">
                  <a:pos x="112" y="0"/>
                </a:cxn>
                <a:cxn ang="0">
                  <a:pos x="78" y="74"/>
                </a:cxn>
                <a:cxn ang="0">
                  <a:pos x="78" y="110"/>
                </a:cxn>
                <a:cxn ang="0">
                  <a:pos x="48" y="173"/>
                </a:cxn>
                <a:cxn ang="0">
                  <a:pos x="0" y="112"/>
                </a:cxn>
                <a:cxn ang="0">
                  <a:pos x="0" y="65"/>
                </a:cxn>
                <a:cxn ang="0">
                  <a:pos x="55" y="0"/>
                </a:cxn>
                <a:cxn ang="0">
                  <a:pos x="112" y="0"/>
                </a:cxn>
                <a:cxn ang="0">
                  <a:pos x="112" y="0"/>
                </a:cxn>
              </a:cxnLst>
              <a:rect l="0" t="0" r="r" b="b"/>
              <a:pathLst>
                <a:path w="112" h="173">
                  <a:moveTo>
                    <a:pt x="112" y="0"/>
                  </a:moveTo>
                  <a:lnTo>
                    <a:pt x="78" y="74"/>
                  </a:lnTo>
                  <a:lnTo>
                    <a:pt x="78" y="110"/>
                  </a:lnTo>
                  <a:lnTo>
                    <a:pt x="48" y="173"/>
                  </a:lnTo>
                  <a:lnTo>
                    <a:pt x="0" y="112"/>
                  </a:lnTo>
                  <a:lnTo>
                    <a:pt x="0" y="65"/>
                  </a:lnTo>
                  <a:lnTo>
                    <a:pt x="55" y="0"/>
                  </a:lnTo>
                  <a:lnTo>
                    <a:pt x="112" y="0"/>
                  </a:lnTo>
                  <a:lnTo>
                    <a:pt x="112" y="0"/>
                  </a:lnTo>
                  <a:close/>
                </a:path>
              </a:pathLst>
            </a:custGeom>
            <a:solidFill>
              <a:srgbClr val="808080"/>
            </a:solidFill>
            <a:ln w="9525">
              <a:noFill/>
              <a:round/>
              <a:headEnd/>
              <a:tailEnd/>
            </a:ln>
          </p:spPr>
          <p:txBody>
            <a:bodyPr/>
            <a:lstStyle/>
            <a:p>
              <a:endParaRPr lang="en-US"/>
            </a:p>
          </p:txBody>
        </p:sp>
        <p:sp>
          <p:nvSpPr>
            <p:cNvPr id="596092" name="Freeform 124"/>
            <p:cNvSpPr>
              <a:spLocks/>
            </p:cNvSpPr>
            <p:nvPr/>
          </p:nvSpPr>
          <p:spPr bwMode="auto">
            <a:xfrm>
              <a:off x="4348" y="2759"/>
              <a:ext cx="140" cy="227"/>
            </a:xfrm>
            <a:custGeom>
              <a:avLst/>
              <a:gdLst/>
              <a:ahLst/>
              <a:cxnLst>
                <a:cxn ang="0">
                  <a:pos x="86" y="19"/>
                </a:cxn>
                <a:cxn ang="0">
                  <a:pos x="0" y="80"/>
                </a:cxn>
                <a:cxn ang="0">
                  <a:pos x="2" y="295"/>
                </a:cxn>
                <a:cxn ang="0">
                  <a:pos x="40" y="451"/>
                </a:cxn>
                <a:cxn ang="0">
                  <a:pos x="282" y="455"/>
                </a:cxn>
                <a:cxn ang="0">
                  <a:pos x="228" y="321"/>
                </a:cxn>
                <a:cxn ang="0">
                  <a:pos x="226" y="0"/>
                </a:cxn>
                <a:cxn ang="0">
                  <a:pos x="86" y="19"/>
                </a:cxn>
                <a:cxn ang="0">
                  <a:pos x="86" y="19"/>
                </a:cxn>
              </a:cxnLst>
              <a:rect l="0" t="0" r="r" b="b"/>
              <a:pathLst>
                <a:path w="282" h="455">
                  <a:moveTo>
                    <a:pt x="86" y="19"/>
                  </a:moveTo>
                  <a:lnTo>
                    <a:pt x="0" y="80"/>
                  </a:lnTo>
                  <a:lnTo>
                    <a:pt x="2" y="295"/>
                  </a:lnTo>
                  <a:lnTo>
                    <a:pt x="40" y="451"/>
                  </a:lnTo>
                  <a:lnTo>
                    <a:pt x="282" y="455"/>
                  </a:lnTo>
                  <a:lnTo>
                    <a:pt x="228" y="321"/>
                  </a:lnTo>
                  <a:lnTo>
                    <a:pt x="226" y="0"/>
                  </a:lnTo>
                  <a:lnTo>
                    <a:pt x="86" y="19"/>
                  </a:lnTo>
                  <a:lnTo>
                    <a:pt x="86" y="19"/>
                  </a:lnTo>
                  <a:close/>
                </a:path>
              </a:pathLst>
            </a:custGeom>
            <a:solidFill>
              <a:srgbClr val="7A94A8"/>
            </a:solidFill>
            <a:ln w="9525">
              <a:noFill/>
              <a:round/>
              <a:headEnd/>
              <a:tailEnd/>
            </a:ln>
          </p:spPr>
          <p:txBody>
            <a:bodyPr/>
            <a:lstStyle/>
            <a:p>
              <a:endParaRPr lang="en-US"/>
            </a:p>
          </p:txBody>
        </p:sp>
        <p:sp>
          <p:nvSpPr>
            <p:cNvPr id="596093" name="Freeform 125"/>
            <p:cNvSpPr>
              <a:spLocks/>
            </p:cNvSpPr>
            <p:nvPr/>
          </p:nvSpPr>
          <p:spPr bwMode="auto">
            <a:xfrm>
              <a:off x="4169" y="2703"/>
              <a:ext cx="88" cy="89"/>
            </a:xfrm>
            <a:custGeom>
              <a:avLst/>
              <a:gdLst/>
              <a:ahLst/>
              <a:cxnLst>
                <a:cxn ang="0">
                  <a:pos x="2" y="74"/>
                </a:cxn>
                <a:cxn ang="0">
                  <a:pos x="34" y="0"/>
                </a:cxn>
                <a:cxn ang="0">
                  <a:pos x="107" y="0"/>
                </a:cxn>
                <a:cxn ang="0">
                  <a:pos x="158" y="61"/>
                </a:cxn>
                <a:cxn ang="0">
                  <a:pos x="177" y="179"/>
                </a:cxn>
                <a:cxn ang="0">
                  <a:pos x="0" y="112"/>
                </a:cxn>
                <a:cxn ang="0">
                  <a:pos x="2" y="74"/>
                </a:cxn>
                <a:cxn ang="0">
                  <a:pos x="2" y="74"/>
                </a:cxn>
              </a:cxnLst>
              <a:rect l="0" t="0" r="r" b="b"/>
              <a:pathLst>
                <a:path w="177" h="179">
                  <a:moveTo>
                    <a:pt x="2" y="74"/>
                  </a:moveTo>
                  <a:lnTo>
                    <a:pt x="34" y="0"/>
                  </a:lnTo>
                  <a:lnTo>
                    <a:pt x="107" y="0"/>
                  </a:lnTo>
                  <a:lnTo>
                    <a:pt x="158" y="61"/>
                  </a:lnTo>
                  <a:lnTo>
                    <a:pt x="177" y="179"/>
                  </a:lnTo>
                  <a:lnTo>
                    <a:pt x="0" y="112"/>
                  </a:lnTo>
                  <a:lnTo>
                    <a:pt x="2" y="74"/>
                  </a:lnTo>
                  <a:lnTo>
                    <a:pt x="2" y="74"/>
                  </a:lnTo>
                  <a:close/>
                </a:path>
              </a:pathLst>
            </a:custGeom>
            <a:solidFill>
              <a:srgbClr val="666666"/>
            </a:solidFill>
            <a:ln w="9525">
              <a:noFill/>
              <a:round/>
              <a:headEnd/>
              <a:tailEnd/>
            </a:ln>
          </p:spPr>
          <p:txBody>
            <a:bodyPr/>
            <a:lstStyle/>
            <a:p>
              <a:endParaRPr lang="en-US"/>
            </a:p>
          </p:txBody>
        </p:sp>
        <p:sp>
          <p:nvSpPr>
            <p:cNvPr id="596094" name="Freeform 126"/>
            <p:cNvSpPr>
              <a:spLocks/>
            </p:cNvSpPr>
            <p:nvPr/>
          </p:nvSpPr>
          <p:spPr bwMode="auto">
            <a:xfrm>
              <a:off x="4222" y="2703"/>
              <a:ext cx="54" cy="81"/>
            </a:xfrm>
            <a:custGeom>
              <a:avLst/>
              <a:gdLst/>
              <a:ahLst/>
              <a:cxnLst>
                <a:cxn ang="0">
                  <a:pos x="0" y="0"/>
                </a:cxn>
                <a:cxn ang="0">
                  <a:pos x="26" y="70"/>
                </a:cxn>
                <a:cxn ang="0">
                  <a:pos x="26" y="112"/>
                </a:cxn>
                <a:cxn ang="0">
                  <a:pos x="62" y="162"/>
                </a:cxn>
                <a:cxn ang="0">
                  <a:pos x="108" y="112"/>
                </a:cxn>
                <a:cxn ang="0">
                  <a:pos x="108" y="65"/>
                </a:cxn>
                <a:cxn ang="0">
                  <a:pos x="62" y="0"/>
                </a:cxn>
                <a:cxn ang="0">
                  <a:pos x="0" y="0"/>
                </a:cxn>
                <a:cxn ang="0">
                  <a:pos x="0" y="0"/>
                </a:cxn>
              </a:cxnLst>
              <a:rect l="0" t="0" r="r" b="b"/>
              <a:pathLst>
                <a:path w="108" h="162">
                  <a:moveTo>
                    <a:pt x="0" y="0"/>
                  </a:moveTo>
                  <a:lnTo>
                    <a:pt x="26" y="70"/>
                  </a:lnTo>
                  <a:lnTo>
                    <a:pt x="26" y="112"/>
                  </a:lnTo>
                  <a:lnTo>
                    <a:pt x="62" y="162"/>
                  </a:lnTo>
                  <a:lnTo>
                    <a:pt x="108" y="112"/>
                  </a:lnTo>
                  <a:lnTo>
                    <a:pt x="108" y="65"/>
                  </a:lnTo>
                  <a:lnTo>
                    <a:pt x="62" y="0"/>
                  </a:lnTo>
                  <a:lnTo>
                    <a:pt x="0" y="0"/>
                  </a:lnTo>
                  <a:lnTo>
                    <a:pt x="0" y="0"/>
                  </a:lnTo>
                  <a:close/>
                </a:path>
              </a:pathLst>
            </a:custGeom>
            <a:solidFill>
              <a:srgbClr val="4D4D4D"/>
            </a:solidFill>
            <a:ln w="9525">
              <a:noFill/>
              <a:round/>
              <a:headEnd/>
              <a:tailEnd/>
            </a:ln>
          </p:spPr>
          <p:txBody>
            <a:bodyPr/>
            <a:lstStyle/>
            <a:p>
              <a:endParaRPr lang="en-US"/>
            </a:p>
          </p:txBody>
        </p:sp>
        <p:sp>
          <p:nvSpPr>
            <p:cNvPr id="596095" name="Freeform 127"/>
            <p:cNvSpPr>
              <a:spLocks/>
            </p:cNvSpPr>
            <p:nvPr/>
          </p:nvSpPr>
          <p:spPr bwMode="auto">
            <a:xfrm>
              <a:off x="4130" y="2758"/>
              <a:ext cx="73" cy="146"/>
            </a:xfrm>
            <a:custGeom>
              <a:avLst/>
              <a:gdLst/>
              <a:ahLst/>
              <a:cxnLst>
                <a:cxn ang="0">
                  <a:pos x="80" y="0"/>
                </a:cxn>
                <a:cxn ang="0">
                  <a:pos x="147" y="249"/>
                </a:cxn>
                <a:cxn ang="0">
                  <a:pos x="80" y="291"/>
                </a:cxn>
                <a:cxn ang="0">
                  <a:pos x="0" y="291"/>
                </a:cxn>
                <a:cxn ang="0">
                  <a:pos x="2" y="0"/>
                </a:cxn>
                <a:cxn ang="0">
                  <a:pos x="80" y="0"/>
                </a:cxn>
                <a:cxn ang="0">
                  <a:pos x="80" y="0"/>
                </a:cxn>
              </a:cxnLst>
              <a:rect l="0" t="0" r="r" b="b"/>
              <a:pathLst>
                <a:path w="147" h="291">
                  <a:moveTo>
                    <a:pt x="80" y="0"/>
                  </a:moveTo>
                  <a:lnTo>
                    <a:pt x="147" y="249"/>
                  </a:lnTo>
                  <a:lnTo>
                    <a:pt x="80" y="291"/>
                  </a:lnTo>
                  <a:lnTo>
                    <a:pt x="0" y="291"/>
                  </a:lnTo>
                  <a:lnTo>
                    <a:pt x="2" y="0"/>
                  </a:lnTo>
                  <a:lnTo>
                    <a:pt x="80" y="0"/>
                  </a:lnTo>
                  <a:lnTo>
                    <a:pt x="80" y="0"/>
                  </a:lnTo>
                  <a:close/>
                </a:path>
              </a:pathLst>
            </a:custGeom>
            <a:solidFill>
              <a:srgbClr val="CCCCCC"/>
            </a:solidFill>
            <a:ln w="9525">
              <a:noFill/>
              <a:round/>
              <a:headEnd/>
              <a:tailEnd/>
            </a:ln>
          </p:spPr>
          <p:txBody>
            <a:bodyPr/>
            <a:lstStyle/>
            <a:p>
              <a:endParaRPr lang="en-US"/>
            </a:p>
          </p:txBody>
        </p:sp>
        <p:sp>
          <p:nvSpPr>
            <p:cNvPr id="596096" name="Freeform 128"/>
            <p:cNvSpPr>
              <a:spLocks/>
            </p:cNvSpPr>
            <p:nvPr/>
          </p:nvSpPr>
          <p:spPr bwMode="auto">
            <a:xfrm>
              <a:off x="4170" y="2758"/>
              <a:ext cx="76" cy="146"/>
            </a:xfrm>
            <a:custGeom>
              <a:avLst/>
              <a:gdLst/>
              <a:ahLst/>
              <a:cxnLst>
                <a:cxn ang="0">
                  <a:pos x="0" y="291"/>
                </a:cxn>
                <a:cxn ang="0">
                  <a:pos x="129" y="291"/>
                </a:cxn>
                <a:cxn ang="0">
                  <a:pos x="152" y="206"/>
                </a:cxn>
                <a:cxn ang="0">
                  <a:pos x="133" y="0"/>
                </a:cxn>
                <a:cxn ang="0">
                  <a:pos x="0" y="0"/>
                </a:cxn>
                <a:cxn ang="0">
                  <a:pos x="0" y="291"/>
                </a:cxn>
                <a:cxn ang="0">
                  <a:pos x="0" y="291"/>
                </a:cxn>
              </a:cxnLst>
              <a:rect l="0" t="0" r="r" b="b"/>
              <a:pathLst>
                <a:path w="152" h="291">
                  <a:moveTo>
                    <a:pt x="0" y="291"/>
                  </a:moveTo>
                  <a:lnTo>
                    <a:pt x="129" y="291"/>
                  </a:lnTo>
                  <a:lnTo>
                    <a:pt x="152" y="206"/>
                  </a:lnTo>
                  <a:lnTo>
                    <a:pt x="133" y="0"/>
                  </a:lnTo>
                  <a:lnTo>
                    <a:pt x="0" y="0"/>
                  </a:lnTo>
                  <a:lnTo>
                    <a:pt x="0" y="291"/>
                  </a:lnTo>
                  <a:lnTo>
                    <a:pt x="0" y="291"/>
                  </a:lnTo>
                  <a:close/>
                </a:path>
              </a:pathLst>
            </a:custGeom>
            <a:solidFill>
              <a:srgbClr val="999999"/>
            </a:solidFill>
            <a:ln w="9525">
              <a:noFill/>
              <a:round/>
              <a:headEnd/>
              <a:tailEnd/>
            </a:ln>
          </p:spPr>
          <p:txBody>
            <a:bodyPr/>
            <a:lstStyle/>
            <a:p>
              <a:endParaRPr lang="en-US"/>
            </a:p>
          </p:txBody>
        </p:sp>
        <p:sp>
          <p:nvSpPr>
            <p:cNvPr id="596097" name="Freeform 129"/>
            <p:cNvSpPr>
              <a:spLocks/>
            </p:cNvSpPr>
            <p:nvPr/>
          </p:nvSpPr>
          <p:spPr bwMode="auto">
            <a:xfrm>
              <a:off x="4235" y="2759"/>
              <a:ext cx="41" cy="145"/>
            </a:xfrm>
            <a:custGeom>
              <a:avLst/>
              <a:gdLst/>
              <a:ahLst/>
              <a:cxnLst>
                <a:cxn ang="0">
                  <a:pos x="0" y="289"/>
                </a:cxn>
                <a:cxn ang="0">
                  <a:pos x="84" y="289"/>
                </a:cxn>
                <a:cxn ang="0">
                  <a:pos x="84" y="0"/>
                </a:cxn>
                <a:cxn ang="0">
                  <a:pos x="2" y="0"/>
                </a:cxn>
                <a:cxn ang="0">
                  <a:pos x="0" y="289"/>
                </a:cxn>
                <a:cxn ang="0">
                  <a:pos x="0" y="289"/>
                </a:cxn>
              </a:cxnLst>
              <a:rect l="0" t="0" r="r" b="b"/>
              <a:pathLst>
                <a:path w="84" h="289">
                  <a:moveTo>
                    <a:pt x="0" y="289"/>
                  </a:moveTo>
                  <a:lnTo>
                    <a:pt x="84" y="289"/>
                  </a:lnTo>
                  <a:lnTo>
                    <a:pt x="84" y="0"/>
                  </a:lnTo>
                  <a:lnTo>
                    <a:pt x="2" y="0"/>
                  </a:lnTo>
                  <a:lnTo>
                    <a:pt x="0" y="289"/>
                  </a:lnTo>
                  <a:lnTo>
                    <a:pt x="0" y="289"/>
                  </a:lnTo>
                  <a:close/>
                </a:path>
              </a:pathLst>
            </a:custGeom>
            <a:solidFill>
              <a:srgbClr val="808080"/>
            </a:solidFill>
            <a:ln w="9525">
              <a:noFill/>
              <a:round/>
              <a:headEnd/>
              <a:tailEnd/>
            </a:ln>
          </p:spPr>
          <p:txBody>
            <a:bodyPr/>
            <a:lstStyle/>
            <a:p>
              <a:endParaRPr lang="en-US"/>
            </a:p>
          </p:txBody>
        </p:sp>
        <p:sp>
          <p:nvSpPr>
            <p:cNvPr id="596098" name="Freeform 130"/>
            <p:cNvSpPr>
              <a:spLocks/>
            </p:cNvSpPr>
            <p:nvPr/>
          </p:nvSpPr>
          <p:spPr bwMode="auto">
            <a:xfrm>
              <a:off x="4276" y="2759"/>
              <a:ext cx="185" cy="69"/>
            </a:xfrm>
            <a:custGeom>
              <a:avLst/>
              <a:gdLst/>
              <a:ahLst/>
              <a:cxnLst>
                <a:cxn ang="0">
                  <a:pos x="368" y="0"/>
                </a:cxn>
                <a:cxn ang="0">
                  <a:pos x="144" y="84"/>
                </a:cxn>
                <a:cxn ang="0">
                  <a:pos x="0" y="139"/>
                </a:cxn>
                <a:cxn ang="0">
                  <a:pos x="0" y="0"/>
                </a:cxn>
                <a:cxn ang="0">
                  <a:pos x="368" y="0"/>
                </a:cxn>
                <a:cxn ang="0">
                  <a:pos x="368" y="0"/>
                </a:cxn>
              </a:cxnLst>
              <a:rect l="0" t="0" r="r" b="b"/>
              <a:pathLst>
                <a:path w="368" h="139">
                  <a:moveTo>
                    <a:pt x="368" y="0"/>
                  </a:moveTo>
                  <a:lnTo>
                    <a:pt x="144" y="84"/>
                  </a:lnTo>
                  <a:lnTo>
                    <a:pt x="0" y="139"/>
                  </a:lnTo>
                  <a:lnTo>
                    <a:pt x="0" y="0"/>
                  </a:lnTo>
                  <a:lnTo>
                    <a:pt x="368" y="0"/>
                  </a:lnTo>
                  <a:lnTo>
                    <a:pt x="368" y="0"/>
                  </a:lnTo>
                  <a:close/>
                </a:path>
              </a:pathLst>
            </a:custGeom>
            <a:solidFill>
              <a:srgbClr val="CCCCCC"/>
            </a:solidFill>
            <a:ln w="9525">
              <a:noFill/>
              <a:round/>
              <a:headEnd/>
              <a:tailEnd/>
            </a:ln>
          </p:spPr>
          <p:txBody>
            <a:bodyPr/>
            <a:lstStyle/>
            <a:p>
              <a:endParaRPr lang="en-US"/>
            </a:p>
          </p:txBody>
        </p:sp>
        <p:sp>
          <p:nvSpPr>
            <p:cNvPr id="596099" name="Freeform 131"/>
            <p:cNvSpPr>
              <a:spLocks/>
            </p:cNvSpPr>
            <p:nvPr/>
          </p:nvSpPr>
          <p:spPr bwMode="auto">
            <a:xfrm>
              <a:off x="4220" y="2141"/>
              <a:ext cx="381" cy="571"/>
            </a:xfrm>
            <a:custGeom>
              <a:avLst/>
              <a:gdLst/>
              <a:ahLst/>
              <a:cxnLst>
                <a:cxn ang="0">
                  <a:pos x="0" y="0"/>
                </a:cxn>
                <a:cxn ang="0">
                  <a:pos x="85" y="0"/>
                </a:cxn>
                <a:cxn ang="0">
                  <a:pos x="294" y="673"/>
                </a:cxn>
                <a:cxn ang="0">
                  <a:pos x="716" y="979"/>
                </a:cxn>
                <a:cxn ang="0">
                  <a:pos x="762" y="1143"/>
                </a:cxn>
                <a:cxn ang="0">
                  <a:pos x="226" y="770"/>
                </a:cxn>
                <a:cxn ang="0">
                  <a:pos x="0" y="0"/>
                </a:cxn>
                <a:cxn ang="0">
                  <a:pos x="0" y="0"/>
                </a:cxn>
              </a:cxnLst>
              <a:rect l="0" t="0" r="r" b="b"/>
              <a:pathLst>
                <a:path w="762" h="1143">
                  <a:moveTo>
                    <a:pt x="0" y="0"/>
                  </a:moveTo>
                  <a:lnTo>
                    <a:pt x="85" y="0"/>
                  </a:lnTo>
                  <a:lnTo>
                    <a:pt x="294" y="673"/>
                  </a:lnTo>
                  <a:lnTo>
                    <a:pt x="716" y="979"/>
                  </a:lnTo>
                  <a:lnTo>
                    <a:pt x="762" y="1143"/>
                  </a:lnTo>
                  <a:lnTo>
                    <a:pt x="226" y="770"/>
                  </a:lnTo>
                  <a:lnTo>
                    <a:pt x="0" y="0"/>
                  </a:lnTo>
                  <a:lnTo>
                    <a:pt x="0" y="0"/>
                  </a:lnTo>
                  <a:close/>
                </a:path>
              </a:pathLst>
            </a:custGeom>
            <a:solidFill>
              <a:srgbClr val="CCCCCC"/>
            </a:solidFill>
            <a:ln w="9525">
              <a:noFill/>
              <a:round/>
              <a:headEnd/>
              <a:tailEnd/>
            </a:ln>
          </p:spPr>
          <p:txBody>
            <a:bodyPr/>
            <a:lstStyle/>
            <a:p>
              <a:endParaRPr lang="en-US"/>
            </a:p>
          </p:txBody>
        </p:sp>
        <p:sp>
          <p:nvSpPr>
            <p:cNvPr id="596100" name="Freeform 132"/>
            <p:cNvSpPr>
              <a:spLocks/>
            </p:cNvSpPr>
            <p:nvPr/>
          </p:nvSpPr>
          <p:spPr bwMode="auto">
            <a:xfrm>
              <a:off x="4215" y="1986"/>
              <a:ext cx="48" cy="155"/>
            </a:xfrm>
            <a:custGeom>
              <a:avLst/>
              <a:gdLst/>
              <a:ahLst/>
              <a:cxnLst>
                <a:cxn ang="0">
                  <a:pos x="0" y="0"/>
                </a:cxn>
                <a:cxn ang="0">
                  <a:pos x="97" y="310"/>
                </a:cxn>
                <a:cxn ang="0">
                  <a:pos x="14" y="310"/>
                </a:cxn>
                <a:cxn ang="0">
                  <a:pos x="0" y="0"/>
                </a:cxn>
                <a:cxn ang="0">
                  <a:pos x="0" y="0"/>
                </a:cxn>
              </a:cxnLst>
              <a:rect l="0" t="0" r="r" b="b"/>
              <a:pathLst>
                <a:path w="97" h="310">
                  <a:moveTo>
                    <a:pt x="0" y="0"/>
                  </a:moveTo>
                  <a:lnTo>
                    <a:pt x="97" y="310"/>
                  </a:lnTo>
                  <a:lnTo>
                    <a:pt x="14" y="310"/>
                  </a:lnTo>
                  <a:lnTo>
                    <a:pt x="0" y="0"/>
                  </a:lnTo>
                  <a:lnTo>
                    <a:pt x="0" y="0"/>
                  </a:lnTo>
                  <a:close/>
                </a:path>
              </a:pathLst>
            </a:custGeom>
            <a:solidFill>
              <a:srgbClr val="999999"/>
            </a:solidFill>
            <a:ln w="9525">
              <a:noFill/>
              <a:round/>
              <a:headEnd/>
              <a:tailEnd/>
            </a:ln>
          </p:spPr>
          <p:txBody>
            <a:bodyPr/>
            <a:lstStyle/>
            <a:p>
              <a:endParaRPr lang="en-US"/>
            </a:p>
          </p:txBody>
        </p:sp>
        <p:sp>
          <p:nvSpPr>
            <p:cNvPr id="596101" name="Freeform 133"/>
            <p:cNvSpPr>
              <a:spLocks/>
            </p:cNvSpPr>
            <p:nvPr/>
          </p:nvSpPr>
          <p:spPr bwMode="auto">
            <a:xfrm>
              <a:off x="4079" y="1824"/>
              <a:ext cx="51" cy="58"/>
            </a:xfrm>
            <a:custGeom>
              <a:avLst/>
              <a:gdLst/>
              <a:ahLst/>
              <a:cxnLst>
                <a:cxn ang="0">
                  <a:pos x="78" y="0"/>
                </a:cxn>
                <a:cxn ang="0">
                  <a:pos x="102" y="69"/>
                </a:cxn>
                <a:cxn ang="0">
                  <a:pos x="79" y="116"/>
                </a:cxn>
                <a:cxn ang="0">
                  <a:pos x="76" y="116"/>
                </a:cxn>
                <a:cxn ang="0">
                  <a:pos x="72" y="116"/>
                </a:cxn>
                <a:cxn ang="0">
                  <a:pos x="66" y="116"/>
                </a:cxn>
                <a:cxn ang="0">
                  <a:pos x="62" y="116"/>
                </a:cxn>
                <a:cxn ang="0">
                  <a:pos x="57" y="114"/>
                </a:cxn>
                <a:cxn ang="0">
                  <a:pos x="51" y="114"/>
                </a:cxn>
                <a:cxn ang="0">
                  <a:pos x="45" y="112"/>
                </a:cxn>
                <a:cxn ang="0">
                  <a:pos x="38" y="112"/>
                </a:cxn>
                <a:cxn ang="0">
                  <a:pos x="32" y="110"/>
                </a:cxn>
                <a:cxn ang="0">
                  <a:pos x="24" y="109"/>
                </a:cxn>
                <a:cxn ang="0">
                  <a:pos x="19" y="105"/>
                </a:cxn>
                <a:cxn ang="0">
                  <a:pos x="13" y="103"/>
                </a:cxn>
                <a:cxn ang="0">
                  <a:pos x="5" y="97"/>
                </a:cxn>
                <a:cxn ang="0">
                  <a:pos x="2" y="95"/>
                </a:cxn>
                <a:cxn ang="0">
                  <a:pos x="0" y="93"/>
                </a:cxn>
                <a:cxn ang="0">
                  <a:pos x="3" y="90"/>
                </a:cxn>
                <a:cxn ang="0">
                  <a:pos x="5" y="86"/>
                </a:cxn>
                <a:cxn ang="0">
                  <a:pos x="9" y="80"/>
                </a:cxn>
                <a:cxn ang="0">
                  <a:pos x="13" y="76"/>
                </a:cxn>
                <a:cxn ang="0">
                  <a:pos x="15" y="72"/>
                </a:cxn>
                <a:cxn ang="0">
                  <a:pos x="17" y="69"/>
                </a:cxn>
                <a:cxn ang="0">
                  <a:pos x="21" y="65"/>
                </a:cxn>
                <a:cxn ang="0">
                  <a:pos x="24" y="59"/>
                </a:cxn>
                <a:cxn ang="0">
                  <a:pos x="28" y="55"/>
                </a:cxn>
                <a:cxn ang="0">
                  <a:pos x="32" y="52"/>
                </a:cxn>
                <a:cxn ang="0">
                  <a:pos x="36" y="46"/>
                </a:cxn>
                <a:cxn ang="0">
                  <a:pos x="40" y="42"/>
                </a:cxn>
                <a:cxn ang="0">
                  <a:pos x="43" y="36"/>
                </a:cxn>
                <a:cxn ang="0">
                  <a:pos x="47" y="32"/>
                </a:cxn>
                <a:cxn ang="0">
                  <a:pos x="51" y="29"/>
                </a:cxn>
                <a:cxn ang="0">
                  <a:pos x="55" y="25"/>
                </a:cxn>
                <a:cxn ang="0">
                  <a:pos x="57" y="21"/>
                </a:cxn>
                <a:cxn ang="0">
                  <a:pos x="60" y="17"/>
                </a:cxn>
                <a:cxn ang="0">
                  <a:pos x="64" y="13"/>
                </a:cxn>
                <a:cxn ang="0">
                  <a:pos x="70" y="8"/>
                </a:cxn>
                <a:cxn ang="0">
                  <a:pos x="74" y="4"/>
                </a:cxn>
                <a:cxn ang="0">
                  <a:pos x="76" y="0"/>
                </a:cxn>
                <a:cxn ang="0">
                  <a:pos x="78" y="0"/>
                </a:cxn>
                <a:cxn ang="0">
                  <a:pos x="78" y="0"/>
                </a:cxn>
              </a:cxnLst>
              <a:rect l="0" t="0" r="r" b="b"/>
              <a:pathLst>
                <a:path w="102" h="116">
                  <a:moveTo>
                    <a:pt x="78" y="0"/>
                  </a:moveTo>
                  <a:lnTo>
                    <a:pt x="102" y="69"/>
                  </a:lnTo>
                  <a:lnTo>
                    <a:pt x="79" y="116"/>
                  </a:lnTo>
                  <a:lnTo>
                    <a:pt x="76" y="116"/>
                  </a:lnTo>
                  <a:lnTo>
                    <a:pt x="72" y="116"/>
                  </a:lnTo>
                  <a:lnTo>
                    <a:pt x="66" y="116"/>
                  </a:lnTo>
                  <a:lnTo>
                    <a:pt x="62" y="116"/>
                  </a:lnTo>
                  <a:lnTo>
                    <a:pt x="57" y="114"/>
                  </a:lnTo>
                  <a:lnTo>
                    <a:pt x="51" y="114"/>
                  </a:lnTo>
                  <a:lnTo>
                    <a:pt x="45" y="112"/>
                  </a:lnTo>
                  <a:lnTo>
                    <a:pt x="38" y="112"/>
                  </a:lnTo>
                  <a:lnTo>
                    <a:pt x="32" y="110"/>
                  </a:lnTo>
                  <a:lnTo>
                    <a:pt x="24" y="109"/>
                  </a:lnTo>
                  <a:lnTo>
                    <a:pt x="19" y="105"/>
                  </a:lnTo>
                  <a:lnTo>
                    <a:pt x="13" y="103"/>
                  </a:lnTo>
                  <a:lnTo>
                    <a:pt x="5" y="97"/>
                  </a:lnTo>
                  <a:lnTo>
                    <a:pt x="2" y="95"/>
                  </a:lnTo>
                  <a:lnTo>
                    <a:pt x="0" y="93"/>
                  </a:lnTo>
                  <a:lnTo>
                    <a:pt x="3" y="90"/>
                  </a:lnTo>
                  <a:lnTo>
                    <a:pt x="5" y="86"/>
                  </a:lnTo>
                  <a:lnTo>
                    <a:pt x="9" y="80"/>
                  </a:lnTo>
                  <a:lnTo>
                    <a:pt x="13" y="76"/>
                  </a:lnTo>
                  <a:lnTo>
                    <a:pt x="15" y="72"/>
                  </a:lnTo>
                  <a:lnTo>
                    <a:pt x="17" y="69"/>
                  </a:lnTo>
                  <a:lnTo>
                    <a:pt x="21" y="65"/>
                  </a:lnTo>
                  <a:lnTo>
                    <a:pt x="24" y="59"/>
                  </a:lnTo>
                  <a:lnTo>
                    <a:pt x="28" y="55"/>
                  </a:lnTo>
                  <a:lnTo>
                    <a:pt x="32" y="52"/>
                  </a:lnTo>
                  <a:lnTo>
                    <a:pt x="36" y="46"/>
                  </a:lnTo>
                  <a:lnTo>
                    <a:pt x="40" y="42"/>
                  </a:lnTo>
                  <a:lnTo>
                    <a:pt x="43" y="36"/>
                  </a:lnTo>
                  <a:lnTo>
                    <a:pt x="47" y="32"/>
                  </a:lnTo>
                  <a:lnTo>
                    <a:pt x="51" y="29"/>
                  </a:lnTo>
                  <a:lnTo>
                    <a:pt x="55" y="25"/>
                  </a:lnTo>
                  <a:lnTo>
                    <a:pt x="57" y="21"/>
                  </a:lnTo>
                  <a:lnTo>
                    <a:pt x="60" y="17"/>
                  </a:lnTo>
                  <a:lnTo>
                    <a:pt x="64" y="13"/>
                  </a:lnTo>
                  <a:lnTo>
                    <a:pt x="70" y="8"/>
                  </a:lnTo>
                  <a:lnTo>
                    <a:pt x="74" y="4"/>
                  </a:lnTo>
                  <a:lnTo>
                    <a:pt x="76" y="0"/>
                  </a:lnTo>
                  <a:lnTo>
                    <a:pt x="78" y="0"/>
                  </a:lnTo>
                  <a:lnTo>
                    <a:pt x="78" y="0"/>
                  </a:lnTo>
                  <a:close/>
                </a:path>
              </a:pathLst>
            </a:custGeom>
            <a:solidFill>
              <a:srgbClr val="666666"/>
            </a:solidFill>
            <a:ln w="9525">
              <a:noFill/>
              <a:round/>
              <a:headEnd/>
              <a:tailEnd/>
            </a:ln>
          </p:spPr>
          <p:txBody>
            <a:bodyPr/>
            <a:lstStyle/>
            <a:p>
              <a:endParaRPr lang="en-US"/>
            </a:p>
          </p:txBody>
        </p:sp>
        <p:sp>
          <p:nvSpPr>
            <p:cNvPr id="596102" name="Freeform 134"/>
            <p:cNvSpPr>
              <a:spLocks/>
            </p:cNvSpPr>
            <p:nvPr/>
          </p:nvSpPr>
          <p:spPr bwMode="auto">
            <a:xfrm>
              <a:off x="4118" y="1824"/>
              <a:ext cx="41" cy="58"/>
            </a:xfrm>
            <a:custGeom>
              <a:avLst/>
              <a:gdLst/>
              <a:ahLst/>
              <a:cxnLst>
                <a:cxn ang="0">
                  <a:pos x="0" y="0"/>
                </a:cxn>
                <a:cxn ang="0">
                  <a:pos x="1" y="116"/>
                </a:cxn>
                <a:cxn ang="0">
                  <a:pos x="1" y="114"/>
                </a:cxn>
                <a:cxn ang="0">
                  <a:pos x="3" y="114"/>
                </a:cxn>
                <a:cxn ang="0">
                  <a:pos x="5" y="114"/>
                </a:cxn>
                <a:cxn ang="0">
                  <a:pos x="9" y="114"/>
                </a:cxn>
                <a:cxn ang="0">
                  <a:pos x="13" y="112"/>
                </a:cxn>
                <a:cxn ang="0">
                  <a:pos x="19" y="112"/>
                </a:cxn>
                <a:cxn ang="0">
                  <a:pos x="24" y="112"/>
                </a:cxn>
                <a:cxn ang="0">
                  <a:pos x="32" y="110"/>
                </a:cxn>
                <a:cxn ang="0">
                  <a:pos x="38" y="110"/>
                </a:cxn>
                <a:cxn ang="0">
                  <a:pos x="43" y="109"/>
                </a:cxn>
                <a:cxn ang="0">
                  <a:pos x="51" y="107"/>
                </a:cxn>
                <a:cxn ang="0">
                  <a:pos x="57" y="105"/>
                </a:cxn>
                <a:cxn ang="0">
                  <a:pos x="62" y="103"/>
                </a:cxn>
                <a:cxn ang="0">
                  <a:pos x="70" y="101"/>
                </a:cxn>
                <a:cxn ang="0">
                  <a:pos x="76" y="97"/>
                </a:cxn>
                <a:cxn ang="0">
                  <a:pos x="81" y="95"/>
                </a:cxn>
                <a:cxn ang="0">
                  <a:pos x="81" y="93"/>
                </a:cxn>
                <a:cxn ang="0">
                  <a:pos x="79" y="90"/>
                </a:cxn>
                <a:cxn ang="0">
                  <a:pos x="76" y="84"/>
                </a:cxn>
                <a:cxn ang="0">
                  <a:pos x="70" y="78"/>
                </a:cxn>
                <a:cxn ang="0">
                  <a:pos x="66" y="72"/>
                </a:cxn>
                <a:cxn ang="0">
                  <a:pos x="62" y="69"/>
                </a:cxn>
                <a:cxn ang="0">
                  <a:pos x="60" y="65"/>
                </a:cxn>
                <a:cxn ang="0">
                  <a:pos x="57" y="61"/>
                </a:cxn>
                <a:cxn ang="0">
                  <a:pos x="53" y="55"/>
                </a:cxn>
                <a:cxn ang="0">
                  <a:pos x="49" y="52"/>
                </a:cxn>
                <a:cxn ang="0">
                  <a:pos x="45" y="48"/>
                </a:cxn>
                <a:cxn ang="0">
                  <a:pos x="43" y="44"/>
                </a:cxn>
                <a:cxn ang="0">
                  <a:pos x="38" y="38"/>
                </a:cxn>
                <a:cxn ang="0">
                  <a:pos x="34" y="32"/>
                </a:cxn>
                <a:cxn ang="0">
                  <a:pos x="28" y="29"/>
                </a:cxn>
                <a:cxn ang="0">
                  <a:pos x="24" y="25"/>
                </a:cxn>
                <a:cxn ang="0">
                  <a:pos x="20" y="21"/>
                </a:cxn>
                <a:cxn ang="0">
                  <a:pos x="17" y="17"/>
                </a:cxn>
                <a:cxn ang="0">
                  <a:pos x="13" y="13"/>
                </a:cxn>
                <a:cxn ang="0">
                  <a:pos x="11" y="12"/>
                </a:cxn>
                <a:cxn ang="0">
                  <a:pos x="5" y="6"/>
                </a:cxn>
                <a:cxn ang="0">
                  <a:pos x="3" y="2"/>
                </a:cxn>
                <a:cxn ang="0">
                  <a:pos x="0" y="0"/>
                </a:cxn>
                <a:cxn ang="0">
                  <a:pos x="0" y="0"/>
                </a:cxn>
              </a:cxnLst>
              <a:rect l="0" t="0" r="r" b="b"/>
              <a:pathLst>
                <a:path w="81" h="116">
                  <a:moveTo>
                    <a:pt x="0" y="0"/>
                  </a:moveTo>
                  <a:lnTo>
                    <a:pt x="1" y="116"/>
                  </a:lnTo>
                  <a:lnTo>
                    <a:pt x="1" y="114"/>
                  </a:lnTo>
                  <a:lnTo>
                    <a:pt x="3" y="114"/>
                  </a:lnTo>
                  <a:lnTo>
                    <a:pt x="5" y="114"/>
                  </a:lnTo>
                  <a:lnTo>
                    <a:pt x="9" y="114"/>
                  </a:lnTo>
                  <a:lnTo>
                    <a:pt x="13" y="112"/>
                  </a:lnTo>
                  <a:lnTo>
                    <a:pt x="19" y="112"/>
                  </a:lnTo>
                  <a:lnTo>
                    <a:pt x="24" y="112"/>
                  </a:lnTo>
                  <a:lnTo>
                    <a:pt x="32" y="110"/>
                  </a:lnTo>
                  <a:lnTo>
                    <a:pt x="38" y="110"/>
                  </a:lnTo>
                  <a:lnTo>
                    <a:pt x="43" y="109"/>
                  </a:lnTo>
                  <a:lnTo>
                    <a:pt x="51" y="107"/>
                  </a:lnTo>
                  <a:lnTo>
                    <a:pt x="57" y="105"/>
                  </a:lnTo>
                  <a:lnTo>
                    <a:pt x="62" y="103"/>
                  </a:lnTo>
                  <a:lnTo>
                    <a:pt x="70" y="101"/>
                  </a:lnTo>
                  <a:lnTo>
                    <a:pt x="76" y="97"/>
                  </a:lnTo>
                  <a:lnTo>
                    <a:pt x="81" y="95"/>
                  </a:lnTo>
                  <a:lnTo>
                    <a:pt x="81" y="93"/>
                  </a:lnTo>
                  <a:lnTo>
                    <a:pt x="79" y="90"/>
                  </a:lnTo>
                  <a:lnTo>
                    <a:pt x="76" y="84"/>
                  </a:lnTo>
                  <a:lnTo>
                    <a:pt x="70" y="78"/>
                  </a:lnTo>
                  <a:lnTo>
                    <a:pt x="66" y="72"/>
                  </a:lnTo>
                  <a:lnTo>
                    <a:pt x="62" y="69"/>
                  </a:lnTo>
                  <a:lnTo>
                    <a:pt x="60" y="65"/>
                  </a:lnTo>
                  <a:lnTo>
                    <a:pt x="57" y="61"/>
                  </a:lnTo>
                  <a:lnTo>
                    <a:pt x="53" y="55"/>
                  </a:lnTo>
                  <a:lnTo>
                    <a:pt x="49" y="52"/>
                  </a:lnTo>
                  <a:lnTo>
                    <a:pt x="45" y="48"/>
                  </a:lnTo>
                  <a:lnTo>
                    <a:pt x="43" y="44"/>
                  </a:lnTo>
                  <a:lnTo>
                    <a:pt x="38" y="38"/>
                  </a:lnTo>
                  <a:lnTo>
                    <a:pt x="34" y="32"/>
                  </a:lnTo>
                  <a:lnTo>
                    <a:pt x="28" y="29"/>
                  </a:lnTo>
                  <a:lnTo>
                    <a:pt x="24" y="25"/>
                  </a:lnTo>
                  <a:lnTo>
                    <a:pt x="20" y="21"/>
                  </a:lnTo>
                  <a:lnTo>
                    <a:pt x="17" y="17"/>
                  </a:lnTo>
                  <a:lnTo>
                    <a:pt x="13" y="13"/>
                  </a:lnTo>
                  <a:lnTo>
                    <a:pt x="11" y="12"/>
                  </a:lnTo>
                  <a:lnTo>
                    <a:pt x="5" y="6"/>
                  </a:lnTo>
                  <a:lnTo>
                    <a:pt x="3" y="2"/>
                  </a:lnTo>
                  <a:lnTo>
                    <a:pt x="0" y="0"/>
                  </a:lnTo>
                  <a:lnTo>
                    <a:pt x="0" y="0"/>
                  </a:lnTo>
                  <a:close/>
                </a:path>
              </a:pathLst>
            </a:custGeom>
            <a:solidFill>
              <a:srgbClr val="333333"/>
            </a:solidFill>
            <a:ln w="9525">
              <a:noFill/>
              <a:round/>
              <a:headEnd/>
              <a:tailEnd/>
            </a:ln>
          </p:spPr>
          <p:txBody>
            <a:bodyPr/>
            <a:lstStyle/>
            <a:p>
              <a:endParaRPr lang="en-US"/>
            </a:p>
          </p:txBody>
        </p:sp>
        <p:sp>
          <p:nvSpPr>
            <p:cNvPr id="596103" name="Freeform 135"/>
            <p:cNvSpPr>
              <a:spLocks/>
            </p:cNvSpPr>
            <p:nvPr/>
          </p:nvSpPr>
          <p:spPr bwMode="auto">
            <a:xfrm>
              <a:off x="4103" y="1917"/>
              <a:ext cx="91" cy="61"/>
            </a:xfrm>
            <a:custGeom>
              <a:avLst/>
              <a:gdLst/>
              <a:ahLst/>
              <a:cxnLst>
                <a:cxn ang="0">
                  <a:pos x="0" y="49"/>
                </a:cxn>
                <a:cxn ang="0">
                  <a:pos x="36" y="104"/>
                </a:cxn>
                <a:cxn ang="0">
                  <a:pos x="36" y="102"/>
                </a:cxn>
                <a:cxn ang="0">
                  <a:pos x="42" y="102"/>
                </a:cxn>
                <a:cxn ang="0">
                  <a:pos x="44" y="102"/>
                </a:cxn>
                <a:cxn ang="0">
                  <a:pos x="50" y="102"/>
                </a:cxn>
                <a:cxn ang="0">
                  <a:pos x="53" y="102"/>
                </a:cxn>
                <a:cxn ang="0">
                  <a:pos x="59" y="102"/>
                </a:cxn>
                <a:cxn ang="0">
                  <a:pos x="65" y="100"/>
                </a:cxn>
                <a:cxn ang="0">
                  <a:pos x="70" y="100"/>
                </a:cxn>
                <a:cxn ang="0">
                  <a:pos x="76" y="100"/>
                </a:cxn>
                <a:cxn ang="0">
                  <a:pos x="84" y="98"/>
                </a:cxn>
                <a:cxn ang="0">
                  <a:pos x="91" y="98"/>
                </a:cxn>
                <a:cxn ang="0">
                  <a:pos x="99" y="96"/>
                </a:cxn>
                <a:cxn ang="0">
                  <a:pos x="105" y="95"/>
                </a:cxn>
                <a:cxn ang="0">
                  <a:pos x="112" y="93"/>
                </a:cxn>
                <a:cxn ang="0">
                  <a:pos x="133" y="121"/>
                </a:cxn>
                <a:cxn ang="0">
                  <a:pos x="183" y="100"/>
                </a:cxn>
                <a:cxn ang="0">
                  <a:pos x="139" y="0"/>
                </a:cxn>
                <a:cxn ang="0">
                  <a:pos x="137" y="0"/>
                </a:cxn>
                <a:cxn ang="0">
                  <a:pos x="135" y="0"/>
                </a:cxn>
                <a:cxn ang="0">
                  <a:pos x="131" y="1"/>
                </a:cxn>
                <a:cxn ang="0">
                  <a:pos x="127" y="3"/>
                </a:cxn>
                <a:cxn ang="0">
                  <a:pos x="122" y="5"/>
                </a:cxn>
                <a:cxn ang="0">
                  <a:pos x="114" y="7"/>
                </a:cxn>
                <a:cxn ang="0">
                  <a:pos x="107" y="9"/>
                </a:cxn>
                <a:cxn ang="0">
                  <a:pos x="101" y="11"/>
                </a:cxn>
                <a:cxn ang="0">
                  <a:pos x="97" y="11"/>
                </a:cxn>
                <a:cxn ang="0">
                  <a:pos x="91" y="13"/>
                </a:cxn>
                <a:cxn ang="0">
                  <a:pos x="88" y="13"/>
                </a:cxn>
                <a:cxn ang="0">
                  <a:pos x="84" y="15"/>
                </a:cxn>
                <a:cxn ang="0">
                  <a:pos x="80" y="15"/>
                </a:cxn>
                <a:cxn ang="0">
                  <a:pos x="74" y="15"/>
                </a:cxn>
                <a:cxn ang="0">
                  <a:pos x="70" y="17"/>
                </a:cxn>
                <a:cxn ang="0">
                  <a:pos x="67" y="19"/>
                </a:cxn>
                <a:cxn ang="0">
                  <a:pos x="63" y="19"/>
                </a:cxn>
                <a:cxn ang="0">
                  <a:pos x="59" y="19"/>
                </a:cxn>
                <a:cxn ang="0">
                  <a:pos x="55" y="19"/>
                </a:cxn>
                <a:cxn ang="0">
                  <a:pos x="50" y="20"/>
                </a:cxn>
                <a:cxn ang="0">
                  <a:pos x="46" y="20"/>
                </a:cxn>
                <a:cxn ang="0">
                  <a:pos x="42" y="20"/>
                </a:cxn>
                <a:cxn ang="0">
                  <a:pos x="38" y="20"/>
                </a:cxn>
                <a:cxn ang="0">
                  <a:pos x="36" y="20"/>
                </a:cxn>
                <a:cxn ang="0">
                  <a:pos x="0" y="49"/>
                </a:cxn>
                <a:cxn ang="0">
                  <a:pos x="0" y="49"/>
                </a:cxn>
              </a:cxnLst>
              <a:rect l="0" t="0" r="r" b="b"/>
              <a:pathLst>
                <a:path w="183" h="121">
                  <a:moveTo>
                    <a:pt x="0" y="49"/>
                  </a:moveTo>
                  <a:lnTo>
                    <a:pt x="36" y="104"/>
                  </a:lnTo>
                  <a:lnTo>
                    <a:pt x="36" y="102"/>
                  </a:lnTo>
                  <a:lnTo>
                    <a:pt x="42" y="102"/>
                  </a:lnTo>
                  <a:lnTo>
                    <a:pt x="44" y="102"/>
                  </a:lnTo>
                  <a:lnTo>
                    <a:pt x="50" y="102"/>
                  </a:lnTo>
                  <a:lnTo>
                    <a:pt x="53" y="102"/>
                  </a:lnTo>
                  <a:lnTo>
                    <a:pt x="59" y="102"/>
                  </a:lnTo>
                  <a:lnTo>
                    <a:pt x="65" y="100"/>
                  </a:lnTo>
                  <a:lnTo>
                    <a:pt x="70" y="100"/>
                  </a:lnTo>
                  <a:lnTo>
                    <a:pt x="76" y="100"/>
                  </a:lnTo>
                  <a:lnTo>
                    <a:pt x="84" y="98"/>
                  </a:lnTo>
                  <a:lnTo>
                    <a:pt x="91" y="98"/>
                  </a:lnTo>
                  <a:lnTo>
                    <a:pt x="99" y="96"/>
                  </a:lnTo>
                  <a:lnTo>
                    <a:pt x="105" y="95"/>
                  </a:lnTo>
                  <a:lnTo>
                    <a:pt x="112" y="93"/>
                  </a:lnTo>
                  <a:lnTo>
                    <a:pt x="133" y="121"/>
                  </a:lnTo>
                  <a:lnTo>
                    <a:pt x="183" y="100"/>
                  </a:lnTo>
                  <a:lnTo>
                    <a:pt x="139" y="0"/>
                  </a:lnTo>
                  <a:lnTo>
                    <a:pt x="137" y="0"/>
                  </a:lnTo>
                  <a:lnTo>
                    <a:pt x="135" y="0"/>
                  </a:lnTo>
                  <a:lnTo>
                    <a:pt x="131" y="1"/>
                  </a:lnTo>
                  <a:lnTo>
                    <a:pt x="127" y="3"/>
                  </a:lnTo>
                  <a:lnTo>
                    <a:pt x="122" y="5"/>
                  </a:lnTo>
                  <a:lnTo>
                    <a:pt x="114" y="7"/>
                  </a:lnTo>
                  <a:lnTo>
                    <a:pt x="107" y="9"/>
                  </a:lnTo>
                  <a:lnTo>
                    <a:pt x="101" y="11"/>
                  </a:lnTo>
                  <a:lnTo>
                    <a:pt x="97" y="11"/>
                  </a:lnTo>
                  <a:lnTo>
                    <a:pt x="91" y="13"/>
                  </a:lnTo>
                  <a:lnTo>
                    <a:pt x="88" y="13"/>
                  </a:lnTo>
                  <a:lnTo>
                    <a:pt x="84" y="15"/>
                  </a:lnTo>
                  <a:lnTo>
                    <a:pt x="80" y="15"/>
                  </a:lnTo>
                  <a:lnTo>
                    <a:pt x="74" y="15"/>
                  </a:lnTo>
                  <a:lnTo>
                    <a:pt x="70" y="17"/>
                  </a:lnTo>
                  <a:lnTo>
                    <a:pt x="67" y="19"/>
                  </a:lnTo>
                  <a:lnTo>
                    <a:pt x="63" y="19"/>
                  </a:lnTo>
                  <a:lnTo>
                    <a:pt x="59" y="19"/>
                  </a:lnTo>
                  <a:lnTo>
                    <a:pt x="55" y="19"/>
                  </a:lnTo>
                  <a:lnTo>
                    <a:pt x="50" y="20"/>
                  </a:lnTo>
                  <a:lnTo>
                    <a:pt x="46" y="20"/>
                  </a:lnTo>
                  <a:lnTo>
                    <a:pt x="42" y="20"/>
                  </a:lnTo>
                  <a:lnTo>
                    <a:pt x="38" y="20"/>
                  </a:lnTo>
                  <a:lnTo>
                    <a:pt x="36" y="20"/>
                  </a:lnTo>
                  <a:lnTo>
                    <a:pt x="0" y="49"/>
                  </a:lnTo>
                  <a:lnTo>
                    <a:pt x="0" y="49"/>
                  </a:lnTo>
                  <a:close/>
                </a:path>
              </a:pathLst>
            </a:custGeom>
            <a:solidFill>
              <a:srgbClr val="CCCCCC"/>
            </a:solidFill>
            <a:ln w="9525">
              <a:noFill/>
              <a:round/>
              <a:headEnd/>
              <a:tailEnd/>
            </a:ln>
          </p:spPr>
          <p:txBody>
            <a:bodyPr/>
            <a:lstStyle/>
            <a:p>
              <a:endParaRPr lang="en-US"/>
            </a:p>
          </p:txBody>
        </p:sp>
        <p:sp>
          <p:nvSpPr>
            <p:cNvPr id="596104" name="Freeform 136"/>
            <p:cNvSpPr>
              <a:spLocks/>
            </p:cNvSpPr>
            <p:nvPr/>
          </p:nvSpPr>
          <p:spPr bwMode="auto">
            <a:xfrm>
              <a:off x="4046" y="1920"/>
              <a:ext cx="75" cy="58"/>
            </a:xfrm>
            <a:custGeom>
              <a:avLst/>
              <a:gdLst/>
              <a:ahLst/>
              <a:cxnLst>
                <a:cxn ang="0">
                  <a:pos x="40" y="0"/>
                </a:cxn>
                <a:cxn ang="0">
                  <a:pos x="0" y="95"/>
                </a:cxn>
                <a:cxn ang="0">
                  <a:pos x="55" y="116"/>
                </a:cxn>
                <a:cxn ang="0">
                  <a:pos x="76" y="88"/>
                </a:cxn>
                <a:cxn ang="0">
                  <a:pos x="76" y="88"/>
                </a:cxn>
                <a:cxn ang="0">
                  <a:pos x="80" y="90"/>
                </a:cxn>
                <a:cxn ang="0">
                  <a:pos x="82" y="90"/>
                </a:cxn>
                <a:cxn ang="0">
                  <a:pos x="86" y="91"/>
                </a:cxn>
                <a:cxn ang="0">
                  <a:pos x="89" y="91"/>
                </a:cxn>
                <a:cxn ang="0">
                  <a:pos x="93" y="93"/>
                </a:cxn>
                <a:cxn ang="0">
                  <a:pos x="99" y="93"/>
                </a:cxn>
                <a:cxn ang="0">
                  <a:pos x="105" y="95"/>
                </a:cxn>
                <a:cxn ang="0">
                  <a:pos x="110" y="95"/>
                </a:cxn>
                <a:cxn ang="0">
                  <a:pos x="116" y="97"/>
                </a:cxn>
                <a:cxn ang="0">
                  <a:pos x="120" y="97"/>
                </a:cxn>
                <a:cxn ang="0">
                  <a:pos x="124" y="97"/>
                </a:cxn>
                <a:cxn ang="0">
                  <a:pos x="127" y="97"/>
                </a:cxn>
                <a:cxn ang="0">
                  <a:pos x="131" y="97"/>
                </a:cxn>
                <a:cxn ang="0">
                  <a:pos x="137" y="97"/>
                </a:cxn>
                <a:cxn ang="0">
                  <a:pos x="141" y="97"/>
                </a:cxn>
                <a:cxn ang="0">
                  <a:pos x="145" y="97"/>
                </a:cxn>
                <a:cxn ang="0">
                  <a:pos x="150" y="99"/>
                </a:cxn>
                <a:cxn ang="0">
                  <a:pos x="150" y="15"/>
                </a:cxn>
                <a:cxn ang="0">
                  <a:pos x="148" y="15"/>
                </a:cxn>
                <a:cxn ang="0">
                  <a:pos x="143" y="15"/>
                </a:cxn>
                <a:cxn ang="0">
                  <a:pos x="141" y="15"/>
                </a:cxn>
                <a:cxn ang="0">
                  <a:pos x="137" y="15"/>
                </a:cxn>
                <a:cxn ang="0">
                  <a:pos x="133" y="15"/>
                </a:cxn>
                <a:cxn ang="0">
                  <a:pos x="129" y="15"/>
                </a:cxn>
                <a:cxn ang="0">
                  <a:pos x="126" y="15"/>
                </a:cxn>
                <a:cxn ang="0">
                  <a:pos x="120" y="15"/>
                </a:cxn>
                <a:cxn ang="0">
                  <a:pos x="114" y="14"/>
                </a:cxn>
                <a:cxn ang="0">
                  <a:pos x="110" y="14"/>
                </a:cxn>
                <a:cxn ang="0">
                  <a:pos x="105" y="14"/>
                </a:cxn>
                <a:cxn ang="0">
                  <a:pos x="99" y="14"/>
                </a:cxn>
                <a:cxn ang="0">
                  <a:pos x="93" y="12"/>
                </a:cxn>
                <a:cxn ang="0">
                  <a:pos x="88" y="12"/>
                </a:cxn>
                <a:cxn ang="0">
                  <a:pos x="82" y="10"/>
                </a:cxn>
                <a:cxn ang="0">
                  <a:pos x="76" y="10"/>
                </a:cxn>
                <a:cxn ang="0">
                  <a:pos x="72" y="8"/>
                </a:cxn>
                <a:cxn ang="0">
                  <a:pos x="67" y="8"/>
                </a:cxn>
                <a:cxn ang="0">
                  <a:pos x="63" y="6"/>
                </a:cxn>
                <a:cxn ang="0">
                  <a:pos x="59" y="6"/>
                </a:cxn>
                <a:cxn ang="0">
                  <a:pos x="55" y="4"/>
                </a:cxn>
                <a:cxn ang="0">
                  <a:pos x="51" y="4"/>
                </a:cxn>
                <a:cxn ang="0">
                  <a:pos x="46" y="2"/>
                </a:cxn>
                <a:cxn ang="0">
                  <a:pos x="42" y="2"/>
                </a:cxn>
                <a:cxn ang="0">
                  <a:pos x="40" y="0"/>
                </a:cxn>
                <a:cxn ang="0">
                  <a:pos x="40" y="0"/>
                </a:cxn>
              </a:cxnLst>
              <a:rect l="0" t="0" r="r" b="b"/>
              <a:pathLst>
                <a:path w="150" h="116">
                  <a:moveTo>
                    <a:pt x="40" y="0"/>
                  </a:moveTo>
                  <a:lnTo>
                    <a:pt x="0" y="95"/>
                  </a:lnTo>
                  <a:lnTo>
                    <a:pt x="55" y="116"/>
                  </a:lnTo>
                  <a:lnTo>
                    <a:pt x="76" y="88"/>
                  </a:lnTo>
                  <a:lnTo>
                    <a:pt x="76" y="88"/>
                  </a:lnTo>
                  <a:lnTo>
                    <a:pt x="80" y="90"/>
                  </a:lnTo>
                  <a:lnTo>
                    <a:pt x="82" y="90"/>
                  </a:lnTo>
                  <a:lnTo>
                    <a:pt x="86" y="91"/>
                  </a:lnTo>
                  <a:lnTo>
                    <a:pt x="89" y="91"/>
                  </a:lnTo>
                  <a:lnTo>
                    <a:pt x="93" y="93"/>
                  </a:lnTo>
                  <a:lnTo>
                    <a:pt x="99" y="93"/>
                  </a:lnTo>
                  <a:lnTo>
                    <a:pt x="105" y="95"/>
                  </a:lnTo>
                  <a:lnTo>
                    <a:pt x="110" y="95"/>
                  </a:lnTo>
                  <a:lnTo>
                    <a:pt x="116" y="97"/>
                  </a:lnTo>
                  <a:lnTo>
                    <a:pt x="120" y="97"/>
                  </a:lnTo>
                  <a:lnTo>
                    <a:pt x="124" y="97"/>
                  </a:lnTo>
                  <a:lnTo>
                    <a:pt x="127" y="97"/>
                  </a:lnTo>
                  <a:lnTo>
                    <a:pt x="131" y="97"/>
                  </a:lnTo>
                  <a:lnTo>
                    <a:pt x="137" y="97"/>
                  </a:lnTo>
                  <a:lnTo>
                    <a:pt x="141" y="97"/>
                  </a:lnTo>
                  <a:lnTo>
                    <a:pt x="145" y="97"/>
                  </a:lnTo>
                  <a:lnTo>
                    <a:pt x="150" y="99"/>
                  </a:lnTo>
                  <a:lnTo>
                    <a:pt x="150" y="15"/>
                  </a:lnTo>
                  <a:lnTo>
                    <a:pt x="148" y="15"/>
                  </a:lnTo>
                  <a:lnTo>
                    <a:pt x="143" y="15"/>
                  </a:lnTo>
                  <a:lnTo>
                    <a:pt x="141" y="15"/>
                  </a:lnTo>
                  <a:lnTo>
                    <a:pt x="137" y="15"/>
                  </a:lnTo>
                  <a:lnTo>
                    <a:pt x="133" y="15"/>
                  </a:lnTo>
                  <a:lnTo>
                    <a:pt x="129" y="15"/>
                  </a:lnTo>
                  <a:lnTo>
                    <a:pt x="126" y="15"/>
                  </a:lnTo>
                  <a:lnTo>
                    <a:pt x="120" y="15"/>
                  </a:lnTo>
                  <a:lnTo>
                    <a:pt x="114" y="14"/>
                  </a:lnTo>
                  <a:lnTo>
                    <a:pt x="110" y="14"/>
                  </a:lnTo>
                  <a:lnTo>
                    <a:pt x="105" y="14"/>
                  </a:lnTo>
                  <a:lnTo>
                    <a:pt x="99" y="14"/>
                  </a:lnTo>
                  <a:lnTo>
                    <a:pt x="93" y="12"/>
                  </a:lnTo>
                  <a:lnTo>
                    <a:pt x="88" y="12"/>
                  </a:lnTo>
                  <a:lnTo>
                    <a:pt x="82" y="10"/>
                  </a:lnTo>
                  <a:lnTo>
                    <a:pt x="76" y="10"/>
                  </a:lnTo>
                  <a:lnTo>
                    <a:pt x="72" y="8"/>
                  </a:lnTo>
                  <a:lnTo>
                    <a:pt x="67" y="8"/>
                  </a:lnTo>
                  <a:lnTo>
                    <a:pt x="63" y="6"/>
                  </a:lnTo>
                  <a:lnTo>
                    <a:pt x="59" y="6"/>
                  </a:lnTo>
                  <a:lnTo>
                    <a:pt x="55" y="4"/>
                  </a:lnTo>
                  <a:lnTo>
                    <a:pt x="51" y="4"/>
                  </a:lnTo>
                  <a:lnTo>
                    <a:pt x="46" y="2"/>
                  </a:lnTo>
                  <a:lnTo>
                    <a:pt x="42" y="2"/>
                  </a:lnTo>
                  <a:lnTo>
                    <a:pt x="40" y="0"/>
                  </a:lnTo>
                  <a:lnTo>
                    <a:pt x="40" y="0"/>
                  </a:lnTo>
                  <a:close/>
                </a:path>
              </a:pathLst>
            </a:custGeom>
            <a:solidFill>
              <a:srgbClr val="FFFFFF"/>
            </a:solidFill>
            <a:ln w="9525">
              <a:noFill/>
              <a:round/>
              <a:headEnd/>
              <a:tailEnd/>
            </a:ln>
          </p:spPr>
          <p:txBody>
            <a:bodyPr/>
            <a:lstStyle/>
            <a:p>
              <a:endParaRPr lang="en-US"/>
            </a:p>
          </p:txBody>
        </p:sp>
      </p:grpSp>
      <p:grpSp>
        <p:nvGrpSpPr>
          <p:cNvPr id="8" name="Group 137"/>
          <p:cNvGrpSpPr>
            <a:grpSpLocks/>
          </p:cNvGrpSpPr>
          <p:nvPr/>
        </p:nvGrpSpPr>
        <p:grpSpPr bwMode="auto">
          <a:xfrm>
            <a:off x="4927600" y="5116513"/>
            <a:ext cx="1066800" cy="873125"/>
            <a:chOff x="3687" y="2584"/>
            <a:chExt cx="1079" cy="786"/>
          </a:xfrm>
        </p:grpSpPr>
        <p:sp>
          <p:nvSpPr>
            <p:cNvPr id="596106" name="Freeform 138"/>
            <p:cNvSpPr>
              <a:spLocks/>
            </p:cNvSpPr>
            <p:nvPr/>
          </p:nvSpPr>
          <p:spPr bwMode="auto">
            <a:xfrm>
              <a:off x="3687" y="2584"/>
              <a:ext cx="1079" cy="786"/>
            </a:xfrm>
            <a:custGeom>
              <a:avLst/>
              <a:gdLst/>
              <a:ahLst/>
              <a:cxnLst>
                <a:cxn ang="0">
                  <a:pos x="866" y="327"/>
                </a:cxn>
                <a:cxn ang="0">
                  <a:pos x="776" y="322"/>
                </a:cxn>
                <a:cxn ang="0">
                  <a:pos x="688" y="315"/>
                </a:cxn>
                <a:cxn ang="0">
                  <a:pos x="598" y="306"/>
                </a:cxn>
                <a:cxn ang="0">
                  <a:pos x="335" y="414"/>
                </a:cxn>
                <a:cxn ang="0">
                  <a:pos x="67" y="486"/>
                </a:cxn>
                <a:cxn ang="0">
                  <a:pos x="38" y="604"/>
                </a:cxn>
                <a:cxn ang="0">
                  <a:pos x="42" y="829"/>
                </a:cxn>
                <a:cxn ang="0">
                  <a:pos x="97" y="681"/>
                </a:cxn>
                <a:cxn ang="0">
                  <a:pos x="210" y="545"/>
                </a:cxn>
                <a:cxn ang="0">
                  <a:pos x="273" y="520"/>
                </a:cxn>
                <a:cxn ang="0">
                  <a:pos x="315" y="525"/>
                </a:cxn>
                <a:cxn ang="0">
                  <a:pos x="353" y="876"/>
                </a:cxn>
                <a:cxn ang="0">
                  <a:pos x="248" y="1108"/>
                </a:cxn>
                <a:cxn ang="0">
                  <a:pos x="238" y="1392"/>
                </a:cxn>
                <a:cxn ang="0">
                  <a:pos x="271" y="1530"/>
                </a:cxn>
                <a:cxn ang="0">
                  <a:pos x="308" y="1334"/>
                </a:cxn>
                <a:cxn ang="0">
                  <a:pos x="419" y="995"/>
                </a:cxn>
                <a:cxn ang="0">
                  <a:pos x="405" y="1181"/>
                </a:cxn>
                <a:cxn ang="0">
                  <a:pos x="486" y="1471"/>
                </a:cxn>
                <a:cxn ang="0">
                  <a:pos x="623" y="1569"/>
                </a:cxn>
                <a:cxn ang="0">
                  <a:pos x="547" y="1425"/>
                </a:cxn>
                <a:cxn ang="0">
                  <a:pos x="517" y="1080"/>
                </a:cxn>
                <a:cxn ang="0">
                  <a:pos x="675" y="799"/>
                </a:cxn>
                <a:cxn ang="0">
                  <a:pos x="981" y="922"/>
                </a:cxn>
                <a:cxn ang="0">
                  <a:pos x="1272" y="977"/>
                </a:cxn>
                <a:cxn ang="0">
                  <a:pos x="1260" y="1231"/>
                </a:cxn>
                <a:cxn ang="0">
                  <a:pos x="1242" y="1468"/>
                </a:cxn>
                <a:cxn ang="0">
                  <a:pos x="1326" y="1569"/>
                </a:cxn>
                <a:cxn ang="0">
                  <a:pos x="1447" y="1502"/>
                </a:cxn>
                <a:cxn ang="0">
                  <a:pos x="1351" y="1346"/>
                </a:cxn>
                <a:cxn ang="0">
                  <a:pos x="1412" y="1126"/>
                </a:cxn>
                <a:cxn ang="0">
                  <a:pos x="1505" y="829"/>
                </a:cxn>
                <a:cxn ang="0">
                  <a:pos x="1564" y="651"/>
                </a:cxn>
                <a:cxn ang="0">
                  <a:pos x="1626" y="596"/>
                </a:cxn>
                <a:cxn ang="0">
                  <a:pos x="1686" y="541"/>
                </a:cxn>
                <a:cxn ang="0">
                  <a:pos x="1743" y="483"/>
                </a:cxn>
                <a:cxn ang="0">
                  <a:pos x="1793" y="419"/>
                </a:cxn>
                <a:cxn ang="0">
                  <a:pos x="1979" y="477"/>
                </a:cxn>
                <a:cxn ang="0">
                  <a:pos x="2108" y="558"/>
                </a:cxn>
                <a:cxn ang="0">
                  <a:pos x="2158" y="444"/>
                </a:cxn>
                <a:cxn ang="0">
                  <a:pos x="2044" y="240"/>
                </a:cxn>
                <a:cxn ang="0">
                  <a:pos x="1940" y="84"/>
                </a:cxn>
                <a:cxn ang="0">
                  <a:pos x="1914" y="16"/>
                </a:cxn>
                <a:cxn ang="0">
                  <a:pos x="1806" y="109"/>
                </a:cxn>
                <a:cxn ang="0">
                  <a:pos x="1661" y="164"/>
                </a:cxn>
                <a:cxn ang="0">
                  <a:pos x="1564" y="228"/>
                </a:cxn>
                <a:cxn ang="0">
                  <a:pos x="1540" y="216"/>
                </a:cxn>
                <a:cxn ang="0">
                  <a:pos x="1524" y="220"/>
                </a:cxn>
                <a:cxn ang="0">
                  <a:pos x="1418" y="287"/>
                </a:cxn>
                <a:cxn ang="0">
                  <a:pos x="935" y="328"/>
                </a:cxn>
              </a:cxnLst>
              <a:rect l="0" t="0" r="r" b="b"/>
              <a:pathLst>
                <a:path w="2158" h="1571">
                  <a:moveTo>
                    <a:pt x="935" y="328"/>
                  </a:moveTo>
                  <a:lnTo>
                    <a:pt x="912" y="328"/>
                  </a:lnTo>
                  <a:lnTo>
                    <a:pt x="889" y="328"/>
                  </a:lnTo>
                  <a:lnTo>
                    <a:pt x="866" y="327"/>
                  </a:lnTo>
                  <a:lnTo>
                    <a:pt x="843" y="325"/>
                  </a:lnTo>
                  <a:lnTo>
                    <a:pt x="821" y="325"/>
                  </a:lnTo>
                  <a:lnTo>
                    <a:pt x="800" y="324"/>
                  </a:lnTo>
                  <a:lnTo>
                    <a:pt x="776" y="322"/>
                  </a:lnTo>
                  <a:lnTo>
                    <a:pt x="755" y="321"/>
                  </a:lnTo>
                  <a:lnTo>
                    <a:pt x="733" y="320"/>
                  </a:lnTo>
                  <a:lnTo>
                    <a:pt x="711" y="317"/>
                  </a:lnTo>
                  <a:lnTo>
                    <a:pt x="688" y="315"/>
                  </a:lnTo>
                  <a:lnTo>
                    <a:pt x="666" y="313"/>
                  </a:lnTo>
                  <a:lnTo>
                    <a:pt x="644" y="311"/>
                  </a:lnTo>
                  <a:lnTo>
                    <a:pt x="621" y="308"/>
                  </a:lnTo>
                  <a:lnTo>
                    <a:pt x="598" y="306"/>
                  </a:lnTo>
                  <a:lnTo>
                    <a:pt x="575" y="304"/>
                  </a:lnTo>
                  <a:lnTo>
                    <a:pt x="508" y="316"/>
                  </a:lnTo>
                  <a:lnTo>
                    <a:pt x="391" y="381"/>
                  </a:lnTo>
                  <a:lnTo>
                    <a:pt x="335" y="414"/>
                  </a:lnTo>
                  <a:lnTo>
                    <a:pt x="286" y="431"/>
                  </a:lnTo>
                  <a:lnTo>
                    <a:pt x="218" y="410"/>
                  </a:lnTo>
                  <a:lnTo>
                    <a:pt x="159" y="427"/>
                  </a:lnTo>
                  <a:lnTo>
                    <a:pt x="67" y="486"/>
                  </a:lnTo>
                  <a:lnTo>
                    <a:pt x="29" y="563"/>
                  </a:lnTo>
                  <a:lnTo>
                    <a:pt x="0" y="601"/>
                  </a:lnTo>
                  <a:lnTo>
                    <a:pt x="8" y="667"/>
                  </a:lnTo>
                  <a:lnTo>
                    <a:pt x="38" y="604"/>
                  </a:lnTo>
                  <a:lnTo>
                    <a:pt x="42" y="647"/>
                  </a:lnTo>
                  <a:lnTo>
                    <a:pt x="59" y="697"/>
                  </a:lnTo>
                  <a:lnTo>
                    <a:pt x="34" y="765"/>
                  </a:lnTo>
                  <a:lnTo>
                    <a:pt x="42" y="829"/>
                  </a:lnTo>
                  <a:lnTo>
                    <a:pt x="64" y="760"/>
                  </a:lnTo>
                  <a:lnTo>
                    <a:pt x="72" y="824"/>
                  </a:lnTo>
                  <a:lnTo>
                    <a:pt x="110" y="859"/>
                  </a:lnTo>
                  <a:lnTo>
                    <a:pt x="97" y="681"/>
                  </a:lnTo>
                  <a:lnTo>
                    <a:pt x="138" y="601"/>
                  </a:lnTo>
                  <a:lnTo>
                    <a:pt x="135" y="689"/>
                  </a:lnTo>
                  <a:lnTo>
                    <a:pt x="151" y="616"/>
                  </a:lnTo>
                  <a:lnTo>
                    <a:pt x="210" y="545"/>
                  </a:lnTo>
                  <a:lnTo>
                    <a:pt x="185" y="616"/>
                  </a:lnTo>
                  <a:lnTo>
                    <a:pt x="194" y="667"/>
                  </a:lnTo>
                  <a:lnTo>
                    <a:pt x="240" y="545"/>
                  </a:lnTo>
                  <a:lnTo>
                    <a:pt x="273" y="520"/>
                  </a:lnTo>
                  <a:lnTo>
                    <a:pt x="253" y="575"/>
                  </a:lnTo>
                  <a:lnTo>
                    <a:pt x="289" y="511"/>
                  </a:lnTo>
                  <a:lnTo>
                    <a:pt x="345" y="465"/>
                  </a:lnTo>
                  <a:lnTo>
                    <a:pt x="315" y="525"/>
                  </a:lnTo>
                  <a:lnTo>
                    <a:pt x="307" y="601"/>
                  </a:lnTo>
                  <a:lnTo>
                    <a:pt x="317" y="710"/>
                  </a:lnTo>
                  <a:lnTo>
                    <a:pt x="339" y="795"/>
                  </a:lnTo>
                  <a:lnTo>
                    <a:pt x="353" y="876"/>
                  </a:lnTo>
                  <a:lnTo>
                    <a:pt x="339" y="927"/>
                  </a:lnTo>
                  <a:lnTo>
                    <a:pt x="294" y="1009"/>
                  </a:lnTo>
                  <a:lnTo>
                    <a:pt x="248" y="1066"/>
                  </a:lnTo>
                  <a:lnTo>
                    <a:pt x="248" y="1108"/>
                  </a:lnTo>
                  <a:lnTo>
                    <a:pt x="247" y="1164"/>
                  </a:lnTo>
                  <a:lnTo>
                    <a:pt x="247" y="1240"/>
                  </a:lnTo>
                  <a:lnTo>
                    <a:pt x="234" y="1335"/>
                  </a:lnTo>
                  <a:lnTo>
                    <a:pt x="238" y="1392"/>
                  </a:lnTo>
                  <a:lnTo>
                    <a:pt x="273" y="1424"/>
                  </a:lnTo>
                  <a:lnTo>
                    <a:pt x="276" y="1456"/>
                  </a:lnTo>
                  <a:lnTo>
                    <a:pt x="263" y="1477"/>
                  </a:lnTo>
                  <a:lnTo>
                    <a:pt x="271" y="1530"/>
                  </a:lnTo>
                  <a:lnTo>
                    <a:pt x="410" y="1521"/>
                  </a:lnTo>
                  <a:lnTo>
                    <a:pt x="365" y="1447"/>
                  </a:lnTo>
                  <a:lnTo>
                    <a:pt x="315" y="1409"/>
                  </a:lnTo>
                  <a:lnTo>
                    <a:pt x="308" y="1334"/>
                  </a:lnTo>
                  <a:lnTo>
                    <a:pt x="320" y="1222"/>
                  </a:lnTo>
                  <a:lnTo>
                    <a:pt x="323" y="1138"/>
                  </a:lnTo>
                  <a:lnTo>
                    <a:pt x="369" y="1066"/>
                  </a:lnTo>
                  <a:lnTo>
                    <a:pt x="419" y="995"/>
                  </a:lnTo>
                  <a:lnTo>
                    <a:pt x="402" y="1045"/>
                  </a:lnTo>
                  <a:lnTo>
                    <a:pt x="386" y="1096"/>
                  </a:lnTo>
                  <a:lnTo>
                    <a:pt x="391" y="1125"/>
                  </a:lnTo>
                  <a:lnTo>
                    <a:pt x="405" y="1181"/>
                  </a:lnTo>
                  <a:lnTo>
                    <a:pt x="413" y="1240"/>
                  </a:lnTo>
                  <a:lnTo>
                    <a:pt x="446" y="1362"/>
                  </a:lnTo>
                  <a:lnTo>
                    <a:pt x="469" y="1452"/>
                  </a:lnTo>
                  <a:lnTo>
                    <a:pt x="486" y="1471"/>
                  </a:lnTo>
                  <a:lnTo>
                    <a:pt x="487" y="1494"/>
                  </a:lnTo>
                  <a:lnTo>
                    <a:pt x="484" y="1526"/>
                  </a:lnTo>
                  <a:lnTo>
                    <a:pt x="491" y="1571"/>
                  </a:lnTo>
                  <a:lnTo>
                    <a:pt x="623" y="1569"/>
                  </a:lnTo>
                  <a:lnTo>
                    <a:pt x="611" y="1523"/>
                  </a:lnTo>
                  <a:lnTo>
                    <a:pt x="569" y="1487"/>
                  </a:lnTo>
                  <a:lnTo>
                    <a:pt x="559" y="1460"/>
                  </a:lnTo>
                  <a:lnTo>
                    <a:pt x="547" y="1425"/>
                  </a:lnTo>
                  <a:lnTo>
                    <a:pt x="527" y="1334"/>
                  </a:lnTo>
                  <a:lnTo>
                    <a:pt x="499" y="1220"/>
                  </a:lnTo>
                  <a:lnTo>
                    <a:pt x="497" y="1155"/>
                  </a:lnTo>
                  <a:lnTo>
                    <a:pt x="517" y="1080"/>
                  </a:lnTo>
                  <a:lnTo>
                    <a:pt x="542" y="1028"/>
                  </a:lnTo>
                  <a:lnTo>
                    <a:pt x="575" y="955"/>
                  </a:lnTo>
                  <a:lnTo>
                    <a:pt x="629" y="803"/>
                  </a:lnTo>
                  <a:lnTo>
                    <a:pt x="675" y="799"/>
                  </a:lnTo>
                  <a:lnTo>
                    <a:pt x="726" y="838"/>
                  </a:lnTo>
                  <a:lnTo>
                    <a:pt x="797" y="889"/>
                  </a:lnTo>
                  <a:lnTo>
                    <a:pt x="902" y="914"/>
                  </a:lnTo>
                  <a:lnTo>
                    <a:pt x="981" y="922"/>
                  </a:lnTo>
                  <a:lnTo>
                    <a:pt x="1099" y="905"/>
                  </a:lnTo>
                  <a:lnTo>
                    <a:pt x="1254" y="892"/>
                  </a:lnTo>
                  <a:lnTo>
                    <a:pt x="1267" y="928"/>
                  </a:lnTo>
                  <a:lnTo>
                    <a:pt x="1272" y="977"/>
                  </a:lnTo>
                  <a:lnTo>
                    <a:pt x="1267" y="1061"/>
                  </a:lnTo>
                  <a:lnTo>
                    <a:pt x="1262" y="1112"/>
                  </a:lnTo>
                  <a:lnTo>
                    <a:pt x="1250" y="1164"/>
                  </a:lnTo>
                  <a:lnTo>
                    <a:pt x="1260" y="1231"/>
                  </a:lnTo>
                  <a:lnTo>
                    <a:pt x="1242" y="1346"/>
                  </a:lnTo>
                  <a:lnTo>
                    <a:pt x="1229" y="1404"/>
                  </a:lnTo>
                  <a:lnTo>
                    <a:pt x="1216" y="1430"/>
                  </a:lnTo>
                  <a:lnTo>
                    <a:pt x="1242" y="1468"/>
                  </a:lnTo>
                  <a:lnTo>
                    <a:pt x="1242" y="1498"/>
                  </a:lnTo>
                  <a:lnTo>
                    <a:pt x="1237" y="1523"/>
                  </a:lnTo>
                  <a:lnTo>
                    <a:pt x="1262" y="1561"/>
                  </a:lnTo>
                  <a:lnTo>
                    <a:pt x="1326" y="1569"/>
                  </a:lnTo>
                  <a:lnTo>
                    <a:pt x="1385" y="1569"/>
                  </a:lnTo>
                  <a:lnTo>
                    <a:pt x="1385" y="1531"/>
                  </a:lnTo>
                  <a:lnTo>
                    <a:pt x="1426" y="1531"/>
                  </a:lnTo>
                  <a:lnTo>
                    <a:pt x="1447" y="1502"/>
                  </a:lnTo>
                  <a:lnTo>
                    <a:pt x="1405" y="1468"/>
                  </a:lnTo>
                  <a:lnTo>
                    <a:pt x="1388" y="1438"/>
                  </a:lnTo>
                  <a:lnTo>
                    <a:pt x="1376" y="1404"/>
                  </a:lnTo>
                  <a:lnTo>
                    <a:pt x="1351" y="1346"/>
                  </a:lnTo>
                  <a:lnTo>
                    <a:pt x="1364" y="1256"/>
                  </a:lnTo>
                  <a:lnTo>
                    <a:pt x="1376" y="1193"/>
                  </a:lnTo>
                  <a:lnTo>
                    <a:pt x="1397" y="1172"/>
                  </a:lnTo>
                  <a:lnTo>
                    <a:pt x="1412" y="1126"/>
                  </a:lnTo>
                  <a:lnTo>
                    <a:pt x="1405" y="1087"/>
                  </a:lnTo>
                  <a:lnTo>
                    <a:pt x="1447" y="930"/>
                  </a:lnTo>
                  <a:lnTo>
                    <a:pt x="1469" y="871"/>
                  </a:lnTo>
                  <a:lnTo>
                    <a:pt x="1505" y="829"/>
                  </a:lnTo>
                  <a:lnTo>
                    <a:pt x="1535" y="791"/>
                  </a:lnTo>
                  <a:lnTo>
                    <a:pt x="1548" y="732"/>
                  </a:lnTo>
                  <a:lnTo>
                    <a:pt x="1548" y="694"/>
                  </a:lnTo>
                  <a:lnTo>
                    <a:pt x="1564" y="651"/>
                  </a:lnTo>
                  <a:lnTo>
                    <a:pt x="1580" y="638"/>
                  </a:lnTo>
                  <a:lnTo>
                    <a:pt x="1596" y="623"/>
                  </a:lnTo>
                  <a:lnTo>
                    <a:pt x="1611" y="609"/>
                  </a:lnTo>
                  <a:lnTo>
                    <a:pt x="1626" y="596"/>
                  </a:lnTo>
                  <a:lnTo>
                    <a:pt x="1642" y="582"/>
                  </a:lnTo>
                  <a:lnTo>
                    <a:pt x="1657" y="568"/>
                  </a:lnTo>
                  <a:lnTo>
                    <a:pt x="1672" y="555"/>
                  </a:lnTo>
                  <a:lnTo>
                    <a:pt x="1686" y="541"/>
                  </a:lnTo>
                  <a:lnTo>
                    <a:pt x="1701" y="527"/>
                  </a:lnTo>
                  <a:lnTo>
                    <a:pt x="1715" y="513"/>
                  </a:lnTo>
                  <a:lnTo>
                    <a:pt x="1729" y="498"/>
                  </a:lnTo>
                  <a:lnTo>
                    <a:pt x="1743" y="483"/>
                  </a:lnTo>
                  <a:lnTo>
                    <a:pt x="1755" y="468"/>
                  </a:lnTo>
                  <a:lnTo>
                    <a:pt x="1768" y="452"/>
                  </a:lnTo>
                  <a:lnTo>
                    <a:pt x="1781" y="436"/>
                  </a:lnTo>
                  <a:lnTo>
                    <a:pt x="1793" y="419"/>
                  </a:lnTo>
                  <a:lnTo>
                    <a:pt x="1839" y="406"/>
                  </a:lnTo>
                  <a:lnTo>
                    <a:pt x="1873" y="431"/>
                  </a:lnTo>
                  <a:lnTo>
                    <a:pt x="1936" y="457"/>
                  </a:lnTo>
                  <a:lnTo>
                    <a:pt x="1979" y="477"/>
                  </a:lnTo>
                  <a:lnTo>
                    <a:pt x="2032" y="511"/>
                  </a:lnTo>
                  <a:lnTo>
                    <a:pt x="2049" y="550"/>
                  </a:lnTo>
                  <a:lnTo>
                    <a:pt x="2075" y="558"/>
                  </a:lnTo>
                  <a:lnTo>
                    <a:pt x="2108" y="558"/>
                  </a:lnTo>
                  <a:lnTo>
                    <a:pt x="2116" y="533"/>
                  </a:lnTo>
                  <a:lnTo>
                    <a:pt x="2146" y="520"/>
                  </a:lnTo>
                  <a:lnTo>
                    <a:pt x="2158" y="472"/>
                  </a:lnTo>
                  <a:lnTo>
                    <a:pt x="2158" y="444"/>
                  </a:lnTo>
                  <a:lnTo>
                    <a:pt x="2133" y="401"/>
                  </a:lnTo>
                  <a:lnTo>
                    <a:pt x="2112" y="363"/>
                  </a:lnTo>
                  <a:lnTo>
                    <a:pt x="2065" y="287"/>
                  </a:lnTo>
                  <a:lnTo>
                    <a:pt x="2044" y="240"/>
                  </a:lnTo>
                  <a:lnTo>
                    <a:pt x="2011" y="198"/>
                  </a:lnTo>
                  <a:lnTo>
                    <a:pt x="1965" y="147"/>
                  </a:lnTo>
                  <a:lnTo>
                    <a:pt x="1944" y="118"/>
                  </a:lnTo>
                  <a:lnTo>
                    <a:pt x="1940" y="84"/>
                  </a:lnTo>
                  <a:lnTo>
                    <a:pt x="1944" y="40"/>
                  </a:lnTo>
                  <a:lnTo>
                    <a:pt x="1965" y="0"/>
                  </a:lnTo>
                  <a:lnTo>
                    <a:pt x="1927" y="40"/>
                  </a:lnTo>
                  <a:lnTo>
                    <a:pt x="1914" y="16"/>
                  </a:lnTo>
                  <a:lnTo>
                    <a:pt x="1885" y="58"/>
                  </a:lnTo>
                  <a:lnTo>
                    <a:pt x="1873" y="101"/>
                  </a:lnTo>
                  <a:lnTo>
                    <a:pt x="1843" y="122"/>
                  </a:lnTo>
                  <a:lnTo>
                    <a:pt x="1806" y="109"/>
                  </a:lnTo>
                  <a:lnTo>
                    <a:pt x="1763" y="147"/>
                  </a:lnTo>
                  <a:lnTo>
                    <a:pt x="1743" y="131"/>
                  </a:lnTo>
                  <a:lnTo>
                    <a:pt x="1707" y="160"/>
                  </a:lnTo>
                  <a:lnTo>
                    <a:pt x="1661" y="164"/>
                  </a:lnTo>
                  <a:lnTo>
                    <a:pt x="1640" y="184"/>
                  </a:lnTo>
                  <a:lnTo>
                    <a:pt x="1602" y="180"/>
                  </a:lnTo>
                  <a:lnTo>
                    <a:pt x="1589" y="207"/>
                  </a:lnTo>
                  <a:lnTo>
                    <a:pt x="1564" y="228"/>
                  </a:lnTo>
                  <a:lnTo>
                    <a:pt x="1560" y="222"/>
                  </a:lnTo>
                  <a:lnTo>
                    <a:pt x="1553" y="217"/>
                  </a:lnTo>
                  <a:lnTo>
                    <a:pt x="1547" y="216"/>
                  </a:lnTo>
                  <a:lnTo>
                    <a:pt x="1540" y="216"/>
                  </a:lnTo>
                  <a:lnTo>
                    <a:pt x="1533" y="216"/>
                  </a:lnTo>
                  <a:lnTo>
                    <a:pt x="1528" y="218"/>
                  </a:lnTo>
                  <a:lnTo>
                    <a:pt x="1525" y="220"/>
                  </a:lnTo>
                  <a:lnTo>
                    <a:pt x="1524" y="220"/>
                  </a:lnTo>
                  <a:lnTo>
                    <a:pt x="1505" y="245"/>
                  </a:lnTo>
                  <a:lnTo>
                    <a:pt x="1478" y="237"/>
                  </a:lnTo>
                  <a:lnTo>
                    <a:pt x="1447" y="253"/>
                  </a:lnTo>
                  <a:lnTo>
                    <a:pt x="1418" y="287"/>
                  </a:lnTo>
                  <a:lnTo>
                    <a:pt x="1334" y="304"/>
                  </a:lnTo>
                  <a:lnTo>
                    <a:pt x="1224" y="334"/>
                  </a:lnTo>
                  <a:lnTo>
                    <a:pt x="1116" y="342"/>
                  </a:lnTo>
                  <a:lnTo>
                    <a:pt x="935" y="328"/>
                  </a:lnTo>
                  <a:close/>
                </a:path>
              </a:pathLst>
            </a:custGeom>
            <a:solidFill>
              <a:srgbClr val="7C2D0F"/>
            </a:solidFill>
            <a:ln w="9525">
              <a:noFill/>
              <a:round/>
              <a:headEnd/>
              <a:tailEnd/>
            </a:ln>
          </p:spPr>
          <p:txBody>
            <a:bodyPr/>
            <a:lstStyle/>
            <a:p>
              <a:endParaRPr lang="en-US"/>
            </a:p>
          </p:txBody>
        </p:sp>
        <p:sp>
          <p:nvSpPr>
            <p:cNvPr id="596107" name="Freeform 139"/>
            <p:cNvSpPr>
              <a:spLocks/>
            </p:cNvSpPr>
            <p:nvPr/>
          </p:nvSpPr>
          <p:spPr bwMode="auto">
            <a:xfrm>
              <a:off x="4285" y="2651"/>
              <a:ext cx="334" cy="129"/>
            </a:xfrm>
            <a:custGeom>
              <a:avLst/>
              <a:gdLst/>
              <a:ahLst/>
              <a:cxnLst>
                <a:cxn ang="0">
                  <a:pos x="200" y="190"/>
                </a:cxn>
                <a:cxn ang="0">
                  <a:pos x="294" y="128"/>
                </a:cxn>
                <a:cxn ang="0">
                  <a:pos x="404" y="99"/>
                </a:cxn>
                <a:cxn ang="0">
                  <a:pos x="475" y="46"/>
                </a:cxn>
                <a:cxn ang="0">
                  <a:pos x="580" y="23"/>
                </a:cxn>
                <a:cxn ang="0">
                  <a:pos x="616" y="0"/>
                </a:cxn>
                <a:cxn ang="0">
                  <a:pos x="668" y="4"/>
                </a:cxn>
                <a:cxn ang="0">
                  <a:pos x="642" y="23"/>
                </a:cxn>
                <a:cxn ang="0">
                  <a:pos x="482" y="92"/>
                </a:cxn>
                <a:cxn ang="0">
                  <a:pos x="284" y="174"/>
                </a:cxn>
                <a:cxn ang="0">
                  <a:pos x="191" y="210"/>
                </a:cxn>
                <a:cxn ang="0">
                  <a:pos x="142" y="233"/>
                </a:cxn>
                <a:cxn ang="0">
                  <a:pos x="68" y="229"/>
                </a:cxn>
                <a:cxn ang="0">
                  <a:pos x="28" y="259"/>
                </a:cxn>
                <a:cxn ang="0">
                  <a:pos x="0" y="220"/>
                </a:cxn>
                <a:cxn ang="0">
                  <a:pos x="19" y="197"/>
                </a:cxn>
                <a:cxn ang="0">
                  <a:pos x="159" y="183"/>
                </a:cxn>
                <a:cxn ang="0">
                  <a:pos x="200" y="190"/>
                </a:cxn>
              </a:cxnLst>
              <a:rect l="0" t="0" r="r" b="b"/>
              <a:pathLst>
                <a:path w="668" h="259">
                  <a:moveTo>
                    <a:pt x="200" y="190"/>
                  </a:moveTo>
                  <a:lnTo>
                    <a:pt x="294" y="128"/>
                  </a:lnTo>
                  <a:lnTo>
                    <a:pt x="404" y="99"/>
                  </a:lnTo>
                  <a:lnTo>
                    <a:pt x="475" y="46"/>
                  </a:lnTo>
                  <a:lnTo>
                    <a:pt x="580" y="23"/>
                  </a:lnTo>
                  <a:lnTo>
                    <a:pt x="616" y="0"/>
                  </a:lnTo>
                  <a:lnTo>
                    <a:pt x="668" y="4"/>
                  </a:lnTo>
                  <a:lnTo>
                    <a:pt x="642" y="23"/>
                  </a:lnTo>
                  <a:lnTo>
                    <a:pt x="482" y="92"/>
                  </a:lnTo>
                  <a:lnTo>
                    <a:pt x="284" y="174"/>
                  </a:lnTo>
                  <a:lnTo>
                    <a:pt x="191" y="210"/>
                  </a:lnTo>
                  <a:lnTo>
                    <a:pt x="142" y="233"/>
                  </a:lnTo>
                  <a:lnTo>
                    <a:pt x="68" y="229"/>
                  </a:lnTo>
                  <a:lnTo>
                    <a:pt x="28" y="259"/>
                  </a:lnTo>
                  <a:lnTo>
                    <a:pt x="0" y="220"/>
                  </a:lnTo>
                  <a:lnTo>
                    <a:pt x="19" y="197"/>
                  </a:lnTo>
                  <a:lnTo>
                    <a:pt x="159" y="183"/>
                  </a:lnTo>
                  <a:lnTo>
                    <a:pt x="200" y="190"/>
                  </a:lnTo>
                  <a:close/>
                </a:path>
              </a:pathLst>
            </a:custGeom>
            <a:solidFill>
              <a:srgbClr val="490700"/>
            </a:solidFill>
            <a:ln w="9525">
              <a:noFill/>
              <a:round/>
              <a:headEnd/>
              <a:tailEnd/>
            </a:ln>
          </p:spPr>
          <p:txBody>
            <a:bodyPr/>
            <a:lstStyle/>
            <a:p>
              <a:endParaRPr lang="en-US"/>
            </a:p>
          </p:txBody>
        </p:sp>
        <p:sp>
          <p:nvSpPr>
            <p:cNvPr id="596108" name="Freeform 140"/>
            <p:cNvSpPr>
              <a:spLocks/>
            </p:cNvSpPr>
            <p:nvPr/>
          </p:nvSpPr>
          <p:spPr bwMode="auto">
            <a:xfrm>
              <a:off x="4006" y="2742"/>
              <a:ext cx="341" cy="302"/>
            </a:xfrm>
            <a:custGeom>
              <a:avLst/>
              <a:gdLst/>
              <a:ahLst/>
              <a:cxnLst>
                <a:cxn ang="0">
                  <a:pos x="158" y="209"/>
                </a:cxn>
                <a:cxn ang="0">
                  <a:pos x="146" y="249"/>
                </a:cxn>
                <a:cxn ang="0">
                  <a:pos x="146" y="295"/>
                </a:cxn>
                <a:cxn ang="0">
                  <a:pos x="134" y="315"/>
                </a:cxn>
                <a:cxn ang="0">
                  <a:pos x="119" y="337"/>
                </a:cxn>
                <a:cxn ang="0">
                  <a:pos x="103" y="357"/>
                </a:cxn>
                <a:cxn ang="0">
                  <a:pos x="85" y="379"/>
                </a:cxn>
                <a:cxn ang="0">
                  <a:pos x="68" y="400"/>
                </a:cxn>
                <a:cxn ang="0">
                  <a:pos x="50" y="419"/>
                </a:cxn>
                <a:cxn ang="0">
                  <a:pos x="31" y="437"/>
                </a:cxn>
                <a:cxn ang="0">
                  <a:pos x="14" y="453"/>
                </a:cxn>
                <a:cxn ang="0">
                  <a:pos x="0" y="483"/>
                </a:cxn>
                <a:cxn ang="0">
                  <a:pos x="31" y="503"/>
                </a:cxn>
                <a:cxn ang="0">
                  <a:pos x="61" y="522"/>
                </a:cxn>
                <a:cxn ang="0">
                  <a:pos x="91" y="538"/>
                </a:cxn>
                <a:cxn ang="0">
                  <a:pos x="121" y="552"/>
                </a:cxn>
                <a:cxn ang="0">
                  <a:pos x="150" y="565"/>
                </a:cxn>
                <a:cxn ang="0">
                  <a:pos x="179" y="576"/>
                </a:cxn>
                <a:cxn ang="0">
                  <a:pos x="209" y="584"/>
                </a:cxn>
                <a:cxn ang="0">
                  <a:pos x="237" y="592"/>
                </a:cxn>
                <a:cxn ang="0">
                  <a:pos x="267" y="598"/>
                </a:cxn>
                <a:cxn ang="0">
                  <a:pos x="297" y="601"/>
                </a:cxn>
                <a:cxn ang="0">
                  <a:pos x="328" y="604"/>
                </a:cxn>
                <a:cxn ang="0">
                  <a:pos x="361" y="604"/>
                </a:cxn>
                <a:cxn ang="0">
                  <a:pos x="394" y="604"/>
                </a:cxn>
                <a:cxn ang="0">
                  <a:pos x="427" y="601"/>
                </a:cxn>
                <a:cxn ang="0">
                  <a:pos x="463" y="597"/>
                </a:cxn>
                <a:cxn ang="0">
                  <a:pos x="500" y="592"/>
                </a:cxn>
                <a:cxn ang="0">
                  <a:pos x="612" y="574"/>
                </a:cxn>
                <a:cxn ang="0">
                  <a:pos x="640" y="586"/>
                </a:cxn>
                <a:cxn ang="0">
                  <a:pos x="657" y="571"/>
                </a:cxn>
                <a:cxn ang="0">
                  <a:pos x="683" y="544"/>
                </a:cxn>
                <a:cxn ang="0">
                  <a:pos x="667" y="509"/>
                </a:cxn>
                <a:cxn ang="0">
                  <a:pos x="624" y="491"/>
                </a:cxn>
                <a:cxn ang="0">
                  <a:pos x="583" y="421"/>
                </a:cxn>
                <a:cxn ang="0">
                  <a:pos x="585" y="368"/>
                </a:cxn>
                <a:cxn ang="0">
                  <a:pos x="548" y="190"/>
                </a:cxn>
                <a:cxn ang="0">
                  <a:pos x="437" y="99"/>
                </a:cxn>
                <a:cxn ang="0">
                  <a:pos x="298" y="0"/>
                </a:cxn>
                <a:cxn ang="0">
                  <a:pos x="221" y="16"/>
                </a:cxn>
                <a:cxn ang="0">
                  <a:pos x="99" y="7"/>
                </a:cxn>
                <a:cxn ang="0">
                  <a:pos x="144" y="49"/>
                </a:cxn>
                <a:cxn ang="0">
                  <a:pos x="158" y="140"/>
                </a:cxn>
                <a:cxn ang="0">
                  <a:pos x="130" y="144"/>
                </a:cxn>
                <a:cxn ang="0">
                  <a:pos x="158" y="209"/>
                </a:cxn>
              </a:cxnLst>
              <a:rect l="0" t="0" r="r" b="b"/>
              <a:pathLst>
                <a:path w="683" h="604">
                  <a:moveTo>
                    <a:pt x="158" y="209"/>
                  </a:moveTo>
                  <a:lnTo>
                    <a:pt x="146" y="249"/>
                  </a:lnTo>
                  <a:lnTo>
                    <a:pt x="146" y="295"/>
                  </a:lnTo>
                  <a:lnTo>
                    <a:pt x="134" y="315"/>
                  </a:lnTo>
                  <a:lnTo>
                    <a:pt x="119" y="337"/>
                  </a:lnTo>
                  <a:lnTo>
                    <a:pt x="103" y="357"/>
                  </a:lnTo>
                  <a:lnTo>
                    <a:pt x="85" y="379"/>
                  </a:lnTo>
                  <a:lnTo>
                    <a:pt x="68" y="400"/>
                  </a:lnTo>
                  <a:lnTo>
                    <a:pt x="50" y="419"/>
                  </a:lnTo>
                  <a:lnTo>
                    <a:pt x="31" y="437"/>
                  </a:lnTo>
                  <a:lnTo>
                    <a:pt x="14" y="453"/>
                  </a:lnTo>
                  <a:lnTo>
                    <a:pt x="0" y="483"/>
                  </a:lnTo>
                  <a:lnTo>
                    <a:pt x="31" y="503"/>
                  </a:lnTo>
                  <a:lnTo>
                    <a:pt x="61" y="522"/>
                  </a:lnTo>
                  <a:lnTo>
                    <a:pt x="91" y="538"/>
                  </a:lnTo>
                  <a:lnTo>
                    <a:pt x="121" y="552"/>
                  </a:lnTo>
                  <a:lnTo>
                    <a:pt x="150" y="565"/>
                  </a:lnTo>
                  <a:lnTo>
                    <a:pt x="179" y="576"/>
                  </a:lnTo>
                  <a:lnTo>
                    <a:pt x="209" y="584"/>
                  </a:lnTo>
                  <a:lnTo>
                    <a:pt x="237" y="592"/>
                  </a:lnTo>
                  <a:lnTo>
                    <a:pt x="267" y="598"/>
                  </a:lnTo>
                  <a:lnTo>
                    <a:pt x="297" y="601"/>
                  </a:lnTo>
                  <a:lnTo>
                    <a:pt x="328" y="604"/>
                  </a:lnTo>
                  <a:lnTo>
                    <a:pt x="361" y="604"/>
                  </a:lnTo>
                  <a:lnTo>
                    <a:pt x="394" y="604"/>
                  </a:lnTo>
                  <a:lnTo>
                    <a:pt x="427" y="601"/>
                  </a:lnTo>
                  <a:lnTo>
                    <a:pt x="463" y="597"/>
                  </a:lnTo>
                  <a:lnTo>
                    <a:pt x="500" y="592"/>
                  </a:lnTo>
                  <a:lnTo>
                    <a:pt x="612" y="574"/>
                  </a:lnTo>
                  <a:lnTo>
                    <a:pt x="640" y="586"/>
                  </a:lnTo>
                  <a:lnTo>
                    <a:pt x="657" y="571"/>
                  </a:lnTo>
                  <a:lnTo>
                    <a:pt x="683" y="544"/>
                  </a:lnTo>
                  <a:lnTo>
                    <a:pt x="667" y="509"/>
                  </a:lnTo>
                  <a:lnTo>
                    <a:pt x="624" y="491"/>
                  </a:lnTo>
                  <a:lnTo>
                    <a:pt x="583" y="421"/>
                  </a:lnTo>
                  <a:lnTo>
                    <a:pt x="585" y="368"/>
                  </a:lnTo>
                  <a:lnTo>
                    <a:pt x="548" y="190"/>
                  </a:lnTo>
                  <a:lnTo>
                    <a:pt x="437" y="99"/>
                  </a:lnTo>
                  <a:lnTo>
                    <a:pt x="298" y="0"/>
                  </a:lnTo>
                  <a:lnTo>
                    <a:pt x="221" y="16"/>
                  </a:lnTo>
                  <a:lnTo>
                    <a:pt x="99" y="7"/>
                  </a:lnTo>
                  <a:lnTo>
                    <a:pt x="144" y="49"/>
                  </a:lnTo>
                  <a:lnTo>
                    <a:pt x="158" y="140"/>
                  </a:lnTo>
                  <a:lnTo>
                    <a:pt x="130" y="144"/>
                  </a:lnTo>
                  <a:lnTo>
                    <a:pt x="158" y="209"/>
                  </a:lnTo>
                  <a:close/>
                </a:path>
              </a:pathLst>
            </a:custGeom>
            <a:solidFill>
              <a:srgbClr val="2D0C00"/>
            </a:solidFill>
            <a:ln w="9525">
              <a:noFill/>
              <a:round/>
              <a:headEnd/>
              <a:tailEnd/>
            </a:ln>
          </p:spPr>
          <p:txBody>
            <a:bodyPr/>
            <a:lstStyle/>
            <a:p>
              <a:endParaRPr lang="en-US"/>
            </a:p>
          </p:txBody>
        </p:sp>
        <p:sp>
          <p:nvSpPr>
            <p:cNvPr id="596109" name="Freeform 141"/>
            <p:cNvSpPr>
              <a:spLocks/>
            </p:cNvSpPr>
            <p:nvPr/>
          </p:nvSpPr>
          <p:spPr bwMode="auto">
            <a:xfrm>
              <a:off x="4082" y="2739"/>
              <a:ext cx="224" cy="203"/>
            </a:xfrm>
            <a:custGeom>
              <a:avLst/>
              <a:gdLst/>
              <a:ahLst/>
              <a:cxnLst>
                <a:cxn ang="0">
                  <a:pos x="142" y="4"/>
                </a:cxn>
                <a:cxn ang="0">
                  <a:pos x="92" y="16"/>
                </a:cxn>
                <a:cxn ang="0">
                  <a:pos x="0" y="13"/>
                </a:cxn>
                <a:cxn ang="0">
                  <a:pos x="25" y="132"/>
                </a:cxn>
                <a:cxn ang="0">
                  <a:pos x="34" y="217"/>
                </a:cxn>
                <a:cxn ang="0">
                  <a:pos x="38" y="295"/>
                </a:cxn>
                <a:cxn ang="0">
                  <a:pos x="38" y="383"/>
                </a:cxn>
                <a:cxn ang="0">
                  <a:pos x="97" y="369"/>
                </a:cxn>
                <a:cxn ang="0">
                  <a:pos x="106" y="342"/>
                </a:cxn>
                <a:cxn ang="0">
                  <a:pos x="151" y="365"/>
                </a:cxn>
                <a:cxn ang="0">
                  <a:pos x="183" y="396"/>
                </a:cxn>
                <a:cxn ang="0">
                  <a:pos x="278" y="396"/>
                </a:cxn>
                <a:cxn ang="0">
                  <a:pos x="305" y="355"/>
                </a:cxn>
                <a:cxn ang="0">
                  <a:pos x="336" y="405"/>
                </a:cxn>
                <a:cxn ang="0">
                  <a:pos x="424" y="405"/>
                </a:cxn>
                <a:cxn ang="0">
                  <a:pos x="449" y="214"/>
                </a:cxn>
                <a:cxn ang="0">
                  <a:pos x="318" y="77"/>
                </a:cxn>
                <a:cxn ang="0">
                  <a:pos x="214" y="0"/>
                </a:cxn>
                <a:cxn ang="0">
                  <a:pos x="142" y="4"/>
                </a:cxn>
              </a:cxnLst>
              <a:rect l="0" t="0" r="r" b="b"/>
              <a:pathLst>
                <a:path w="449" h="405">
                  <a:moveTo>
                    <a:pt x="142" y="4"/>
                  </a:moveTo>
                  <a:lnTo>
                    <a:pt x="92" y="16"/>
                  </a:lnTo>
                  <a:lnTo>
                    <a:pt x="0" y="13"/>
                  </a:lnTo>
                  <a:lnTo>
                    <a:pt x="25" y="132"/>
                  </a:lnTo>
                  <a:lnTo>
                    <a:pt x="34" y="217"/>
                  </a:lnTo>
                  <a:lnTo>
                    <a:pt x="38" y="295"/>
                  </a:lnTo>
                  <a:lnTo>
                    <a:pt x="38" y="383"/>
                  </a:lnTo>
                  <a:lnTo>
                    <a:pt x="97" y="369"/>
                  </a:lnTo>
                  <a:lnTo>
                    <a:pt x="106" y="342"/>
                  </a:lnTo>
                  <a:lnTo>
                    <a:pt x="151" y="365"/>
                  </a:lnTo>
                  <a:lnTo>
                    <a:pt x="183" y="396"/>
                  </a:lnTo>
                  <a:lnTo>
                    <a:pt x="278" y="396"/>
                  </a:lnTo>
                  <a:lnTo>
                    <a:pt x="305" y="355"/>
                  </a:lnTo>
                  <a:lnTo>
                    <a:pt x="336" y="405"/>
                  </a:lnTo>
                  <a:lnTo>
                    <a:pt x="424" y="405"/>
                  </a:lnTo>
                  <a:lnTo>
                    <a:pt x="449" y="214"/>
                  </a:lnTo>
                  <a:lnTo>
                    <a:pt x="318" y="77"/>
                  </a:lnTo>
                  <a:lnTo>
                    <a:pt x="214" y="0"/>
                  </a:lnTo>
                  <a:lnTo>
                    <a:pt x="142" y="4"/>
                  </a:lnTo>
                  <a:close/>
                </a:path>
              </a:pathLst>
            </a:custGeom>
            <a:solidFill>
              <a:srgbClr val="9E665E"/>
            </a:solidFill>
            <a:ln w="9525">
              <a:noFill/>
              <a:round/>
              <a:headEnd/>
              <a:tailEnd/>
            </a:ln>
          </p:spPr>
          <p:txBody>
            <a:bodyPr/>
            <a:lstStyle/>
            <a:p>
              <a:endParaRPr lang="en-US"/>
            </a:p>
          </p:txBody>
        </p:sp>
        <p:sp>
          <p:nvSpPr>
            <p:cNvPr id="596110" name="Freeform 142"/>
            <p:cNvSpPr>
              <a:spLocks/>
            </p:cNvSpPr>
            <p:nvPr/>
          </p:nvSpPr>
          <p:spPr bwMode="auto">
            <a:xfrm>
              <a:off x="4114" y="2735"/>
              <a:ext cx="190" cy="225"/>
            </a:xfrm>
            <a:custGeom>
              <a:avLst/>
              <a:gdLst/>
              <a:ahLst/>
              <a:cxnLst>
                <a:cxn ang="0">
                  <a:pos x="41" y="10"/>
                </a:cxn>
                <a:cxn ang="0">
                  <a:pos x="0" y="31"/>
                </a:cxn>
                <a:cxn ang="0">
                  <a:pos x="63" y="64"/>
                </a:cxn>
                <a:cxn ang="0">
                  <a:pos x="63" y="114"/>
                </a:cxn>
                <a:cxn ang="0">
                  <a:pos x="100" y="118"/>
                </a:cxn>
                <a:cxn ang="0">
                  <a:pos x="100" y="178"/>
                </a:cxn>
                <a:cxn ang="0">
                  <a:pos x="163" y="191"/>
                </a:cxn>
                <a:cxn ang="0">
                  <a:pos x="208" y="228"/>
                </a:cxn>
                <a:cxn ang="0">
                  <a:pos x="281" y="292"/>
                </a:cxn>
                <a:cxn ang="0">
                  <a:pos x="281" y="401"/>
                </a:cxn>
                <a:cxn ang="0">
                  <a:pos x="299" y="452"/>
                </a:cxn>
                <a:cxn ang="0">
                  <a:pos x="349" y="447"/>
                </a:cxn>
                <a:cxn ang="0">
                  <a:pos x="380" y="210"/>
                </a:cxn>
                <a:cxn ang="0">
                  <a:pos x="194" y="64"/>
                </a:cxn>
                <a:cxn ang="0">
                  <a:pos x="104" y="0"/>
                </a:cxn>
                <a:cxn ang="0">
                  <a:pos x="101" y="0"/>
                </a:cxn>
                <a:cxn ang="0">
                  <a:pos x="94" y="1"/>
                </a:cxn>
                <a:cxn ang="0">
                  <a:pos x="84" y="4"/>
                </a:cxn>
                <a:cxn ang="0">
                  <a:pos x="71" y="5"/>
                </a:cxn>
                <a:cxn ang="0">
                  <a:pos x="60" y="6"/>
                </a:cxn>
                <a:cxn ang="0">
                  <a:pos x="49" y="8"/>
                </a:cxn>
                <a:cxn ang="0">
                  <a:pos x="42" y="10"/>
                </a:cxn>
                <a:cxn ang="0">
                  <a:pos x="41" y="10"/>
                </a:cxn>
              </a:cxnLst>
              <a:rect l="0" t="0" r="r" b="b"/>
              <a:pathLst>
                <a:path w="380" h="452">
                  <a:moveTo>
                    <a:pt x="41" y="10"/>
                  </a:moveTo>
                  <a:lnTo>
                    <a:pt x="0" y="31"/>
                  </a:lnTo>
                  <a:lnTo>
                    <a:pt x="63" y="64"/>
                  </a:lnTo>
                  <a:lnTo>
                    <a:pt x="63" y="114"/>
                  </a:lnTo>
                  <a:lnTo>
                    <a:pt x="100" y="118"/>
                  </a:lnTo>
                  <a:lnTo>
                    <a:pt x="100" y="178"/>
                  </a:lnTo>
                  <a:lnTo>
                    <a:pt x="163" y="191"/>
                  </a:lnTo>
                  <a:lnTo>
                    <a:pt x="208" y="228"/>
                  </a:lnTo>
                  <a:lnTo>
                    <a:pt x="281" y="292"/>
                  </a:lnTo>
                  <a:lnTo>
                    <a:pt x="281" y="401"/>
                  </a:lnTo>
                  <a:lnTo>
                    <a:pt x="299" y="452"/>
                  </a:lnTo>
                  <a:lnTo>
                    <a:pt x="349" y="447"/>
                  </a:lnTo>
                  <a:lnTo>
                    <a:pt x="380" y="210"/>
                  </a:lnTo>
                  <a:lnTo>
                    <a:pt x="194" y="64"/>
                  </a:lnTo>
                  <a:lnTo>
                    <a:pt x="104" y="0"/>
                  </a:lnTo>
                  <a:lnTo>
                    <a:pt x="101" y="0"/>
                  </a:lnTo>
                  <a:lnTo>
                    <a:pt x="94" y="1"/>
                  </a:lnTo>
                  <a:lnTo>
                    <a:pt x="84" y="4"/>
                  </a:lnTo>
                  <a:lnTo>
                    <a:pt x="71" y="5"/>
                  </a:lnTo>
                  <a:lnTo>
                    <a:pt x="60" y="6"/>
                  </a:lnTo>
                  <a:lnTo>
                    <a:pt x="49" y="8"/>
                  </a:lnTo>
                  <a:lnTo>
                    <a:pt x="42" y="10"/>
                  </a:lnTo>
                  <a:lnTo>
                    <a:pt x="41" y="10"/>
                  </a:lnTo>
                  <a:close/>
                </a:path>
              </a:pathLst>
            </a:custGeom>
            <a:solidFill>
              <a:srgbClr val="332100"/>
            </a:solidFill>
            <a:ln w="9525">
              <a:noFill/>
              <a:round/>
              <a:headEnd/>
              <a:tailEnd/>
            </a:ln>
          </p:spPr>
          <p:txBody>
            <a:bodyPr/>
            <a:lstStyle/>
            <a:p>
              <a:endParaRPr lang="en-US"/>
            </a:p>
          </p:txBody>
        </p:sp>
        <p:sp>
          <p:nvSpPr>
            <p:cNvPr id="596111" name="Freeform 143"/>
            <p:cNvSpPr>
              <a:spLocks/>
            </p:cNvSpPr>
            <p:nvPr/>
          </p:nvSpPr>
          <p:spPr bwMode="auto">
            <a:xfrm>
              <a:off x="4312" y="2837"/>
              <a:ext cx="23" cy="27"/>
            </a:xfrm>
            <a:custGeom>
              <a:avLst/>
              <a:gdLst/>
              <a:ahLst/>
              <a:cxnLst>
                <a:cxn ang="0">
                  <a:pos x="19" y="0"/>
                </a:cxn>
                <a:cxn ang="0">
                  <a:pos x="20" y="11"/>
                </a:cxn>
                <a:cxn ang="0">
                  <a:pos x="2" y="20"/>
                </a:cxn>
                <a:cxn ang="0">
                  <a:pos x="0" y="30"/>
                </a:cxn>
                <a:cxn ang="0">
                  <a:pos x="10" y="36"/>
                </a:cxn>
                <a:cxn ang="0">
                  <a:pos x="15" y="22"/>
                </a:cxn>
                <a:cxn ang="0">
                  <a:pos x="22" y="28"/>
                </a:cxn>
                <a:cxn ang="0">
                  <a:pos x="20" y="36"/>
                </a:cxn>
                <a:cxn ang="0">
                  <a:pos x="27" y="38"/>
                </a:cxn>
                <a:cxn ang="0">
                  <a:pos x="27" y="47"/>
                </a:cxn>
                <a:cxn ang="0">
                  <a:pos x="20" y="47"/>
                </a:cxn>
                <a:cxn ang="0">
                  <a:pos x="18" y="54"/>
                </a:cxn>
                <a:cxn ang="0">
                  <a:pos x="27" y="54"/>
                </a:cxn>
                <a:cxn ang="0">
                  <a:pos x="37" y="45"/>
                </a:cxn>
                <a:cxn ang="0">
                  <a:pos x="46" y="39"/>
                </a:cxn>
                <a:cxn ang="0">
                  <a:pos x="47" y="24"/>
                </a:cxn>
                <a:cxn ang="0">
                  <a:pos x="47" y="16"/>
                </a:cxn>
                <a:cxn ang="0">
                  <a:pos x="37" y="16"/>
                </a:cxn>
                <a:cxn ang="0">
                  <a:pos x="29" y="9"/>
                </a:cxn>
                <a:cxn ang="0">
                  <a:pos x="29" y="0"/>
                </a:cxn>
                <a:cxn ang="0">
                  <a:pos x="19" y="0"/>
                </a:cxn>
              </a:cxnLst>
              <a:rect l="0" t="0" r="r" b="b"/>
              <a:pathLst>
                <a:path w="47" h="54">
                  <a:moveTo>
                    <a:pt x="19" y="0"/>
                  </a:moveTo>
                  <a:lnTo>
                    <a:pt x="20" y="11"/>
                  </a:lnTo>
                  <a:lnTo>
                    <a:pt x="2" y="20"/>
                  </a:lnTo>
                  <a:lnTo>
                    <a:pt x="0" y="30"/>
                  </a:lnTo>
                  <a:lnTo>
                    <a:pt x="10" y="36"/>
                  </a:lnTo>
                  <a:lnTo>
                    <a:pt x="15" y="22"/>
                  </a:lnTo>
                  <a:lnTo>
                    <a:pt x="22" y="28"/>
                  </a:lnTo>
                  <a:lnTo>
                    <a:pt x="20" y="36"/>
                  </a:lnTo>
                  <a:lnTo>
                    <a:pt x="27" y="38"/>
                  </a:lnTo>
                  <a:lnTo>
                    <a:pt x="27" y="47"/>
                  </a:lnTo>
                  <a:lnTo>
                    <a:pt x="20" y="47"/>
                  </a:lnTo>
                  <a:lnTo>
                    <a:pt x="18" y="54"/>
                  </a:lnTo>
                  <a:lnTo>
                    <a:pt x="27" y="54"/>
                  </a:lnTo>
                  <a:lnTo>
                    <a:pt x="37" y="45"/>
                  </a:lnTo>
                  <a:lnTo>
                    <a:pt x="46" y="39"/>
                  </a:lnTo>
                  <a:lnTo>
                    <a:pt x="47" y="24"/>
                  </a:lnTo>
                  <a:lnTo>
                    <a:pt x="47" y="16"/>
                  </a:lnTo>
                  <a:lnTo>
                    <a:pt x="37" y="16"/>
                  </a:lnTo>
                  <a:lnTo>
                    <a:pt x="29" y="9"/>
                  </a:lnTo>
                  <a:lnTo>
                    <a:pt x="29" y="0"/>
                  </a:lnTo>
                  <a:lnTo>
                    <a:pt x="19" y="0"/>
                  </a:lnTo>
                  <a:close/>
                </a:path>
              </a:pathLst>
            </a:custGeom>
            <a:solidFill>
              <a:srgbClr val="892800"/>
            </a:solidFill>
            <a:ln w="9525">
              <a:noFill/>
              <a:round/>
              <a:headEnd/>
              <a:tailEnd/>
            </a:ln>
          </p:spPr>
          <p:txBody>
            <a:bodyPr/>
            <a:lstStyle/>
            <a:p>
              <a:endParaRPr lang="en-US"/>
            </a:p>
          </p:txBody>
        </p:sp>
        <p:sp>
          <p:nvSpPr>
            <p:cNvPr id="596112" name="Freeform 144"/>
            <p:cNvSpPr>
              <a:spLocks/>
            </p:cNvSpPr>
            <p:nvPr/>
          </p:nvSpPr>
          <p:spPr bwMode="auto">
            <a:xfrm>
              <a:off x="4661" y="2653"/>
              <a:ext cx="101" cy="167"/>
            </a:xfrm>
            <a:custGeom>
              <a:avLst/>
              <a:gdLst/>
              <a:ahLst/>
              <a:cxnLst>
                <a:cxn ang="0">
                  <a:pos x="9" y="0"/>
                </a:cxn>
                <a:cxn ang="0">
                  <a:pos x="9" y="30"/>
                </a:cxn>
                <a:cxn ang="0">
                  <a:pos x="0" y="59"/>
                </a:cxn>
                <a:cxn ang="0">
                  <a:pos x="12" y="93"/>
                </a:cxn>
                <a:cxn ang="0">
                  <a:pos x="47" y="85"/>
                </a:cxn>
                <a:cxn ang="0">
                  <a:pos x="55" y="106"/>
                </a:cxn>
                <a:cxn ang="0">
                  <a:pos x="55" y="148"/>
                </a:cxn>
                <a:cxn ang="0">
                  <a:pos x="84" y="199"/>
                </a:cxn>
                <a:cxn ang="0">
                  <a:pos x="134" y="250"/>
                </a:cxn>
                <a:cxn ang="0">
                  <a:pos x="130" y="296"/>
                </a:cxn>
                <a:cxn ang="0">
                  <a:pos x="147" y="329"/>
                </a:cxn>
                <a:cxn ang="0">
                  <a:pos x="168" y="305"/>
                </a:cxn>
                <a:cxn ang="0">
                  <a:pos x="198" y="309"/>
                </a:cxn>
                <a:cxn ang="0">
                  <a:pos x="201" y="333"/>
                </a:cxn>
                <a:cxn ang="0">
                  <a:pos x="188" y="275"/>
                </a:cxn>
                <a:cxn ang="0">
                  <a:pos x="155" y="207"/>
                </a:cxn>
                <a:cxn ang="0">
                  <a:pos x="127" y="177"/>
                </a:cxn>
                <a:cxn ang="0">
                  <a:pos x="96" y="110"/>
                </a:cxn>
                <a:cxn ang="0">
                  <a:pos x="68" y="59"/>
                </a:cxn>
                <a:cxn ang="0">
                  <a:pos x="9" y="0"/>
                </a:cxn>
              </a:cxnLst>
              <a:rect l="0" t="0" r="r" b="b"/>
              <a:pathLst>
                <a:path w="201" h="333">
                  <a:moveTo>
                    <a:pt x="9" y="0"/>
                  </a:moveTo>
                  <a:lnTo>
                    <a:pt x="9" y="30"/>
                  </a:lnTo>
                  <a:lnTo>
                    <a:pt x="0" y="59"/>
                  </a:lnTo>
                  <a:lnTo>
                    <a:pt x="12" y="93"/>
                  </a:lnTo>
                  <a:lnTo>
                    <a:pt x="47" y="85"/>
                  </a:lnTo>
                  <a:lnTo>
                    <a:pt x="55" y="106"/>
                  </a:lnTo>
                  <a:lnTo>
                    <a:pt x="55" y="148"/>
                  </a:lnTo>
                  <a:lnTo>
                    <a:pt x="84" y="199"/>
                  </a:lnTo>
                  <a:lnTo>
                    <a:pt x="134" y="250"/>
                  </a:lnTo>
                  <a:lnTo>
                    <a:pt x="130" y="296"/>
                  </a:lnTo>
                  <a:lnTo>
                    <a:pt x="147" y="329"/>
                  </a:lnTo>
                  <a:lnTo>
                    <a:pt x="168" y="305"/>
                  </a:lnTo>
                  <a:lnTo>
                    <a:pt x="198" y="309"/>
                  </a:lnTo>
                  <a:lnTo>
                    <a:pt x="201" y="333"/>
                  </a:lnTo>
                  <a:lnTo>
                    <a:pt x="188" y="275"/>
                  </a:lnTo>
                  <a:lnTo>
                    <a:pt x="155" y="207"/>
                  </a:lnTo>
                  <a:lnTo>
                    <a:pt x="127" y="177"/>
                  </a:lnTo>
                  <a:lnTo>
                    <a:pt x="96" y="110"/>
                  </a:lnTo>
                  <a:lnTo>
                    <a:pt x="68" y="59"/>
                  </a:lnTo>
                  <a:lnTo>
                    <a:pt x="9" y="0"/>
                  </a:lnTo>
                  <a:close/>
                </a:path>
              </a:pathLst>
            </a:custGeom>
            <a:solidFill>
              <a:srgbClr val="EDD6C1"/>
            </a:solidFill>
            <a:ln w="9525">
              <a:noFill/>
              <a:round/>
              <a:headEnd/>
              <a:tailEnd/>
            </a:ln>
          </p:spPr>
          <p:txBody>
            <a:bodyPr/>
            <a:lstStyle/>
            <a:p>
              <a:endParaRPr lang="en-US"/>
            </a:p>
          </p:txBody>
        </p:sp>
        <p:sp>
          <p:nvSpPr>
            <p:cNvPr id="596113" name="Freeform 145"/>
            <p:cNvSpPr>
              <a:spLocks/>
            </p:cNvSpPr>
            <p:nvPr/>
          </p:nvSpPr>
          <p:spPr bwMode="auto">
            <a:xfrm>
              <a:off x="4667" y="2704"/>
              <a:ext cx="21" cy="25"/>
            </a:xfrm>
            <a:custGeom>
              <a:avLst/>
              <a:gdLst/>
              <a:ahLst/>
              <a:cxnLst>
                <a:cxn ang="0">
                  <a:pos x="0" y="13"/>
                </a:cxn>
                <a:cxn ang="0">
                  <a:pos x="26" y="0"/>
                </a:cxn>
                <a:cxn ang="0">
                  <a:pos x="43" y="13"/>
                </a:cxn>
                <a:cxn ang="0">
                  <a:pos x="43" y="51"/>
                </a:cxn>
                <a:cxn ang="0">
                  <a:pos x="22" y="30"/>
                </a:cxn>
                <a:cxn ang="0">
                  <a:pos x="0" y="13"/>
                </a:cxn>
              </a:cxnLst>
              <a:rect l="0" t="0" r="r" b="b"/>
              <a:pathLst>
                <a:path w="43" h="51">
                  <a:moveTo>
                    <a:pt x="0" y="13"/>
                  </a:moveTo>
                  <a:lnTo>
                    <a:pt x="26" y="0"/>
                  </a:lnTo>
                  <a:lnTo>
                    <a:pt x="43" y="13"/>
                  </a:lnTo>
                  <a:lnTo>
                    <a:pt x="43" y="51"/>
                  </a:lnTo>
                  <a:lnTo>
                    <a:pt x="22" y="30"/>
                  </a:lnTo>
                  <a:lnTo>
                    <a:pt x="0" y="13"/>
                  </a:lnTo>
                  <a:close/>
                </a:path>
              </a:pathLst>
            </a:custGeom>
            <a:solidFill>
              <a:srgbClr val="000000"/>
            </a:solidFill>
            <a:ln w="9525">
              <a:noFill/>
              <a:round/>
              <a:headEnd/>
              <a:tailEnd/>
            </a:ln>
          </p:spPr>
          <p:txBody>
            <a:bodyPr/>
            <a:lstStyle/>
            <a:p>
              <a:endParaRPr lang="en-US"/>
            </a:p>
          </p:txBody>
        </p:sp>
        <p:sp>
          <p:nvSpPr>
            <p:cNvPr id="596114" name="Freeform 146"/>
            <p:cNvSpPr>
              <a:spLocks/>
            </p:cNvSpPr>
            <p:nvPr/>
          </p:nvSpPr>
          <p:spPr bwMode="auto">
            <a:xfrm>
              <a:off x="4621" y="2594"/>
              <a:ext cx="40" cy="76"/>
            </a:xfrm>
            <a:custGeom>
              <a:avLst/>
              <a:gdLst/>
              <a:ahLst/>
              <a:cxnLst>
                <a:cxn ang="0">
                  <a:pos x="80" y="0"/>
                </a:cxn>
                <a:cxn ang="0">
                  <a:pos x="51" y="30"/>
                </a:cxn>
                <a:cxn ang="0">
                  <a:pos x="46" y="73"/>
                </a:cxn>
                <a:cxn ang="0">
                  <a:pos x="0" y="113"/>
                </a:cxn>
                <a:cxn ang="0">
                  <a:pos x="9" y="152"/>
                </a:cxn>
                <a:cxn ang="0">
                  <a:pos x="46" y="136"/>
                </a:cxn>
                <a:cxn ang="0">
                  <a:pos x="68" y="111"/>
                </a:cxn>
                <a:cxn ang="0">
                  <a:pos x="72" y="68"/>
                </a:cxn>
                <a:cxn ang="0">
                  <a:pos x="80" y="0"/>
                </a:cxn>
              </a:cxnLst>
              <a:rect l="0" t="0" r="r" b="b"/>
              <a:pathLst>
                <a:path w="80" h="152">
                  <a:moveTo>
                    <a:pt x="80" y="0"/>
                  </a:moveTo>
                  <a:lnTo>
                    <a:pt x="51" y="30"/>
                  </a:lnTo>
                  <a:lnTo>
                    <a:pt x="46" y="73"/>
                  </a:lnTo>
                  <a:lnTo>
                    <a:pt x="0" y="113"/>
                  </a:lnTo>
                  <a:lnTo>
                    <a:pt x="9" y="152"/>
                  </a:lnTo>
                  <a:lnTo>
                    <a:pt x="46" y="136"/>
                  </a:lnTo>
                  <a:lnTo>
                    <a:pt x="68" y="111"/>
                  </a:lnTo>
                  <a:lnTo>
                    <a:pt x="72" y="68"/>
                  </a:lnTo>
                  <a:lnTo>
                    <a:pt x="80" y="0"/>
                  </a:lnTo>
                  <a:close/>
                </a:path>
              </a:pathLst>
            </a:custGeom>
            <a:solidFill>
              <a:srgbClr val="350A00"/>
            </a:solidFill>
            <a:ln w="9525">
              <a:noFill/>
              <a:round/>
              <a:headEnd/>
              <a:tailEnd/>
            </a:ln>
          </p:spPr>
          <p:txBody>
            <a:bodyPr/>
            <a:lstStyle/>
            <a:p>
              <a:endParaRPr lang="en-US"/>
            </a:p>
          </p:txBody>
        </p:sp>
        <p:sp>
          <p:nvSpPr>
            <p:cNvPr id="596115" name="Freeform 147"/>
            <p:cNvSpPr>
              <a:spLocks/>
            </p:cNvSpPr>
            <p:nvPr/>
          </p:nvSpPr>
          <p:spPr bwMode="auto">
            <a:xfrm>
              <a:off x="4509" y="2694"/>
              <a:ext cx="112" cy="112"/>
            </a:xfrm>
            <a:custGeom>
              <a:avLst/>
              <a:gdLst/>
              <a:ahLst/>
              <a:cxnLst>
                <a:cxn ang="0">
                  <a:pos x="215" y="0"/>
                </a:cxn>
                <a:cxn ang="0">
                  <a:pos x="166" y="25"/>
                </a:cxn>
                <a:cxn ang="0">
                  <a:pos x="67" y="67"/>
                </a:cxn>
                <a:cxn ang="0">
                  <a:pos x="152" y="46"/>
                </a:cxn>
                <a:cxn ang="0">
                  <a:pos x="115" y="80"/>
                </a:cxn>
                <a:cxn ang="0">
                  <a:pos x="71" y="96"/>
                </a:cxn>
                <a:cxn ang="0">
                  <a:pos x="71" y="134"/>
                </a:cxn>
                <a:cxn ang="0">
                  <a:pos x="3" y="181"/>
                </a:cxn>
                <a:cxn ang="0">
                  <a:pos x="0" y="224"/>
                </a:cxn>
                <a:cxn ang="0">
                  <a:pos x="75" y="156"/>
                </a:cxn>
                <a:cxn ang="0">
                  <a:pos x="136" y="108"/>
                </a:cxn>
                <a:cxn ang="0">
                  <a:pos x="190" y="57"/>
                </a:cxn>
                <a:cxn ang="0">
                  <a:pos x="223" y="25"/>
                </a:cxn>
                <a:cxn ang="0">
                  <a:pos x="215" y="0"/>
                </a:cxn>
              </a:cxnLst>
              <a:rect l="0" t="0" r="r" b="b"/>
              <a:pathLst>
                <a:path w="223" h="224">
                  <a:moveTo>
                    <a:pt x="215" y="0"/>
                  </a:moveTo>
                  <a:lnTo>
                    <a:pt x="166" y="25"/>
                  </a:lnTo>
                  <a:lnTo>
                    <a:pt x="67" y="67"/>
                  </a:lnTo>
                  <a:lnTo>
                    <a:pt x="152" y="46"/>
                  </a:lnTo>
                  <a:lnTo>
                    <a:pt x="115" y="80"/>
                  </a:lnTo>
                  <a:lnTo>
                    <a:pt x="71" y="96"/>
                  </a:lnTo>
                  <a:lnTo>
                    <a:pt x="71" y="134"/>
                  </a:lnTo>
                  <a:lnTo>
                    <a:pt x="3" y="181"/>
                  </a:lnTo>
                  <a:lnTo>
                    <a:pt x="0" y="224"/>
                  </a:lnTo>
                  <a:lnTo>
                    <a:pt x="75" y="156"/>
                  </a:lnTo>
                  <a:lnTo>
                    <a:pt x="136" y="108"/>
                  </a:lnTo>
                  <a:lnTo>
                    <a:pt x="190" y="57"/>
                  </a:lnTo>
                  <a:lnTo>
                    <a:pt x="223" y="25"/>
                  </a:lnTo>
                  <a:lnTo>
                    <a:pt x="215" y="0"/>
                  </a:lnTo>
                  <a:close/>
                </a:path>
              </a:pathLst>
            </a:custGeom>
            <a:solidFill>
              <a:srgbClr val="350A00"/>
            </a:solidFill>
            <a:ln w="9525">
              <a:noFill/>
              <a:round/>
              <a:headEnd/>
              <a:tailEnd/>
            </a:ln>
          </p:spPr>
          <p:txBody>
            <a:bodyPr/>
            <a:lstStyle/>
            <a:p>
              <a:endParaRPr lang="en-US"/>
            </a:p>
          </p:txBody>
        </p:sp>
        <p:sp>
          <p:nvSpPr>
            <p:cNvPr id="596116" name="Freeform 148"/>
            <p:cNvSpPr>
              <a:spLocks/>
            </p:cNvSpPr>
            <p:nvPr/>
          </p:nvSpPr>
          <p:spPr bwMode="auto">
            <a:xfrm>
              <a:off x="4337" y="2732"/>
              <a:ext cx="412" cy="616"/>
            </a:xfrm>
            <a:custGeom>
              <a:avLst/>
              <a:gdLst/>
              <a:ahLst/>
              <a:cxnLst>
                <a:cxn ang="0">
                  <a:pos x="519" y="17"/>
                </a:cxn>
                <a:cxn ang="0">
                  <a:pos x="386" y="176"/>
                </a:cxn>
                <a:cxn ang="0">
                  <a:pos x="273" y="269"/>
                </a:cxn>
                <a:cxn ang="0">
                  <a:pos x="345" y="194"/>
                </a:cxn>
                <a:cxn ang="0">
                  <a:pos x="231" y="241"/>
                </a:cxn>
                <a:cxn ang="0">
                  <a:pos x="185" y="381"/>
                </a:cxn>
                <a:cxn ang="0">
                  <a:pos x="164" y="469"/>
                </a:cxn>
                <a:cxn ang="0">
                  <a:pos x="189" y="537"/>
                </a:cxn>
                <a:cxn ang="0">
                  <a:pos x="118" y="515"/>
                </a:cxn>
                <a:cxn ang="0">
                  <a:pos x="126" y="431"/>
                </a:cxn>
                <a:cxn ang="0">
                  <a:pos x="59" y="449"/>
                </a:cxn>
                <a:cxn ang="0">
                  <a:pos x="55" y="537"/>
                </a:cxn>
                <a:cxn ang="0">
                  <a:pos x="101" y="520"/>
                </a:cxn>
                <a:cxn ang="0">
                  <a:pos x="113" y="626"/>
                </a:cxn>
                <a:cxn ang="0">
                  <a:pos x="55" y="787"/>
                </a:cxn>
                <a:cxn ang="0">
                  <a:pos x="51" y="897"/>
                </a:cxn>
                <a:cxn ang="0">
                  <a:pos x="0" y="1083"/>
                </a:cxn>
                <a:cxn ang="0">
                  <a:pos x="38" y="1164"/>
                </a:cxn>
                <a:cxn ang="0">
                  <a:pos x="64" y="1232"/>
                </a:cxn>
                <a:cxn ang="0">
                  <a:pos x="143" y="1197"/>
                </a:cxn>
                <a:cxn ang="0">
                  <a:pos x="55" y="1070"/>
                </a:cxn>
                <a:cxn ang="0">
                  <a:pos x="93" y="868"/>
                </a:cxn>
                <a:cxn ang="0">
                  <a:pos x="113" y="737"/>
                </a:cxn>
                <a:cxn ang="0">
                  <a:pos x="181" y="575"/>
                </a:cxn>
                <a:cxn ang="0">
                  <a:pos x="240" y="411"/>
                </a:cxn>
                <a:cxn ang="0">
                  <a:pos x="315" y="320"/>
                </a:cxn>
                <a:cxn ang="0">
                  <a:pos x="428" y="186"/>
                </a:cxn>
                <a:cxn ang="0">
                  <a:pos x="531" y="105"/>
                </a:cxn>
                <a:cxn ang="0">
                  <a:pos x="640" y="156"/>
                </a:cxn>
                <a:cxn ang="0">
                  <a:pos x="736" y="211"/>
                </a:cxn>
                <a:cxn ang="0">
                  <a:pos x="754" y="211"/>
                </a:cxn>
                <a:cxn ang="0">
                  <a:pos x="803" y="254"/>
                </a:cxn>
                <a:cxn ang="0">
                  <a:pos x="775" y="194"/>
                </a:cxn>
                <a:cxn ang="0">
                  <a:pos x="690" y="139"/>
                </a:cxn>
                <a:cxn ang="0">
                  <a:pos x="744" y="156"/>
                </a:cxn>
                <a:cxn ang="0">
                  <a:pos x="698" y="105"/>
                </a:cxn>
                <a:cxn ang="0">
                  <a:pos x="703" y="67"/>
                </a:cxn>
                <a:cxn ang="0">
                  <a:pos x="619" y="114"/>
                </a:cxn>
                <a:cxn ang="0">
                  <a:pos x="552" y="101"/>
                </a:cxn>
                <a:cxn ang="0">
                  <a:pos x="535" y="32"/>
                </a:cxn>
              </a:cxnLst>
              <a:rect l="0" t="0" r="r" b="b"/>
              <a:pathLst>
                <a:path w="824" h="1232">
                  <a:moveTo>
                    <a:pt x="552" y="0"/>
                  </a:moveTo>
                  <a:lnTo>
                    <a:pt x="519" y="17"/>
                  </a:lnTo>
                  <a:lnTo>
                    <a:pt x="493" y="80"/>
                  </a:lnTo>
                  <a:lnTo>
                    <a:pt x="386" y="176"/>
                  </a:lnTo>
                  <a:lnTo>
                    <a:pt x="327" y="237"/>
                  </a:lnTo>
                  <a:lnTo>
                    <a:pt x="273" y="269"/>
                  </a:lnTo>
                  <a:lnTo>
                    <a:pt x="277" y="237"/>
                  </a:lnTo>
                  <a:lnTo>
                    <a:pt x="345" y="194"/>
                  </a:lnTo>
                  <a:lnTo>
                    <a:pt x="310" y="176"/>
                  </a:lnTo>
                  <a:lnTo>
                    <a:pt x="231" y="241"/>
                  </a:lnTo>
                  <a:lnTo>
                    <a:pt x="227" y="330"/>
                  </a:lnTo>
                  <a:lnTo>
                    <a:pt x="185" y="381"/>
                  </a:lnTo>
                  <a:lnTo>
                    <a:pt x="197" y="413"/>
                  </a:lnTo>
                  <a:lnTo>
                    <a:pt x="164" y="469"/>
                  </a:lnTo>
                  <a:lnTo>
                    <a:pt x="189" y="477"/>
                  </a:lnTo>
                  <a:lnTo>
                    <a:pt x="189" y="537"/>
                  </a:lnTo>
                  <a:lnTo>
                    <a:pt x="143" y="558"/>
                  </a:lnTo>
                  <a:lnTo>
                    <a:pt x="118" y="515"/>
                  </a:lnTo>
                  <a:lnTo>
                    <a:pt x="126" y="477"/>
                  </a:lnTo>
                  <a:lnTo>
                    <a:pt x="126" y="431"/>
                  </a:lnTo>
                  <a:lnTo>
                    <a:pt x="101" y="411"/>
                  </a:lnTo>
                  <a:lnTo>
                    <a:pt x="59" y="449"/>
                  </a:lnTo>
                  <a:lnTo>
                    <a:pt x="85" y="495"/>
                  </a:lnTo>
                  <a:lnTo>
                    <a:pt x="55" y="537"/>
                  </a:lnTo>
                  <a:lnTo>
                    <a:pt x="59" y="558"/>
                  </a:lnTo>
                  <a:lnTo>
                    <a:pt x="101" y="520"/>
                  </a:lnTo>
                  <a:lnTo>
                    <a:pt x="110" y="580"/>
                  </a:lnTo>
                  <a:lnTo>
                    <a:pt x="113" y="626"/>
                  </a:lnTo>
                  <a:lnTo>
                    <a:pt x="93" y="677"/>
                  </a:lnTo>
                  <a:lnTo>
                    <a:pt x="55" y="787"/>
                  </a:lnTo>
                  <a:lnTo>
                    <a:pt x="46" y="859"/>
                  </a:lnTo>
                  <a:lnTo>
                    <a:pt x="51" y="897"/>
                  </a:lnTo>
                  <a:lnTo>
                    <a:pt x="21" y="939"/>
                  </a:lnTo>
                  <a:lnTo>
                    <a:pt x="0" y="1083"/>
                  </a:lnTo>
                  <a:lnTo>
                    <a:pt x="13" y="1134"/>
                  </a:lnTo>
                  <a:lnTo>
                    <a:pt x="38" y="1164"/>
                  </a:lnTo>
                  <a:lnTo>
                    <a:pt x="29" y="1189"/>
                  </a:lnTo>
                  <a:lnTo>
                    <a:pt x="64" y="1232"/>
                  </a:lnTo>
                  <a:lnTo>
                    <a:pt x="147" y="1232"/>
                  </a:lnTo>
                  <a:lnTo>
                    <a:pt x="143" y="1197"/>
                  </a:lnTo>
                  <a:lnTo>
                    <a:pt x="81" y="1151"/>
                  </a:lnTo>
                  <a:lnTo>
                    <a:pt x="55" y="1070"/>
                  </a:lnTo>
                  <a:lnTo>
                    <a:pt x="72" y="926"/>
                  </a:lnTo>
                  <a:lnTo>
                    <a:pt x="93" y="868"/>
                  </a:lnTo>
                  <a:lnTo>
                    <a:pt x="93" y="803"/>
                  </a:lnTo>
                  <a:lnTo>
                    <a:pt x="113" y="737"/>
                  </a:lnTo>
                  <a:lnTo>
                    <a:pt x="147" y="601"/>
                  </a:lnTo>
                  <a:lnTo>
                    <a:pt x="181" y="575"/>
                  </a:lnTo>
                  <a:lnTo>
                    <a:pt x="231" y="487"/>
                  </a:lnTo>
                  <a:lnTo>
                    <a:pt x="240" y="411"/>
                  </a:lnTo>
                  <a:lnTo>
                    <a:pt x="256" y="368"/>
                  </a:lnTo>
                  <a:lnTo>
                    <a:pt x="315" y="320"/>
                  </a:lnTo>
                  <a:lnTo>
                    <a:pt x="369" y="262"/>
                  </a:lnTo>
                  <a:lnTo>
                    <a:pt x="428" y="186"/>
                  </a:lnTo>
                  <a:lnTo>
                    <a:pt x="497" y="125"/>
                  </a:lnTo>
                  <a:lnTo>
                    <a:pt x="531" y="105"/>
                  </a:lnTo>
                  <a:lnTo>
                    <a:pt x="593" y="139"/>
                  </a:lnTo>
                  <a:lnTo>
                    <a:pt x="640" y="156"/>
                  </a:lnTo>
                  <a:lnTo>
                    <a:pt x="679" y="186"/>
                  </a:lnTo>
                  <a:lnTo>
                    <a:pt x="736" y="211"/>
                  </a:lnTo>
                  <a:lnTo>
                    <a:pt x="754" y="249"/>
                  </a:lnTo>
                  <a:lnTo>
                    <a:pt x="754" y="211"/>
                  </a:lnTo>
                  <a:lnTo>
                    <a:pt x="782" y="207"/>
                  </a:lnTo>
                  <a:lnTo>
                    <a:pt x="803" y="254"/>
                  </a:lnTo>
                  <a:lnTo>
                    <a:pt x="824" y="241"/>
                  </a:lnTo>
                  <a:lnTo>
                    <a:pt x="775" y="194"/>
                  </a:lnTo>
                  <a:lnTo>
                    <a:pt x="754" y="172"/>
                  </a:lnTo>
                  <a:lnTo>
                    <a:pt x="690" y="139"/>
                  </a:lnTo>
                  <a:lnTo>
                    <a:pt x="698" y="118"/>
                  </a:lnTo>
                  <a:lnTo>
                    <a:pt x="744" y="156"/>
                  </a:lnTo>
                  <a:lnTo>
                    <a:pt x="744" y="131"/>
                  </a:lnTo>
                  <a:lnTo>
                    <a:pt x="698" y="105"/>
                  </a:lnTo>
                  <a:lnTo>
                    <a:pt x="724" y="76"/>
                  </a:lnTo>
                  <a:lnTo>
                    <a:pt x="703" y="67"/>
                  </a:lnTo>
                  <a:lnTo>
                    <a:pt x="665" y="97"/>
                  </a:lnTo>
                  <a:lnTo>
                    <a:pt x="619" y="114"/>
                  </a:lnTo>
                  <a:lnTo>
                    <a:pt x="593" y="114"/>
                  </a:lnTo>
                  <a:lnTo>
                    <a:pt x="552" y="101"/>
                  </a:lnTo>
                  <a:lnTo>
                    <a:pt x="522" y="80"/>
                  </a:lnTo>
                  <a:lnTo>
                    <a:pt x="535" y="32"/>
                  </a:lnTo>
                  <a:lnTo>
                    <a:pt x="552" y="0"/>
                  </a:lnTo>
                  <a:close/>
                </a:path>
              </a:pathLst>
            </a:custGeom>
            <a:solidFill>
              <a:srgbClr val="2D0C00"/>
            </a:solidFill>
            <a:ln w="9525">
              <a:noFill/>
              <a:round/>
              <a:headEnd/>
              <a:tailEnd/>
            </a:ln>
          </p:spPr>
          <p:txBody>
            <a:bodyPr/>
            <a:lstStyle/>
            <a:p>
              <a:endParaRPr lang="en-US"/>
            </a:p>
          </p:txBody>
        </p:sp>
        <p:sp>
          <p:nvSpPr>
            <p:cNvPr id="596117" name="Freeform 149"/>
            <p:cNvSpPr>
              <a:spLocks/>
            </p:cNvSpPr>
            <p:nvPr/>
          </p:nvSpPr>
          <p:spPr bwMode="auto">
            <a:xfrm>
              <a:off x="3743" y="2814"/>
              <a:ext cx="215" cy="449"/>
            </a:xfrm>
            <a:custGeom>
              <a:avLst/>
              <a:gdLst/>
              <a:ahLst/>
              <a:cxnLst>
                <a:cxn ang="0">
                  <a:pos x="213" y="55"/>
                </a:cxn>
                <a:cxn ang="0">
                  <a:pos x="236" y="142"/>
                </a:cxn>
                <a:cxn ang="0">
                  <a:pos x="317" y="128"/>
                </a:cxn>
                <a:cxn ang="0">
                  <a:pos x="344" y="265"/>
                </a:cxn>
                <a:cxn ang="0">
                  <a:pos x="430" y="330"/>
                </a:cxn>
                <a:cxn ang="0">
                  <a:pos x="362" y="302"/>
                </a:cxn>
                <a:cxn ang="0">
                  <a:pos x="403" y="353"/>
                </a:cxn>
                <a:cxn ang="0">
                  <a:pos x="358" y="353"/>
                </a:cxn>
                <a:cxn ang="0">
                  <a:pos x="380" y="457"/>
                </a:cxn>
                <a:cxn ang="0">
                  <a:pos x="344" y="576"/>
                </a:cxn>
                <a:cxn ang="0">
                  <a:pos x="408" y="581"/>
                </a:cxn>
                <a:cxn ang="0">
                  <a:pos x="375" y="690"/>
                </a:cxn>
                <a:cxn ang="0">
                  <a:pos x="405" y="870"/>
                </a:cxn>
                <a:cxn ang="0">
                  <a:pos x="344" y="845"/>
                </a:cxn>
                <a:cxn ang="0">
                  <a:pos x="307" y="787"/>
                </a:cxn>
                <a:cxn ang="0">
                  <a:pos x="290" y="667"/>
                </a:cxn>
                <a:cxn ang="0">
                  <a:pos x="349" y="672"/>
                </a:cxn>
                <a:cxn ang="0">
                  <a:pos x="331" y="613"/>
                </a:cxn>
                <a:cxn ang="0">
                  <a:pos x="286" y="613"/>
                </a:cxn>
                <a:cxn ang="0">
                  <a:pos x="321" y="498"/>
                </a:cxn>
                <a:cxn ang="0">
                  <a:pos x="249" y="608"/>
                </a:cxn>
                <a:cxn ang="0">
                  <a:pos x="204" y="744"/>
                </a:cxn>
                <a:cxn ang="0">
                  <a:pos x="168" y="864"/>
                </a:cxn>
                <a:cxn ang="0">
                  <a:pos x="135" y="762"/>
                </a:cxn>
                <a:cxn ang="0">
                  <a:pos x="135" y="602"/>
                </a:cxn>
                <a:cxn ang="0">
                  <a:pos x="222" y="494"/>
                </a:cxn>
                <a:cxn ang="0">
                  <a:pos x="231" y="343"/>
                </a:cxn>
                <a:cxn ang="0">
                  <a:pos x="195" y="183"/>
                </a:cxn>
                <a:cxn ang="0">
                  <a:pos x="213" y="32"/>
                </a:cxn>
                <a:cxn ang="0">
                  <a:pos x="131" y="151"/>
                </a:cxn>
                <a:cxn ang="0">
                  <a:pos x="105" y="114"/>
                </a:cxn>
                <a:cxn ang="0">
                  <a:pos x="96" y="79"/>
                </a:cxn>
                <a:cxn ang="0">
                  <a:pos x="37" y="197"/>
                </a:cxn>
                <a:cxn ang="0">
                  <a:pos x="0" y="201"/>
                </a:cxn>
                <a:cxn ang="0">
                  <a:pos x="82" y="51"/>
                </a:cxn>
                <a:cxn ang="0">
                  <a:pos x="122" y="51"/>
                </a:cxn>
                <a:cxn ang="0">
                  <a:pos x="240" y="0"/>
                </a:cxn>
              </a:cxnLst>
              <a:rect l="0" t="0" r="r" b="b"/>
              <a:pathLst>
                <a:path w="430" h="898">
                  <a:moveTo>
                    <a:pt x="240" y="0"/>
                  </a:moveTo>
                  <a:lnTo>
                    <a:pt x="213" y="55"/>
                  </a:lnTo>
                  <a:lnTo>
                    <a:pt x="213" y="111"/>
                  </a:lnTo>
                  <a:lnTo>
                    <a:pt x="236" y="142"/>
                  </a:lnTo>
                  <a:lnTo>
                    <a:pt x="258" y="151"/>
                  </a:lnTo>
                  <a:lnTo>
                    <a:pt x="317" y="128"/>
                  </a:lnTo>
                  <a:lnTo>
                    <a:pt x="326" y="197"/>
                  </a:lnTo>
                  <a:lnTo>
                    <a:pt x="344" y="265"/>
                  </a:lnTo>
                  <a:lnTo>
                    <a:pt x="385" y="293"/>
                  </a:lnTo>
                  <a:lnTo>
                    <a:pt x="430" y="330"/>
                  </a:lnTo>
                  <a:lnTo>
                    <a:pt x="394" y="325"/>
                  </a:lnTo>
                  <a:lnTo>
                    <a:pt x="362" y="302"/>
                  </a:lnTo>
                  <a:lnTo>
                    <a:pt x="362" y="320"/>
                  </a:lnTo>
                  <a:lnTo>
                    <a:pt x="403" y="353"/>
                  </a:lnTo>
                  <a:lnTo>
                    <a:pt x="403" y="388"/>
                  </a:lnTo>
                  <a:lnTo>
                    <a:pt x="358" y="353"/>
                  </a:lnTo>
                  <a:lnTo>
                    <a:pt x="385" y="407"/>
                  </a:lnTo>
                  <a:lnTo>
                    <a:pt x="380" y="457"/>
                  </a:lnTo>
                  <a:lnTo>
                    <a:pt x="362" y="498"/>
                  </a:lnTo>
                  <a:lnTo>
                    <a:pt x="344" y="576"/>
                  </a:lnTo>
                  <a:lnTo>
                    <a:pt x="371" y="581"/>
                  </a:lnTo>
                  <a:lnTo>
                    <a:pt x="408" y="581"/>
                  </a:lnTo>
                  <a:lnTo>
                    <a:pt x="389" y="622"/>
                  </a:lnTo>
                  <a:lnTo>
                    <a:pt x="375" y="690"/>
                  </a:lnTo>
                  <a:lnTo>
                    <a:pt x="383" y="759"/>
                  </a:lnTo>
                  <a:lnTo>
                    <a:pt x="405" y="870"/>
                  </a:lnTo>
                  <a:lnTo>
                    <a:pt x="366" y="836"/>
                  </a:lnTo>
                  <a:lnTo>
                    <a:pt x="344" y="845"/>
                  </a:lnTo>
                  <a:lnTo>
                    <a:pt x="334" y="898"/>
                  </a:lnTo>
                  <a:lnTo>
                    <a:pt x="307" y="787"/>
                  </a:lnTo>
                  <a:lnTo>
                    <a:pt x="296" y="726"/>
                  </a:lnTo>
                  <a:lnTo>
                    <a:pt x="290" y="667"/>
                  </a:lnTo>
                  <a:lnTo>
                    <a:pt x="326" y="648"/>
                  </a:lnTo>
                  <a:lnTo>
                    <a:pt x="349" y="672"/>
                  </a:lnTo>
                  <a:lnTo>
                    <a:pt x="354" y="625"/>
                  </a:lnTo>
                  <a:lnTo>
                    <a:pt x="331" y="613"/>
                  </a:lnTo>
                  <a:lnTo>
                    <a:pt x="290" y="635"/>
                  </a:lnTo>
                  <a:lnTo>
                    <a:pt x="286" y="613"/>
                  </a:lnTo>
                  <a:lnTo>
                    <a:pt x="303" y="562"/>
                  </a:lnTo>
                  <a:lnTo>
                    <a:pt x="321" y="498"/>
                  </a:lnTo>
                  <a:lnTo>
                    <a:pt x="286" y="571"/>
                  </a:lnTo>
                  <a:lnTo>
                    <a:pt x="249" y="608"/>
                  </a:lnTo>
                  <a:lnTo>
                    <a:pt x="213" y="672"/>
                  </a:lnTo>
                  <a:lnTo>
                    <a:pt x="204" y="744"/>
                  </a:lnTo>
                  <a:lnTo>
                    <a:pt x="198" y="814"/>
                  </a:lnTo>
                  <a:lnTo>
                    <a:pt x="168" y="864"/>
                  </a:lnTo>
                  <a:lnTo>
                    <a:pt x="128" y="853"/>
                  </a:lnTo>
                  <a:lnTo>
                    <a:pt x="135" y="762"/>
                  </a:lnTo>
                  <a:lnTo>
                    <a:pt x="138" y="655"/>
                  </a:lnTo>
                  <a:lnTo>
                    <a:pt x="135" y="602"/>
                  </a:lnTo>
                  <a:lnTo>
                    <a:pt x="176" y="567"/>
                  </a:lnTo>
                  <a:lnTo>
                    <a:pt x="222" y="494"/>
                  </a:lnTo>
                  <a:lnTo>
                    <a:pt x="253" y="425"/>
                  </a:lnTo>
                  <a:lnTo>
                    <a:pt x="231" y="343"/>
                  </a:lnTo>
                  <a:lnTo>
                    <a:pt x="208" y="256"/>
                  </a:lnTo>
                  <a:lnTo>
                    <a:pt x="195" y="183"/>
                  </a:lnTo>
                  <a:lnTo>
                    <a:pt x="195" y="114"/>
                  </a:lnTo>
                  <a:lnTo>
                    <a:pt x="213" y="32"/>
                  </a:lnTo>
                  <a:lnTo>
                    <a:pt x="181" y="51"/>
                  </a:lnTo>
                  <a:lnTo>
                    <a:pt x="131" y="151"/>
                  </a:lnTo>
                  <a:lnTo>
                    <a:pt x="136" y="88"/>
                  </a:lnTo>
                  <a:lnTo>
                    <a:pt x="105" y="114"/>
                  </a:lnTo>
                  <a:lnTo>
                    <a:pt x="91" y="197"/>
                  </a:lnTo>
                  <a:lnTo>
                    <a:pt x="96" y="79"/>
                  </a:lnTo>
                  <a:lnTo>
                    <a:pt x="59" y="119"/>
                  </a:lnTo>
                  <a:lnTo>
                    <a:pt x="37" y="197"/>
                  </a:lnTo>
                  <a:lnTo>
                    <a:pt x="32" y="142"/>
                  </a:lnTo>
                  <a:lnTo>
                    <a:pt x="0" y="201"/>
                  </a:lnTo>
                  <a:lnTo>
                    <a:pt x="32" y="128"/>
                  </a:lnTo>
                  <a:lnTo>
                    <a:pt x="82" y="51"/>
                  </a:lnTo>
                  <a:lnTo>
                    <a:pt x="136" y="14"/>
                  </a:lnTo>
                  <a:lnTo>
                    <a:pt x="122" y="51"/>
                  </a:lnTo>
                  <a:lnTo>
                    <a:pt x="181" y="19"/>
                  </a:lnTo>
                  <a:lnTo>
                    <a:pt x="240" y="0"/>
                  </a:lnTo>
                  <a:close/>
                </a:path>
              </a:pathLst>
            </a:custGeom>
            <a:solidFill>
              <a:srgbClr val="2D0C00"/>
            </a:solidFill>
            <a:ln w="9525">
              <a:noFill/>
              <a:round/>
              <a:headEnd/>
              <a:tailEnd/>
            </a:ln>
          </p:spPr>
          <p:txBody>
            <a:bodyPr/>
            <a:lstStyle/>
            <a:p>
              <a:endParaRPr lang="en-US"/>
            </a:p>
          </p:txBody>
        </p:sp>
        <p:sp>
          <p:nvSpPr>
            <p:cNvPr id="596118" name="Freeform 150"/>
            <p:cNvSpPr>
              <a:spLocks/>
            </p:cNvSpPr>
            <p:nvPr/>
          </p:nvSpPr>
          <p:spPr bwMode="auto">
            <a:xfrm>
              <a:off x="4001" y="2785"/>
              <a:ext cx="45" cy="50"/>
            </a:xfrm>
            <a:custGeom>
              <a:avLst/>
              <a:gdLst/>
              <a:ahLst/>
              <a:cxnLst>
                <a:cxn ang="0">
                  <a:pos x="45" y="0"/>
                </a:cxn>
                <a:cxn ang="0">
                  <a:pos x="0" y="59"/>
                </a:cxn>
                <a:cxn ang="0">
                  <a:pos x="23" y="101"/>
                </a:cxn>
                <a:cxn ang="0">
                  <a:pos x="45" y="55"/>
                </a:cxn>
                <a:cxn ang="0">
                  <a:pos x="68" y="24"/>
                </a:cxn>
                <a:cxn ang="0">
                  <a:pos x="91" y="5"/>
                </a:cxn>
                <a:cxn ang="0">
                  <a:pos x="45" y="0"/>
                </a:cxn>
              </a:cxnLst>
              <a:rect l="0" t="0" r="r" b="b"/>
              <a:pathLst>
                <a:path w="91" h="101">
                  <a:moveTo>
                    <a:pt x="45" y="0"/>
                  </a:moveTo>
                  <a:lnTo>
                    <a:pt x="0" y="59"/>
                  </a:lnTo>
                  <a:lnTo>
                    <a:pt x="23" y="101"/>
                  </a:lnTo>
                  <a:lnTo>
                    <a:pt x="45" y="55"/>
                  </a:lnTo>
                  <a:lnTo>
                    <a:pt x="68" y="24"/>
                  </a:lnTo>
                  <a:lnTo>
                    <a:pt x="91" y="5"/>
                  </a:lnTo>
                  <a:lnTo>
                    <a:pt x="45" y="0"/>
                  </a:lnTo>
                  <a:close/>
                </a:path>
              </a:pathLst>
            </a:custGeom>
            <a:solidFill>
              <a:srgbClr val="442823"/>
            </a:solidFill>
            <a:ln w="9525">
              <a:noFill/>
              <a:round/>
              <a:headEnd/>
              <a:tailEnd/>
            </a:ln>
          </p:spPr>
          <p:txBody>
            <a:bodyPr/>
            <a:lstStyle/>
            <a:p>
              <a:endParaRPr lang="en-US"/>
            </a:p>
          </p:txBody>
        </p:sp>
        <p:sp>
          <p:nvSpPr>
            <p:cNvPr id="596119" name="Freeform 151"/>
            <p:cNvSpPr>
              <a:spLocks/>
            </p:cNvSpPr>
            <p:nvPr/>
          </p:nvSpPr>
          <p:spPr bwMode="auto">
            <a:xfrm>
              <a:off x="3865" y="2739"/>
              <a:ext cx="154" cy="66"/>
            </a:xfrm>
            <a:custGeom>
              <a:avLst/>
              <a:gdLst/>
              <a:ahLst/>
              <a:cxnLst>
                <a:cxn ang="0">
                  <a:pos x="0" y="104"/>
                </a:cxn>
                <a:cxn ang="0">
                  <a:pos x="68" y="58"/>
                </a:cxn>
                <a:cxn ang="0">
                  <a:pos x="157" y="11"/>
                </a:cxn>
                <a:cxn ang="0">
                  <a:pos x="222" y="0"/>
                </a:cxn>
                <a:cxn ang="0">
                  <a:pos x="308" y="8"/>
                </a:cxn>
                <a:cxn ang="0">
                  <a:pos x="290" y="35"/>
                </a:cxn>
                <a:cxn ang="0">
                  <a:pos x="222" y="35"/>
                </a:cxn>
                <a:cxn ang="0">
                  <a:pos x="150" y="104"/>
                </a:cxn>
                <a:cxn ang="0">
                  <a:pos x="59" y="132"/>
                </a:cxn>
                <a:cxn ang="0">
                  <a:pos x="0" y="104"/>
                </a:cxn>
              </a:cxnLst>
              <a:rect l="0" t="0" r="r" b="b"/>
              <a:pathLst>
                <a:path w="308" h="132">
                  <a:moveTo>
                    <a:pt x="0" y="104"/>
                  </a:moveTo>
                  <a:lnTo>
                    <a:pt x="68" y="58"/>
                  </a:lnTo>
                  <a:lnTo>
                    <a:pt x="157" y="11"/>
                  </a:lnTo>
                  <a:lnTo>
                    <a:pt x="222" y="0"/>
                  </a:lnTo>
                  <a:lnTo>
                    <a:pt x="308" y="8"/>
                  </a:lnTo>
                  <a:lnTo>
                    <a:pt x="290" y="35"/>
                  </a:lnTo>
                  <a:lnTo>
                    <a:pt x="222" y="35"/>
                  </a:lnTo>
                  <a:lnTo>
                    <a:pt x="150" y="104"/>
                  </a:lnTo>
                  <a:lnTo>
                    <a:pt x="59" y="132"/>
                  </a:lnTo>
                  <a:lnTo>
                    <a:pt x="0" y="104"/>
                  </a:lnTo>
                  <a:close/>
                </a:path>
              </a:pathLst>
            </a:custGeom>
            <a:solidFill>
              <a:srgbClr val="442823"/>
            </a:solidFill>
            <a:ln w="9525">
              <a:noFill/>
              <a:round/>
              <a:headEnd/>
              <a:tailEnd/>
            </a:ln>
          </p:spPr>
          <p:txBody>
            <a:bodyPr/>
            <a:lstStyle/>
            <a:p>
              <a:endParaRPr lang="en-US"/>
            </a:p>
          </p:txBody>
        </p:sp>
        <p:sp>
          <p:nvSpPr>
            <p:cNvPr id="596120" name="Freeform 152"/>
            <p:cNvSpPr>
              <a:spLocks/>
            </p:cNvSpPr>
            <p:nvPr/>
          </p:nvSpPr>
          <p:spPr bwMode="auto">
            <a:xfrm>
              <a:off x="4742" y="2813"/>
              <a:ext cx="18" cy="22"/>
            </a:xfrm>
            <a:custGeom>
              <a:avLst/>
              <a:gdLst/>
              <a:ahLst/>
              <a:cxnLst>
                <a:cxn ang="0">
                  <a:pos x="0" y="22"/>
                </a:cxn>
                <a:cxn ang="0">
                  <a:pos x="3" y="0"/>
                </a:cxn>
                <a:cxn ang="0">
                  <a:pos x="36" y="0"/>
                </a:cxn>
                <a:cxn ang="0">
                  <a:pos x="36" y="29"/>
                </a:cxn>
                <a:cxn ang="0">
                  <a:pos x="25" y="45"/>
                </a:cxn>
                <a:cxn ang="0">
                  <a:pos x="0" y="22"/>
                </a:cxn>
              </a:cxnLst>
              <a:rect l="0" t="0" r="r" b="b"/>
              <a:pathLst>
                <a:path w="36" h="45">
                  <a:moveTo>
                    <a:pt x="0" y="22"/>
                  </a:moveTo>
                  <a:lnTo>
                    <a:pt x="3" y="0"/>
                  </a:lnTo>
                  <a:lnTo>
                    <a:pt x="36" y="0"/>
                  </a:lnTo>
                  <a:lnTo>
                    <a:pt x="36" y="29"/>
                  </a:lnTo>
                  <a:lnTo>
                    <a:pt x="25" y="45"/>
                  </a:lnTo>
                  <a:lnTo>
                    <a:pt x="0" y="22"/>
                  </a:lnTo>
                  <a:close/>
                </a:path>
              </a:pathLst>
            </a:custGeom>
            <a:solidFill>
              <a:srgbClr val="000000"/>
            </a:solidFill>
            <a:ln w="9525">
              <a:noFill/>
              <a:round/>
              <a:headEnd/>
              <a:tailEnd/>
            </a:ln>
          </p:spPr>
          <p:txBody>
            <a:bodyPr/>
            <a:lstStyle/>
            <a:p>
              <a:endParaRPr lang="en-US"/>
            </a:p>
          </p:txBody>
        </p:sp>
        <p:sp>
          <p:nvSpPr>
            <p:cNvPr id="596121" name="Freeform 153"/>
            <p:cNvSpPr>
              <a:spLocks/>
            </p:cNvSpPr>
            <p:nvPr/>
          </p:nvSpPr>
          <p:spPr bwMode="auto">
            <a:xfrm>
              <a:off x="4362" y="2778"/>
              <a:ext cx="132" cy="175"/>
            </a:xfrm>
            <a:custGeom>
              <a:avLst/>
              <a:gdLst/>
              <a:ahLst/>
              <a:cxnLst>
                <a:cxn ang="0">
                  <a:pos x="37" y="0"/>
                </a:cxn>
                <a:cxn ang="0">
                  <a:pos x="77" y="63"/>
                </a:cxn>
                <a:cxn ang="0">
                  <a:pos x="122" y="77"/>
                </a:cxn>
                <a:cxn ang="0">
                  <a:pos x="172" y="72"/>
                </a:cxn>
                <a:cxn ang="0">
                  <a:pos x="243" y="41"/>
                </a:cxn>
                <a:cxn ang="0">
                  <a:pos x="265" y="60"/>
                </a:cxn>
                <a:cxn ang="0">
                  <a:pos x="184" y="132"/>
                </a:cxn>
                <a:cxn ang="0">
                  <a:pos x="162" y="154"/>
                </a:cxn>
                <a:cxn ang="0">
                  <a:pos x="167" y="205"/>
                </a:cxn>
                <a:cxn ang="0">
                  <a:pos x="149" y="254"/>
                </a:cxn>
                <a:cxn ang="0">
                  <a:pos x="135" y="290"/>
                </a:cxn>
                <a:cxn ang="0">
                  <a:pos x="122" y="341"/>
                </a:cxn>
                <a:cxn ang="0">
                  <a:pos x="90" y="350"/>
                </a:cxn>
                <a:cxn ang="0">
                  <a:pos x="117" y="245"/>
                </a:cxn>
                <a:cxn ang="0">
                  <a:pos x="90" y="182"/>
                </a:cxn>
                <a:cxn ang="0">
                  <a:pos x="23" y="136"/>
                </a:cxn>
                <a:cxn ang="0">
                  <a:pos x="5" y="104"/>
                </a:cxn>
                <a:cxn ang="0">
                  <a:pos x="32" y="86"/>
                </a:cxn>
                <a:cxn ang="0">
                  <a:pos x="32" y="55"/>
                </a:cxn>
                <a:cxn ang="0">
                  <a:pos x="0" y="13"/>
                </a:cxn>
                <a:cxn ang="0">
                  <a:pos x="37" y="0"/>
                </a:cxn>
              </a:cxnLst>
              <a:rect l="0" t="0" r="r" b="b"/>
              <a:pathLst>
                <a:path w="265" h="350">
                  <a:moveTo>
                    <a:pt x="37" y="0"/>
                  </a:moveTo>
                  <a:lnTo>
                    <a:pt x="77" y="63"/>
                  </a:lnTo>
                  <a:lnTo>
                    <a:pt x="122" y="77"/>
                  </a:lnTo>
                  <a:lnTo>
                    <a:pt x="172" y="72"/>
                  </a:lnTo>
                  <a:lnTo>
                    <a:pt x="243" y="41"/>
                  </a:lnTo>
                  <a:lnTo>
                    <a:pt x="265" y="60"/>
                  </a:lnTo>
                  <a:lnTo>
                    <a:pt x="184" y="132"/>
                  </a:lnTo>
                  <a:lnTo>
                    <a:pt x="162" y="154"/>
                  </a:lnTo>
                  <a:lnTo>
                    <a:pt x="167" y="205"/>
                  </a:lnTo>
                  <a:lnTo>
                    <a:pt x="149" y="254"/>
                  </a:lnTo>
                  <a:lnTo>
                    <a:pt x="135" y="290"/>
                  </a:lnTo>
                  <a:lnTo>
                    <a:pt x="122" y="341"/>
                  </a:lnTo>
                  <a:lnTo>
                    <a:pt x="90" y="350"/>
                  </a:lnTo>
                  <a:lnTo>
                    <a:pt x="117" y="245"/>
                  </a:lnTo>
                  <a:lnTo>
                    <a:pt x="90" y="182"/>
                  </a:lnTo>
                  <a:lnTo>
                    <a:pt x="23" y="136"/>
                  </a:lnTo>
                  <a:lnTo>
                    <a:pt x="5" y="104"/>
                  </a:lnTo>
                  <a:lnTo>
                    <a:pt x="32" y="86"/>
                  </a:lnTo>
                  <a:lnTo>
                    <a:pt x="32" y="55"/>
                  </a:lnTo>
                  <a:lnTo>
                    <a:pt x="0" y="13"/>
                  </a:lnTo>
                  <a:lnTo>
                    <a:pt x="37" y="0"/>
                  </a:lnTo>
                  <a:close/>
                </a:path>
              </a:pathLst>
            </a:custGeom>
            <a:solidFill>
              <a:srgbClr val="99421C"/>
            </a:solidFill>
            <a:ln w="9525">
              <a:noFill/>
              <a:round/>
              <a:headEnd/>
              <a:tailEnd/>
            </a:ln>
          </p:spPr>
          <p:txBody>
            <a:bodyPr/>
            <a:lstStyle/>
            <a:p>
              <a:endParaRPr lang="en-US"/>
            </a:p>
          </p:txBody>
        </p:sp>
        <p:sp>
          <p:nvSpPr>
            <p:cNvPr id="596122" name="Freeform 154"/>
            <p:cNvSpPr>
              <a:spLocks/>
            </p:cNvSpPr>
            <p:nvPr/>
          </p:nvSpPr>
          <p:spPr bwMode="auto">
            <a:xfrm>
              <a:off x="3855" y="2767"/>
              <a:ext cx="200" cy="192"/>
            </a:xfrm>
            <a:custGeom>
              <a:avLst/>
              <a:gdLst/>
              <a:ahLst/>
              <a:cxnLst>
                <a:cxn ang="0">
                  <a:pos x="284" y="3"/>
                </a:cxn>
                <a:cxn ang="0">
                  <a:pos x="197" y="53"/>
                </a:cxn>
                <a:cxn ang="0">
                  <a:pos x="140" y="117"/>
                </a:cxn>
                <a:cxn ang="0">
                  <a:pos x="76" y="162"/>
                </a:cxn>
                <a:cxn ang="0">
                  <a:pos x="55" y="136"/>
                </a:cxn>
                <a:cxn ang="0">
                  <a:pos x="99" y="90"/>
                </a:cxn>
                <a:cxn ang="0">
                  <a:pos x="32" y="122"/>
                </a:cxn>
                <a:cxn ang="0">
                  <a:pos x="0" y="171"/>
                </a:cxn>
                <a:cxn ang="0">
                  <a:pos x="14" y="213"/>
                </a:cxn>
                <a:cxn ang="0">
                  <a:pos x="121" y="208"/>
                </a:cxn>
                <a:cxn ang="0">
                  <a:pos x="135" y="262"/>
                </a:cxn>
                <a:cxn ang="0">
                  <a:pos x="144" y="307"/>
                </a:cxn>
                <a:cxn ang="0">
                  <a:pos x="194" y="375"/>
                </a:cxn>
                <a:cxn ang="0">
                  <a:pos x="239" y="384"/>
                </a:cxn>
                <a:cxn ang="0">
                  <a:pos x="220" y="339"/>
                </a:cxn>
                <a:cxn ang="0">
                  <a:pos x="202" y="258"/>
                </a:cxn>
                <a:cxn ang="0">
                  <a:pos x="166" y="181"/>
                </a:cxn>
                <a:cxn ang="0">
                  <a:pos x="216" y="113"/>
                </a:cxn>
                <a:cxn ang="0">
                  <a:pos x="265" y="59"/>
                </a:cxn>
                <a:cxn ang="0">
                  <a:pos x="315" y="31"/>
                </a:cxn>
                <a:cxn ang="0">
                  <a:pos x="400" y="31"/>
                </a:cxn>
                <a:cxn ang="0">
                  <a:pos x="378" y="14"/>
                </a:cxn>
                <a:cxn ang="0">
                  <a:pos x="324" y="0"/>
                </a:cxn>
                <a:cxn ang="0">
                  <a:pos x="284" y="3"/>
                </a:cxn>
              </a:cxnLst>
              <a:rect l="0" t="0" r="r" b="b"/>
              <a:pathLst>
                <a:path w="400" h="384">
                  <a:moveTo>
                    <a:pt x="284" y="3"/>
                  </a:moveTo>
                  <a:lnTo>
                    <a:pt x="197" y="53"/>
                  </a:lnTo>
                  <a:lnTo>
                    <a:pt x="140" y="117"/>
                  </a:lnTo>
                  <a:lnTo>
                    <a:pt x="76" y="162"/>
                  </a:lnTo>
                  <a:lnTo>
                    <a:pt x="55" y="136"/>
                  </a:lnTo>
                  <a:lnTo>
                    <a:pt x="99" y="90"/>
                  </a:lnTo>
                  <a:lnTo>
                    <a:pt x="32" y="122"/>
                  </a:lnTo>
                  <a:lnTo>
                    <a:pt x="0" y="171"/>
                  </a:lnTo>
                  <a:lnTo>
                    <a:pt x="14" y="213"/>
                  </a:lnTo>
                  <a:lnTo>
                    <a:pt x="121" y="208"/>
                  </a:lnTo>
                  <a:lnTo>
                    <a:pt x="135" y="262"/>
                  </a:lnTo>
                  <a:lnTo>
                    <a:pt x="144" y="307"/>
                  </a:lnTo>
                  <a:lnTo>
                    <a:pt x="194" y="375"/>
                  </a:lnTo>
                  <a:lnTo>
                    <a:pt x="239" y="384"/>
                  </a:lnTo>
                  <a:lnTo>
                    <a:pt x="220" y="339"/>
                  </a:lnTo>
                  <a:lnTo>
                    <a:pt x="202" y="258"/>
                  </a:lnTo>
                  <a:lnTo>
                    <a:pt x="166" y="181"/>
                  </a:lnTo>
                  <a:lnTo>
                    <a:pt x="216" y="113"/>
                  </a:lnTo>
                  <a:lnTo>
                    <a:pt x="265" y="59"/>
                  </a:lnTo>
                  <a:lnTo>
                    <a:pt x="315" y="31"/>
                  </a:lnTo>
                  <a:lnTo>
                    <a:pt x="400" y="31"/>
                  </a:lnTo>
                  <a:lnTo>
                    <a:pt x="378" y="14"/>
                  </a:lnTo>
                  <a:lnTo>
                    <a:pt x="324" y="0"/>
                  </a:lnTo>
                  <a:lnTo>
                    <a:pt x="284" y="3"/>
                  </a:lnTo>
                  <a:close/>
                </a:path>
              </a:pathLst>
            </a:custGeom>
            <a:solidFill>
              <a:srgbClr val="99421C"/>
            </a:solidFill>
            <a:ln w="9525">
              <a:noFill/>
              <a:round/>
              <a:headEnd/>
              <a:tailEnd/>
            </a:ln>
          </p:spPr>
          <p:txBody>
            <a:bodyPr/>
            <a:lstStyle/>
            <a:p>
              <a:endParaRPr lang="en-US"/>
            </a:p>
          </p:txBody>
        </p:sp>
        <p:sp>
          <p:nvSpPr>
            <p:cNvPr id="596123" name="Freeform 155"/>
            <p:cNvSpPr>
              <a:spLocks/>
            </p:cNvSpPr>
            <p:nvPr/>
          </p:nvSpPr>
          <p:spPr bwMode="auto">
            <a:xfrm>
              <a:off x="4445" y="2669"/>
              <a:ext cx="206" cy="91"/>
            </a:xfrm>
            <a:custGeom>
              <a:avLst/>
              <a:gdLst/>
              <a:ahLst/>
              <a:cxnLst>
                <a:cxn ang="0">
                  <a:pos x="338" y="0"/>
                </a:cxn>
                <a:cxn ang="0">
                  <a:pos x="284" y="5"/>
                </a:cxn>
                <a:cxn ang="0">
                  <a:pos x="135" y="68"/>
                </a:cxn>
                <a:cxn ang="0">
                  <a:pos x="49" y="123"/>
                </a:cxn>
                <a:cxn ang="0">
                  <a:pos x="0" y="145"/>
                </a:cxn>
                <a:cxn ang="0">
                  <a:pos x="53" y="145"/>
                </a:cxn>
                <a:cxn ang="0">
                  <a:pos x="130" y="119"/>
                </a:cxn>
                <a:cxn ang="0">
                  <a:pos x="125" y="145"/>
                </a:cxn>
                <a:cxn ang="0">
                  <a:pos x="90" y="182"/>
                </a:cxn>
                <a:cxn ang="0">
                  <a:pos x="139" y="173"/>
                </a:cxn>
                <a:cxn ang="0">
                  <a:pos x="175" y="123"/>
                </a:cxn>
                <a:cxn ang="0">
                  <a:pos x="239" y="65"/>
                </a:cxn>
                <a:cxn ang="0">
                  <a:pos x="343" y="37"/>
                </a:cxn>
                <a:cxn ang="0">
                  <a:pos x="379" y="37"/>
                </a:cxn>
                <a:cxn ang="0">
                  <a:pos x="406" y="59"/>
                </a:cxn>
                <a:cxn ang="0">
                  <a:pos x="411" y="18"/>
                </a:cxn>
                <a:cxn ang="0">
                  <a:pos x="338" y="0"/>
                </a:cxn>
              </a:cxnLst>
              <a:rect l="0" t="0" r="r" b="b"/>
              <a:pathLst>
                <a:path w="411" h="182">
                  <a:moveTo>
                    <a:pt x="338" y="0"/>
                  </a:moveTo>
                  <a:lnTo>
                    <a:pt x="284" y="5"/>
                  </a:lnTo>
                  <a:lnTo>
                    <a:pt x="135" y="68"/>
                  </a:lnTo>
                  <a:lnTo>
                    <a:pt x="49" y="123"/>
                  </a:lnTo>
                  <a:lnTo>
                    <a:pt x="0" y="145"/>
                  </a:lnTo>
                  <a:lnTo>
                    <a:pt x="53" y="145"/>
                  </a:lnTo>
                  <a:lnTo>
                    <a:pt x="130" y="119"/>
                  </a:lnTo>
                  <a:lnTo>
                    <a:pt x="125" y="145"/>
                  </a:lnTo>
                  <a:lnTo>
                    <a:pt x="90" y="182"/>
                  </a:lnTo>
                  <a:lnTo>
                    <a:pt x="139" y="173"/>
                  </a:lnTo>
                  <a:lnTo>
                    <a:pt x="175" y="123"/>
                  </a:lnTo>
                  <a:lnTo>
                    <a:pt x="239" y="65"/>
                  </a:lnTo>
                  <a:lnTo>
                    <a:pt x="343" y="37"/>
                  </a:lnTo>
                  <a:lnTo>
                    <a:pt x="379" y="37"/>
                  </a:lnTo>
                  <a:lnTo>
                    <a:pt x="406" y="59"/>
                  </a:lnTo>
                  <a:lnTo>
                    <a:pt x="411" y="18"/>
                  </a:lnTo>
                  <a:lnTo>
                    <a:pt x="338" y="0"/>
                  </a:lnTo>
                  <a:close/>
                </a:path>
              </a:pathLst>
            </a:custGeom>
            <a:solidFill>
              <a:srgbClr val="99421C"/>
            </a:solidFill>
            <a:ln w="9525">
              <a:noFill/>
              <a:round/>
              <a:headEnd/>
              <a:tailEnd/>
            </a:ln>
          </p:spPr>
          <p:txBody>
            <a:bodyPr/>
            <a:lstStyle/>
            <a:p>
              <a:endParaRPr lang="en-US"/>
            </a:p>
          </p:txBody>
        </p:sp>
        <p:sp>
          <p:nvSpPr>
            <p:cNvPr id="596124" name="Freeform 156"/>
            <p:cNvSpPr>
              <a:spLocks/>
            </p:cNvSpPr>
            <p:nvPr/>
          </p:nvSpPr>
          <p:spPr bwMode="auto">
            <a:xfrm>
              <a:off x="4617" y="2709"/>
              <a:ext cx="59" cy="63"/>
            </a:xfrm>
            <a:custGeom>
              <a:avLst/>
              <a:gdLst/>
              <a:ahLst/>
              <a:cxnLst>
                <a:cxn ang="0">
                  <a:pos x="4" y="51"/>
                </a:cxn>
                <a:cxn ang="0">
                  <a:pos x="0" y="99"/>
                </a:cxn>
                <a:cxn ang="0">
                  <a:pos x="51" y="124"/>
                </a:cxn>
                <a:cxn ang="0">
                  <a:pos x="95" y="111"/>
                </a:cxn>
                <a:cxn ang="0">
                  <a:pos x="119" y="99"/>
                </a:cxn>
                <a:cxn ang="0">
                  <a:pos x="63" y="72"/>
                </a:cxn>
                <a:cxn ang="0">
                  <a:pos x="59" y="34"/>
                </a:cxn>
                <a:cxn ang="0">
                  <a:pos x="33" y="0"/>
                </a:cxn>
                <a:cxn ang="0">
                  <a:pos x="4" y="51"/>
                </a:cxn>
              </a:cxnLst>
              <a:rect l="0" t="0" r="r" b="b"/>
              <a:pathLst>
                <a:path w="119" h="124">
                  <a:moveTo>
                    <a:pt x="4" y="51"/>
                  </a:moveTo>
                  <a:lnTo>
                    <a:pt x="0" y="99"/>
                  </a:lnTo>
                  <a:lnTo>
                    <a:pt x="51" y="124"/>
                  </a:lnTo>
                  <a:lnTo>
                    <a:pt x="95" y="111"/>
                  </a:lnTo>
                  <a:lnTo>
                    <a:pt x="119" y="99"/>
                  </a:lnTo>
                  <a:lnTo>
                    <a:pt x="63" y="72"/>
                  </a:lnTo>
                  <a:lnTo>
                    <a:pt x="59" y="34"/>
                  </a:lnTo>
                  <a:lnTo>
                    <a:pt x="33" y="0"/>
                  </a:lnTo>
                  <a:lnTo>
                    <a:pt x="4" y="51"/>
                  </a:lnTo>
                  <a:close/>
                </a:path>
              </a:pathLst>
            </a:custGeom>
            <a:solidFill>
              <a:srgbClr val="99421C"/>
            </a:solidFill>
            <a:ln w="9525">
              <a:noFill/>
              <a:round/>
              <a:headEnd/>
              <a:tailEnd/>
            </a:ln>
          </p:spPr>
          <p:txBody>
            <a:bodyPr/>
            <a:lstStyle/>
            <a:p>
              <a:endParaRPr lang="en-US"/>
            </a:p>
          </p:txBody>
        </p:sp>
        <p:sp>
          <p:nvSpPr>
            <p:cNvPr id="596125" name="Freeform 157"/>
            <p:cNvSpPr>
              <a:spLocks/>
            </p:cNvSpPr>
            <p:nvPr/>
          </p:nvSpPr>
          <p:spPr bwMode="auto">
            <a:xfrm>
              <a:off x="3926" y="3003"/>
              <a:ext cx="49" cy="89"/>
            </a:xfrm>
            <a:custGeom>
              <a:avLst/>
              <a:gdLst/>
              <a:ahLst/>
              <a:cxnLst>
                <a:cxn ang="0">
                  <a:pos x="20" y="55"/>
                </a:cxn>
                <a:cxn ang="0">
                  <a:pos x="0" y="174"/>
                </a:cxn>
                <a:cxn ang="0">
                  <a:pos x="25" y="178"/>
                </a:cxn>
                <a:cxn ang="0">
                  <a:pos x="74" y="129"/>
                </a:cxn>
                <a:cxn ang="0">
                  <a:pos x="99" y="45"/>
                </a:cxn>
                <a:cxn ang="0">
                  <a:pos x="89" y="0"/>
                </a:cxn>
                <a:cxn ang="0">
                  <a:pos x="54" y="10"/>
                </a:cxn>
                <a:cxn ang="0">
                  <a:pos x="20" y="55"/>
                </a:cxn>
              </a:cxnLst>
              <a:rect l="0" t="0" r="r" b="b"/>
              <a:pathLst>
                <a:path w="99" h="178">
                  <a:moveTo>
                    <a:pt x="20" y="55"/>
                  </a:moveTo>
                  <a:lnTo>
                    <a:pt x="0" y="174"/>
                  </a:lnTo>
                  <a:lnTo>
                    <a:pt x="25" y="178"/>
                  </a:lnTo>
                  <a:lnTo>
                    <a:pt x="74" y="129"/>
                  </a:lnTo>
                  <a:lnTo>
                    <a:pt x="99" y="45"/>
                  </a:lnTo>
                  <a:lnTo>
                    <a:pt x="89" y="0"/>
                  </a:lnTo>
                  <a:lnTo>
                    <a:pt x="54" y="10"/>
                  </a:lnTo>
                  <a:lnTo>
                    <a:pt x="20" y="55"/>
                  </a:lnTo>
                  <a:close/>
                </a:path>
              </a:pathLst>
            </a:custGeom>
            <a:solidFill>
              <a:srgbClr val="99421C"/>
            </a:solidFill>
            <a:ln w="9525">
              <a:noFill/>
              <a:round/>
              <a:headEnd/>
              <a:tailEnd/>
            </a:ln>
          </p:spPr>
          <p:txBody>
            <a:bodyPr/>
            <a:lstStyle/>
            <a:p>
              <a:endParaRPr lang="en-US"/>
            </a:p>
          </p:txBody>
        </p:sp>
        <p:sp>
          <p:nvSpPr>
            <p:cNvPr id="596126" name="Freeform 158"/>
            <p:cNvSpPr>
              <a:spLocks/>
            </p:cNvSpPr>
            <p:nvPr/>
          </p:nvSpPr>
          <p:spPr bwMode="auto">
            <a:xfrm>
              <a:off x="4302" y="3209"/>
              <a:ext cx="40" cy="107"/>
            </a:xfrm>
            <a:custGeom>
              <a:avLst/>
              <a:gdLst/>
              <a:ahLst/>
              <a:cxnLst>
                <a:cxn ang="0">
                  <a:pos x="24" y="0"/>
                </a:cxn>
                <a:cxn ang="0">
                  <a:pos x="11" y="90"/>
                </a:cxn>
                <a:cxn ang="0">
                  <a:pos x="0" y="154"/>
                </a:cxn>
                <a:cxn ang="0">
                  <a:pos x="15" y="194"/>
                </a:cxn>
                <a:cxn ang="0">
                  <a:pos x="44" y="213"/>
                </a:cxn>
                <a:cxn ang="0">
                  <a:pos x="35" y="179"/>
                </a:cxn>
                <a:cxn ang="0">
                  <a:pos x="65" y="198"/>
                </a:cxn>
                <a:cxn ang="0">
                  <a:pos x="65" y="144"/>
                </a:cxn>
                <a:cxn ang="0">
                  <a:pos x="80" y="20"/>
                </a:cxn>
                <a:cxn ang="0">
                  <a:pos x="50" y="65"/>
                </a:cxn>
                <a:cxn ang="0">
                  <a:pos x="50" y="10"/>
                </a:cxn>
                <a:cxn ang="0">
                  <a:pos x="30" y="65"/>
                </a:cxn>
                <a:cxn ang="0">
                  <a:pos x="24" y="0"/>
                </a:cxn>
              </a:cxnLst>
              <a:rect l="0" t="0" r="r" b="b"/>
              <a:pathLst>
                <a:path w="80" h="213">
                  <a:moveTo>
                    <a:pt x="24" y="0"/>
                  </a:moveTo>
                  <a:lnTo>
                    <a:pt x="11" y="90"/>
                  </a:lnTo>
                  <a:lnTo>
                    <a:pt x="0" y="154"/>
                  </a:lnTo>
                  <a:lnTo>
                    <a:pt x="15" y="194"/>
                  </a:lnTo>
                  <a:lnTo>
                    <a:pt x="44" y="213"/>
                  </a:lnTo>
                  <a:lnTo>
                    <a:pt x="35" y="179"/>
                  </a:lnTo>
                  <a:lnTo>
                    <a:pt x="65" y="198"/>
                  </a:lnTo>
                  <a:lnTo>
                    <a:pt x="65" y="144"/>
                  </a:lnTo>
                  <a:lnTo>
                    <a:pt x="80" y="20"/>
                  </a:lnTo>
                  <a:lnTo>
                    <a:pt x="50" y="65"/>
                  </a:lnTo>
                  <a:lnTo>
                    <a:pt x="50" y="10"/>
                  </a:lnTo>
                  <a:lnTo>
                    <a:pt x="30" y="65"/>
                  </a:lnTo>
                  <a:lnTo>
                    <a:pt x="24" y="0"/>
                  </a:lnTo>
                  <a:close/>
                </a:path>
              </a:pathLst>
            </a:custGeom>
            <a:solidFill>
              <a:srgbClr val="CE7751"/>
            </a:solidFill>
            <a:ln w="9525">
              <a:noFill/>
              <a:round/>
              <a:headEnd/>
              <a:tailEnd/>
            </a:ln>
          </p:spPr>
          <p:txBody>
            <a:bodyPr/>
            <a:lstStyle/>
            <a:p>
              <a:endParaRPr lang="en-US"/>
            </a:p>
          </p:txBody>
        </p:sp>
        <p:sp>
          <p:nvSpPr>
            <p:cNvPr id="596127" name="Freeform 159"/>
            <p:cNvSpPr>
              <a:spLocks/>
            </p:cNvSpPr>
            <p:nvPr/>
          </p:nvSpPr>
          <p:spPr bwMode="auto">
            <a:xfrm>
              <a:off x="4317" y="2731"/>
              <a:ext cx="35" cy="14"/>
            </a:xfrm>
            <a:custGeom>
              <a:avLst/>
              <a:gdLst/>
              <a:ahLst/>
              <a:cxnLst>
                <a:cxn ang="0">
                  <a:pos x="31" y="12"/>
                </a:cxn>
                <a:cxn ang="0">
                  <a:pos x="69" y="12"/>
                </a:cxn>
                <a:cxn ang="0">
                  <a:pos x="69" y="29"/>
                </a:cxn>
                <a:cxn ang="0">
                  <a:pos x="50" y="29"/>
                </a:cxn>
                <a:cxn ang="0">
                  <a:pos x="10" y="29"/>
                </a:cxn>
                <a:cxn ang="0">
                  <a:pos x="0" y="9"/>
                </a:cxn>
                <a:cxn ang="0">
                  <a:pos x="14" y="0"/>
                </a:cxn>
                <a:cxn ang="0">
                  <a:pos x="43" y="0"/>
                </a:cxn>
                <a:cxn ang="0">
                  <a:pos x="31" y="12"/>
                </a:cxn>
              </a:cxnLst>
              <a:rect l="0" t="0" r="r" b="b"/>
              <a:pathLst>
                <a:path w="69" h="29">
                  <a:moveTo>
                    <a:pt x="31" y="12"/>
                  </a:moveTo>
                  <a:lnTo>
                    <a:pt x="69" y="12"/>
                  </a:lnTo>
                  <a:lnTo>
                    <a:pt x="69" y="29"/>
                  </a:lnTo>
                  <a:lnTo>
                    <a:pt x="50" y="29"/>
                  </a:lnTo>
                  <a:lnTo>
                    <a:pt x="10" y="29"/>
                  </a:lnTo>
                  <a:lnTo>
                    <a:pt x="0" y="9"/>
                  </a:lnTo>
                  <a:lnTo>
                    <a:pt x="14" y="0"/>
                  </a:lnTo>
                  <a:lnTo>
                    <a:pt x="43" y="0"/>
                  </a:lnTo>
                  <a:lnTo>
                    <a:pt x="31" y="12"/>
                  </a:lnTo>
                  <a:close/>
                </a:path>
              </a:pathLst>
            </a:custGeom>
            <a:solidFill>
              <a:srgbClr val="FF8E47"/>
            </a:solidFill>
            <a:ln w="9525">
              <a:noFill/>
              <a:round/>
              <a:headEnd/>
              <a:tailEnd/>
            </a:ln>
          </p:spPr>
          <p:txBody>
            <a:bodyPr/>
            <a:lstStyle/>
            <a:p>
              <a:endParaRPr lang="en-US"/>
            </a:p>
          </p:txBody>
        </p:sp>
        <p:sp>
          <p:nvSpPr>
            <p:cNvPr id="596128" name="Freeform 160"/>
            <p:cNvSpPr>
              <a:spLocks/>
            </p:cNvSpPr>
            <p:nvPr/>
          </p:nvSpPr>
          <p:spPr bwMode="auto">
            <a:xfrm>
              <a:off x="3909" y="3253"/>
              <a:ext cx="50" cy="59"/>
            </a:xfrm>
            <a:custGeom>
              <a:avLst/>
              <a:gdLst/>
              <a:ahLst/>
              <a:cxnLst>
                <a:cxn ang="0">
                  <a:pos x="0" y="5"/>
                </a:cxn>
                <a:cxn ang="0">
                  <a:pos x="18" y="83"/>
                </a:cxn>
                <a:cxn ang="0">
                  <a:pos x="53" y="118"/>
                </a:cxn>
                <a:cxn ang="0">
                  <a:pos x="47" y="65"/>
                </a:cxn>
                <a:cxn ang="0">
                  <a:pos x="71" y="112"/>
                </a:cxn>
                <a:cxn ang="0">
                  <a:pos x="71" y="71"/>
                </a:cxn>
                <a:cxn ang="0">
                  <a:pos x="100" y="100"/>
                </a:cxn>
                <a:cxn ang="0">
                  <a:pos x="71" y="17"/>
                </a:cxn>
                <a:cxn ang="0">
                  <a:pos x="30" y="0"/>
                </a:cxn>
                <a:cxn ang="0">
                  <a:pos x="0" y="5"/>
                </a:cxn>
              </a:cxnLst>
              <a:rect l="0" t="0" r="r" b="b"/>
              <a:pathLst>
                <a:path w="100" h="118">
                  <a:moveTo>
                    <a:pt x="0" y="5"/>
                  </a:moveTo>
                  <a:lnTo>
                    <a:pt x="18" y="83"/>
                  </a:lnTo>
                  <a:lnTo>
                    <a:pt x="53" y="118"/>
                  </a:lnTo>
                  <a:lnTo>
                    <a:pt x="47" y="65"/>
                  </a:lnTo>
                  <a:lnTo>
                    <a:pt x="71" y="112"/>
                  </a:lnTo>
                  <a:lnTo>
                    <a:pt x="71" y="71"/>
                  </a:lnTo>
                  <a:lnTo>
                    <a:pt x="100" y="100"/>
                  </a:lnTo>
                  <a:lnTo>
                    <a:pt x="71" y="17"/>
                  </a:lnTo>
                  <a:lnTo>
                    <a:pt x="30" y="0"/>
                  </a:lnTo>
                  <a:lnTo>
                    <a:pt x="0" y="5"/>
                  </a:lnTo>
                  <a:close/>
                </a:path>
              </a:pathLst>
            </a:custGeom>
            <a:solidFill>
              <a:srgbClr val="CC724F"/>
            </a:solidFill>
            <a:ln w="9525">
              <a:noFill/>
              <a:round/>
              <a:headEnd/>
              <a:tailEnd/>
            </a:ln>
          </p:spPr>
          <p:txBody>
            <a:bodyPr/>
            <a:lstStyle/>
            <a:p>
              <a:endParaRPr lang="en-US"/>
            </a:p>
          </p:txBody>
        </p:sp>
        <p:sp>
          <p:nvSpPr>
            <p:cNvPr id="596129" name="Freeform 161"/>
            <p:cNvSpPr>
              <a:spLocks/>
            </p:cNvSpPr>
            <p:nvPr/>
          </p:nvSpPr>
          <p:spPr bwMode="auto">
            <a:xfrm>
              <a:off x="3806" y="3208"/>
              <a:ext cx="41" cy="74"/>
            </a:xfrm>
            <a:custGeom>
              <a:avLst/>
              <a:gdLst/>
              <a:ahLst/>
              <a:cxnLst>
                <a:cxn ang="0">
                  <a:pos x="0" y="47"/>
                </a:cxn>
                <a:cxn ang="0">
                  <a:pos x="5" y="119"/>
                </a:cxn>
                <a:cxn ang="0">
                  <a:pos x="34" y="89"/>
                </a:cxn>
                <a:cxn ang="0">
                  <a:pos x="34" y="147"/>
                </a:cxn>
                <a:cxn ang="0">
                  <a:pos x="70" y="136"/>
                </a:cxn>
                <a:cxn ang="0">
                  <a:pos x="81" y="17"/>
                </a:cxn>
                <a:cxn ang="0">
                  <a:pos x="47" y="47"/>
                </a:cxn>
                <a:cxn ang="0">
                  <a:pos x="28" y="0"/>
                </a:cxn>
                <a:cxn ang="0">
                  <a:pos x="0" y="47"/>
                </a:cxn>
              </a:cxnLst>
              <a:rect l="0" t="0" r="r" b="b"/>
              <a:pathLst>
                <a:path w="81" h="147">
                  <a:moveTo>
                    <a:pt x="0" y="47"/>
                  </a:moveTo>
                  <a:lnTo>
                    <a:pt x="5" y="119"/>
                  </a:lnTo>
                  <a:lnTo>
                    <a:pt x="34" y="89"/>
                  </a:lnTo>
                  <a:lnTo>
                    <a:pt x="34" y="147"/>
                  </a:lnTo>
                  <a:lnTo>
                    <a:pt x="70" y="136"/>
                  </a:lnTo>
                  <a:lnTo>
                    <a:pt x="81" y="17"/>
                  </a:lnTo>
                  <a:lnTo>
                    <a:pt x="47" y="47"/>
                  </a:lnTo>
                  <a:lnTo>
                    <a:pt x="28" y="0"/>
                  </a:lnTo>
                  <a:lnTo>
                    <a:pt x="0" y="47"/>
                  </a:lnTo>
                  <a:close/>
                </a:path>
              </a:pathLst>
            </a:custGeom>
            <a:solidFill>
              <a:srgbClr val="CC724F"/>
            </a:solidFill>
            <a:ln w="9525">
              <a:noFill/>
              <a:round/>
              <a:headEnd/>
              <a:tailEnd/>
            </a:ln>
          </p:spPr>
          <p:txBody>
            <a:bodyPr/>
            <a:lstStyle/>
            <a:p>
              <a:endParaRPr lang="en-US"/>
            </a:p>
          </p:txBody>
        </p:sp>
        <p:sp>
          <p:nvSpPr>
            <p:cNvPr id="596130" name="Freeform 162"/>
            <p:cNvSpPr>
              <a:spLocks/>
            </p:cNvSpPr>
            <p:nvPr/>
          </p:nvSpPr>
          <p:spPr bwMode="auto">
            <a:xfrm>
              <a:off x="4680" y="2780"/>
              <a:ext cx="72" cy="50"/>
            </a:xfrm>
            <a:custGeom>
              <a:avLst/>
              <a:gdLst/>
              <a:ahLst/>
              <a:cxnLst>
                <a:cxn ang="0">
                  <a:pos x="0" y="86"/>
                </a:cxn>
                <a:cxn ang="0">
                  <a:pos x="45" y="45"/>
                </a:cxn>
                <a:cxn ang="0">
                  <a:pos x="74" y="7"/>
                </a:cxn>
                <a:cxn ang="0">
                  <a:pos x="130" y="0"/>
                </a:cxn>
                <a:cxn ang="0">
                  <a:pos x="144" y="21"/>
                </a:cxn>
                <a:cxn ang="0">
                  <a:pos x="85" y="21"/>
                </a:cxn>
                <a:cxn ang="0">
                  <a:pos x="65" y="59"/>
                </a:cxn>
                <a:cxn ang="0">
                  <a:pos x="13" y="100"/>
                </a:cxn>
                <a:cxn ang="0">
                  <a:pos x="0" y="86"/>
                </a:cxn>
              </a:cxnLst>
              <a:rect l="0" t="0" r="r" b="b"/>
              <a:pathLst>
                <a:path w="144" h="100">
                  <a:moveTo>
                    <a:pt x="0" y="86"/>
                  </a:moveTo>
                  <a:lnTo>
                    <a:pt x="45" y="45"/>
                  </a:lnTo>
                  <a:lnTo>
                    <a:pt x="74" y="7"/>
                  </a:lnTo>
                  <a:lnTo>
                    <a:pt x="130" y="0"/>
                  </a:lnTo>
                  <a:lnTo>
                    <a:pt x="144" y="21"/>
                  </a:lnTo>
                  <a:lnTo>
                    <a:pt x="85" y="21"/>
                  </a:lnTo>
                  <a:lnTo>
                    <a:pt x="65" y="59"/>
                  </a:lnTo>
                  <a:lnTo>
                    <a:pt x="13" y="100"/>
                  </a:lnTo>
                  <a:lnTo>
                    <a:pt x="0" y="86"/>
                  </a:lnTo>
                  <a:close/>
                </a:path>
              </a:pathLst>
            </a:custGeom>
            <a:solidFill>
              <a:srgbClr val="C46000"/>
            </a:solidFill>
            <a:ln w="9525">
              <a:noFill/>
              <a:round/>
              <a:headEnd/>
              <a:tailEnd/>
            </a:ln>
          </p:spPr>
          <p:txBody>
            <a:bodyPr/>
            <a:lstStyle/>
            <a:p>
              <a:endParaRPr lang="en-US"/>
            </a:p>
          </p:txBody>
        </p:sp>
        <p:sp>
          <p:nvSpPr>
            <p:cNvPr id="596131" name="Freeform 163"/>
            <p:cNvSpPr>
              <a:spLocks/>
            </p:cNvSpPr>
            <p:nvPr/>
          </p:nvSpPr>
          <p:spPr bwMode="auto">
            <a:xfrm>
              <a:off x="4340" y="2743"/>
              <a:ext cx="350" cy="197"/>
            </a:xfrm>
            <a:custGeom>
              <a:avLst/>
              <a:gdLst/>
              <a:ahLst/>
              <a:cxnLst>
                <a:cxn ang="0">
                  <a:pos x="676" y="169"/>
                </a:cxn>
                <a:cxn ang="0">
                  <a:pos x="628" y="244"/>
                </a:cxn>
                <a:cxn ang="0">
                  <a:pos x="563" y="376"/>
                </a:cxn>
                <a:cxn ang="0">
                  <a:pos x="485" y="380"/>
                </a:cxn>
                <a:cxn ang="0">
                  <a:pos x="274" y="324"/>
                </a:cxn>
                <a:cxn ang="0">
                  <a:pos x="0" y="0"/>
                </a:cxn>
                <a:cxn ang="0">
                  <a:pos x="7" y="31"/>
                </a:cxn>
                <a:cxn ang="0">
                  <a:pos x="123" y="165"/>
                </a:cxn>
                <a:cxn ang="0">
                  <a:pos x="210" y="276"/>
                </a:cxn>
                <a:cxn ang="0">
                  <a:pos x="267" y="331"/>
                </a:cxn>
                <a:cxn ang="0">
                  <a:pos x="384" y="366"/>
                </a:cxn>
                <a:cxn ang="0">
                  <a:pos x="492" y="393"/>
                </a:cxn>
                <a:cxn ang="0">
                  <a:pos x="570" y="390"/>
                </a:cxn>
                <a:cxn ang="0">
                  <a:pos x="642" y="241"/>
                </a:cxn>
                <a:cxn ang="0">
                  <a:pos x="700" y="169"/>
                </a:cxn>
                <a:cxn ang="0">
                  <a:pos x="696" y="169"/>
                </a:cxn>
                <a:cxn ang="0">
                  <a:pos x="687" y="169"/>
                </a:cxn>
                <a:cxn ang="0">
                  <a:pos x="678" y="169"/>
                </a:cxn>
                <a:cxn ang="0">
                  <a:pos x="676" y="169"/>
                </a:cxn>
              </a:cxnLst>
              <a:rect l="0" t="0" r="r" b="b"/>
              <a:pathLst>
                <a:path w="700" h="393">
                  <a:moveTo>
                    <a:pt x="676" y="169"/>
                  </a:moveTo>
                  <a:lnTo>
                    <a:pt x="628" y="244"/>
                  </a:lnTo>
                  <a:lnTo>
                    <a:pt x="563" y="376"/>
                  </a:lnTo>
                  <a:lnTo>
                    <a:pt x="485" y="380"/>
                  </a:lnTo>
                  <a:lnTo>
                    <a:pt x="274" y="324"/>
                  </a:lnTo>
                  <a:lnTo>
                    <a:pt x="0" y="0"/>
                  </a:lnTo>
                  <a:lnTo>
                    <a:pt x="7" y="31"/>
                  </a:lnTo>
                  <a:lnTo>
                    <a:pt x="123" y="165"/>
                  </a:lnTo>
                  <a:lnTo>
                    <a:pt x="210" y="276"/>
                  </a:lnTo>
                  <a:lnTo>
                    <a:pt x="267" y="331"/>
                  </a:lnTo>
                  <a:lnTo>
                    <a:pt x="384" y="366"/>
                  </a:lnTo>
                  <a:lnTo>
                    <a:pt x="492" y="393"/>
                  </a:lnTo>
                  <a:lnTo>
                    <a:pt x="570" y="390"/>
                  </a:lnTo>
                  <a:lnTo>
                    <a:pt x="642" y="241"/>
                  </a:lnTo>
                  <a:lnTo>
                    <a:pt x="700" y="169"/>
                  </a:lnTo>
                  <a:lnTo>
                    <a:pt x="696" y="169"/>
                  </a:lnTo>
                  <a:lnTo>
                    <a:pt x="687" y="169"/>
                  </a:lnTo>
                  <a:lnTo>
                    <a:pt x="678" y="169"/>
                  </a:lnTo>
                  <a:lnTo>
                    <a:pt x="676" y="169"/>
                  </a:lnTo>
                  <a:close/>
                </a:path>
              </a:pathLst>
            </a:custGeom>
            <a:solidFill>
              <a:srgbClr val="C46000"/>
            </a:solidFill>
            <a:ln w="9525">
              <a:noFill/>
              <a:round/>
              <a:headEnd/>
              <a:tailEnd/>
            </a:ln>
          </p:spPr>
          <p:txBody>
            <a:bodyPr/>
            <a:lstStyle/>
            <a:p>
              <a:endParaRPr lang="en-US"/>
            </a:p>
          </p:txBody>
        </p:sp>
      </p:grpSp>
      <p:sp>
        <p:nvSpPr>
          <p:cNvPr id="596132" name="Line 164"/>
          <p:cNvSpPr>
            <a:spLocks noChangeShapeType="1"/>
          </p:cNvSpPr>
          <p:nvPr/>
        </p:nvSpPr>
        <p:spPr bwMode="auto">
          <a:xfrm>
            <a:off x="2247900" y="4764088"/>
            <a:ext cx="4745037" cy="196850"/>
          </a:xfrm>
          <a:prstGeom prst="line">
            <a:avLst/>
          </a:prstGeom>
          <a:noFill/>
          <a:ln w="9525">
            <a:solidFill>
              <a:schemeClr val="tx1"/>
            </a:solidFill>
            <a:round/>
            <a:headEnd/>
            <a:tailEnd type="triangle" w="med" len="med"/>
          </a:ln>
          <a:effectLst/>
        </p:spPr>
        <p:txBody>
          <a:bodyPr wrap="none" anchor="ctr"/>
          <a:lstStyle/>
          <a:p>
            <a:endParaRPr lang="en-US"/>
          </a:p>
        </p:txBody>
      </p:sp>
      <p:sp>
        <p:nvSpPr>
          <p:cNvPr id="596133" name="Line 165"/>
          <p:cNvSpPr>
            <a:spLocks noChangeShapeType="1"/>
          </p:cNvSpPr>
          <p:nvPr/>
        </p:nvSpPr>
        <p:spPr bwMode="auto">
          <a:xfrm>
            <a:off x="2305050" y="5051425"/>
            <a:ext cx="2557462" cy="493713"/>
          </a:xfrm>
          <a:prstGeom prst="line">
            <a:avLst/>
          </a:prstGeom>
          <a:noFill/>
          <a:ln w="9525">
            <a:solidFill>
              <a:schemeClr val="tx1"/>
            </a:solidFill>
            <a:round/>
            <a:headEnd/>
            <a:tailEnd type="triangle" w="med" len="med"/>
          </a:ln>
          <a:effectLst/>
        </p:spPr>
        <p:txBody>
          <a:bodyPr wrap="none" anchor="ctr"/>
          <a:lstStyle/>
          <a:p>
            <a:endParaRPr lang="en-US"/>
          </a:p>
        </p:txBody>
      </p:sp>
      <p:sp>
        <p:nvSpPr>
          <p:cNvPr id="596134" name="Line 166"/>
          <p:cNvSpPr>
            <a:spLocks noChangeShapeType="1"/>
          </p:cNvSpPr>
          <p:nvPr/>
        </p:nvSpPr>
        <p:spPr bwMode="auto">
          <a:xfrm flipV="1">
            <a:off x="2305050" y="4094163"/>
            <a:ext cx="3563937" cy="369888"/>
          </a:xfrm>
          <a:prstGeom prst="line">
            <a:avLst/>
          </a:prstGeom>
          <a:noFill/>
          <a:ln w="9525">
            <a:solidFill>
              <a:schemeClr val="tx1"/>
            </a:solidFill>
            <a:round/>
            <a:headEnd/>
            <a:tailEnd type="triangle" w="med" len="me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31" name="Rectangle 7"/>
          <p:cNvSpPr>
            <a:spLocks noGrp="1" noChangeArrowheads="1"/>
          </p:cNvSpPr>
          <p:nvPr>
            <p:ph type="title"/>
          </p:nvPr>
        </p:nvSpPr>
        <p:spPr/>
        <p:txBody>
          <a:bodyPr/>
          <a:lstStyle/>
          <a:p>
            <a:r>
              <a:rPr lang="es-CR"/>
              <a:t>Interfaces (1/3)</a:t>
            </a:r>
          </a:p>
        </p:txBody>
      </p:sp>
      <p:sp>
        <p:nvSpPr>
          <p:cNvPr id="589832" name="Rectangle 8"/>
          <p:cNvSpPr>
            <a:spLocks noGrp="1" noChangeArrowheads="1"/>
          </p:cNvSpPr>
          <p:nvPr>
            <p:ph type="body" idx="1"/>
          </p:nvPr>
        </p:nvSpPr>
        <p:spPr>
          <a:xfrm>
            <a:off x="533400" y="2057400"/>
            <a:ext cx="8229600" cy="2895599"/>
          </a:xfrm>
        </p:spPr>
        <p:txBody>
          <a:bodyPr>
            <a:normAutofit lnSpcReduction="10000"/>
          </a:bodyPr>
          <a:lstStyle/>
          <a:p>
            <a:r>
              <a:rPr lang="es-CR" sz="2400" dirty="0" smtClean="0"/>
              <a:t>Permite </a:t>
            </a:r>
            <a:r>
              <a:rPr lang="es-CR" sz="2400" dirty="0"/>
              <a:t>definir </a:t>
            </a:r>
            <a:r>
              <a:rPr lang="es-CR" sz="2400" dirty="0" smtClean="0"/>
              <a:t>comportamiento</a:t>
            </a:r>
          </a:p>
          <a:p>
            <a:endParaRPr lang="es-CR" sz="2400" dirty="0"/>
          </a:p>
          <a:p>
            <a:r>
              <a:rPr lang="es-CR" sz="2400" dirty="0"/>
              <a:t>Permite que clases que no están estrechamente relacionadas entre </a:t>
            </a:r>
            <a:r>
              <a:rPr lang="es-CR" sz="2400" dirty="0" smtClean="0"/>
              <a:t>sí, </a:t>
            </a:r>
            <a:r>
              <a:rPr lang="es-CR" sz="2400" dirty="0"/>
              <a:t>deban tener el mismo </a:t>
            </a:r>
            <a:r>
              <a:rPr lang="es-CR" sz="2400" dirty="0" smtClean="0"/>
              <a:t>comportamiento</a:t>
            </a:r>
          </a:p>
          <a:p>
            <a:endParaRPr lang="es-CR" sz="2400" dirty="0"/>
          </a:p>
          <a:p>
            <a:r>
              <a:rPr lang="es-CR" sz="2400" dirty="0" smtClean="0"/>
              <a:t>Es </a:t>
            </a:r>
            <a:r>
              <a:rPr lang="es-CR" sz="2400" dirty="0"/>
              <a:t>un contrato que obliga a la clase a implementar todos los métodos definidos en la interfaz</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Tipos</a:t>
            </a:r>
            <a:r>
              <a:rPr lang="en-US" dirty="0" smtClean="0"/>
              <a:t> de </a:t>
            </a:r>
            <a:r>
              <a:rPr lang="en-US" dirty="0" err="1" smtClean="0"/>
              <a:t>datos</a:t>
            </a:r>
            <a:endParaRPr lang="en-US" dirty="0"/>
          </a:p>
        </p:txBody>
      </p:sp>
      <p:grpSp>
        <p:nvGrpSpPr>
          <p:cNvPr id="3" name="Group 10"/>
          <p:cNvGrpSpPr/>
          <p:nvPr/>
        </p:nvGrpSpPr>
        <p:grpSpPr>
          <a:xfrm>
            <a:off x="762000" y="1371600"/>
            <a:ext cx="7848600" cy="5029199"/>
            <a:chOff x="3886200" y="2286000"/>
            <a:chExt cx="4953000" cy="3581400"/>
          </a:xfrm>
        </p:grpSpPr>
        <p:sp>
          <p:nvSpPr>
            <p:cNvPr id="8" name="Rectangle 7"/>
            <p:cNvSpPr/>
            <p:nvPr/>
          </p:nvSpPr>
          <p:spPr>
            <a:xfrm>
              <a:off x="3886200" y="2286000"/>
              <a:ext cx="4953000" cy="3581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5" descr="untitled"/>
            <p:cNvPicPr>
              <a:picLocks noChangeAspect="1" noChangeArrowheads="1"/>
            </p:cNvPicPr>
            <p:nvPr/>
          </p:nvPicPr>
          <p:blipFill>
            <a:blip r:embed="rId2" cstate="print"/>
            <a:srcRect/>
            <a:stretch>
              <a:fillRect/>
            </a:stretch>
          </p:blipFill>
          <p:spPr bwMode="auto">
            <a:xfrm>
              <a:off x="4114800" y="2438400"/>
              <a:ext cx="4495800" cy="3275013"/>
            </a:xfrm>
            <a:prstGeom prst="rect">
              <a:avLst/>
            </a:prstGeom>
            <a:noFill/>
            <a:ln w="9525">
              <a:noFill/>
              <a:miter lim="800000"/>
              <a:headEnd/>
              <a:tailEnd/>
            </a:ln>
            <a:effectLst>
              <a:outerShdw dist="107763" dir="2700000" algn="ctr" rotWithShape="0">
                <a:srgbClr val="99CCFF">
                  <a:alpha val="50000"/>
                </a:srgbClr>
              </a:outerShdw>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nodeType="clickEffect">
                                  <p:stCondLst>
                                    <p:cond delay="0"/>
                                  </p:stCondLst>
                                  <p:childTnLst>
                                    <p:anim calcmode="lin" valueType="num">
                                      <p:cBhvr additive="base">
                                        <p:cTn id="11" dur="500"/>
                                        <p:tgtEl>
                                          <p:spTgt spid="3"/>
                                        </p:tgtEl>
                                        <p:attrNameLst>
                                          <p:attrName>ppt_x</p:attrName>
                                        </p:attrNameLst>
                                      </p:cBhvr>
                                      <p:tavLst>
                                        <p:tav tm="0">
                                          <p:val>
                                            <p:strVal val="ppt_x"/>
                                          </p:val>
                                        </p:tav>
                                        <p:tav tm="100000">
                                          <p:val>
                                            <p:strVal val="ppt_x"/>
                                          </p:val>
                                        </p:tav>
                                      </p:tavLst>
                                    </p:anim>
                                    <p:anim calcmode="lin" valueType="num">
                                      <p:cBhvr additive="base">
                                        <p:cTn id="12" dur="500"/>
                                        <p:tgtEl>
                                          <p:spTgt spid="3"/>
                                        </p:tgtEl>
                                        <p:attrNameLst>
                                          <p:attrName>ppt_y</p:attrName>
                                        </p:attrNameLst>
                                      </p:cBhvr>
                                      <p:tavLst>
                                        <p:tav tm="0">
                                          <p:val>
                                            <p:strVal val="ppt_y"/>
                                          </p:val>
                                        </p:tav>
                                        <p:tav tm="100000">
                                          <p:val>
                                            <p:strVal val="1+ppt_h/2"/>
                                          </p:val>
                                        </p:tav>
                                      </p:tavLst>
                                    </p:anim>
                                    <p:set>
                                      <p:cBhvr>
                                        <p:cTn id="13"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381000" y="228600"/>
            <a:ext cx="8393113" cy="750888"/>
          </a:xfrm>
        </p:spPr>
        <p:txBody>
          <a:bodyPr>
            <a:normAutofit fontScale="90000"/>
          </a:bodyPr>
          <a:lstStyle/>
          <a:p>
            <a:r>
              <a:rPr lang="es-CR"/>
              <a:t>Interfaces (2/3)</a:t>
            </a:r>
          </a:p>
        </p:txBody>
      </p:sp>
      <p:sp>
        <p:nvSpPr>
          <p:cNvPr id="5" name="Rectangle 4"/>
          <p:cNvSpPr txBox="1">
            <a:spLocks noChangeArrowheads="1"/>
          </p:cNvSpPr>
          <p:nvPr/>
        </p:nvSpPr>
        <p:spPr>
          <a:xfrm>
            <a:off x="657225" y="6024563"/>
            <a:ext cx="7688263" cy="476250"/>
          </a:xfrm>
          <a:prstGeom prst="rect">
            <a:avLst/>
          </a:prstGeom>
          <a:noFill/>
          <a:ln/>
          <a:effectLst>
            <a:outerShdw dist="12700" algn="ctr" rotWithShape="0">
              <a:schemeClr val="bg2">
                <a:alpha val="50000"/>
              </a:schemeClr>
            </a:outerShdw>
          </a:effectLst>
        </p:spPr>
        <p:txBody>
          <a:bodyPr vert="horz" lIns="91354" tIns="45678" rIns="91354" bIns="45678" rtlCol="0">
            <a:normAutofit lnSpcReduction="10000"/>
          </a:bodyPr>
          <a:lstStyle/>
          <a:p>
            <a:pPr marL="342900" marR="0" lvl="0" indent="-342900" algn="ctr" defTabSz="914400" rtl="0" eaLnBrk="1" fontAlgn="auto" latinLnBrk="0" hangingPunct="1">
              <a:lnSpc>
                <a:spcPct val="100000"/>
              </a:lnSpc>
              <a:spcBef>
                <a:spcPct val="20000"/>
              </a:spcBef>
              <a:spcAft>
                <a:spcPts val="0"/>
              </a:spcAft>
              <a:buClrTx/>
              <a:buSzTx/>
              <a:buFont typeface="Wingdings" pitchFamily="2" charset="2"/>
              <a:buNone/>
              <a:tabLst/>
              <a:defRPr/>
            </a:pPr>
            <a:r>
              <a:rPr kumimoji="0" lang="es-CR" sz="2800" b="0" i="0" u="none" strike="noStrike" kern="1200" cap="none" spc="0" normalizeH="0" baseline="0" noProof="0" smtClean="0">
                <a:ln>
                  <a:noFill/>
                </a:ln>
                <a:solidFill>
                  <a:schemeClr val="tx1"/>
                </a:solidFill>
                <a:effectLst/>
                <a:uLnTx/>
                <a:uFillTx/>
                <a:latin typeface="+mn-lt"/>
                <a:ea typeface="+mn-ea"/>
                <a:cs typeface="+mn-cs"/>
              </a:rPr>
              <a:t>¿ De que clase heredaría la clase Hidroavión ?</a:t>
            </a:r>
            <a:endParaRPr kumimoji="0" lang="es-CR" sz="2800" b="0" i="0" u="none" strike="noStrike" kern="1200" cap="none" spc="0" normalizeH="0" baseline="0" noProof="0">
              <a:ln>
                <a:noFill/>
              </a:ln>
              <a:solidFill>
                <a:schemeClr val="tx1"/>
              </a:solidFill>
              <a:effectLst/>
              <a:uLnTx/>
              <a:uFillTx/>
              <a:latin typeface="+mn-lt"/>
              <a:ea typeface="+mn-ea"/>
              <a:cs typeface="+mn-cs"/>
            </a:endParaRPr>
          </a:p>
        </p:txBody>
      </p:sp>
      <p:graphicFrame>
        <p:nvGraphicFramePr>
          <p:cNvPr id="6" name="Object 6"/>
          <p:cNvGraphicFramePr>
            <a:graphicFrameLocks noGrp="1" noChangeAspect="1"/>
          </p:cNvGraphicFramePr>
          <p:nvPr>
            <p:ph sz="half" idx="4294967295"/>
          </p:nvPr>
        </p:nvGraphicFramePr>
        <p:xfrm>
          <a:off x="1393825" y="1416050"/>
          <a:ext cx="6424613" cy="4217988"/>
        </p:xfrm>
        <a:graphic>
          <a:graphicData uri="http://schemas.openxmlformats.org/presentationml/2006/ole">
            <mc:AlternateContent xmlns:mc="http://schemas.openxmlformats.org/markup-compatibility/2006">
              <mc:Choice xmlns:v="urn:schemas-microsoft-com:vml" Requires="v">
                <p:oleObj spid="_x0000_s11291" name="Visio" r:id="rId3" imgW="3565855" imgH="2341778" progId="">
                  <p:embed/>
                </p:oleObj>
              </mc:Choice>
              <mc:Fallback>
                <p:oleObj name="Visio" r:id="rId3" imgW="3565855" imgH="2341778"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3825" y="1416050"/>
                        <a:ext cx="6424613" cy="4217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71842"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Rectangle 2"/>
          <p:cNvSpPr>
            <a:spLocks noGrp="1" noChangeArrowheads="1"/>
          </p:cNvSpPr>
          <p:nvPr>
            <p:ph type="title"/>
          </p:nvPr>
        </p:nvSpPr>
        <p:spPr/>
        <p:txBody>
          <a:bodyPr/>
          <a:lstStyle/>
          <a:p>
            <a:r>
              <a:rPr lang="es-AR"/>
              <a:t>Interfaces (3/3)</a:t>
            </a:r>
            <a:endParaRPr lang="en-US"/>
          </a:p>
        </p:txBody>
      </p:sp>
      <p:sp>
        <p:nvSpPr>
          <p:cNvPr id="640007" name="Rectangle 7"/>
          <p:cNvSpPr>
            <a:spLocks noGrp="1" noChangeArrowheads="1"/>
          </p:cNvSpPr>
          <p:nvPr>
            <p:ph type="body" idx="1"/>
          </p:nvPr>
        </p:nvSpPr>
        <p:spPr>
          <a:xfrm>
            <a:off x="914400" y="1752600"/>
            <a:ext cx="7772400" cy="2405063"/>
          </a:xfrm>
        </p:spPr>
        <p:txBody>
          <a:bodyPr>
            <a:normAutofit/>
          </a:bodyPr>
          <a:lstStyle/>
          <a:p>
            <a:r>
              <a:rPr lang="es-AR" sz="2400" dirty="0"/>
              <a:t>Se crean las interfaces que definen comportamiento</a:t>
            </a:r>
          </a:p>
          <a:p>
            <a:r>
              <a:rPr lang="es-AR" sz="2400" dirty="0"/>
              <a:t>Hidroavión deberá definir los comportamientos de cada una de las interfaces que implemente</a:t>
            </a:r>
            <a:endParaRPr lang="en-US" sz="2400" dirty="0"/>
          </a:p>
        </p:txBody>
      </p:sp>
      <p:graphicFrame>
        <p:nvGraphicFramePr>
          <p:cNvPr id="640005" name="Object 5"/>
          <p:cNvGraphicFramePr>
            <a:graphicFrameLocks noGrp="1" noChangeAspect="1"/>
          </p:cNvGraphicFramePr>
          <p:nvPr>
            <p:ph idx="4294967295"/>
          </p:nvPr>
        </p:nvGraphicFramePr>
        <p:xfrm>
          <a:off x="2224088" y="3276600"/>
          <a:ext cx="4894262" cy="2792413"/>
        </p:xfrm>
        <a:graphic>
          <a:graphicData uri="http://schemas.openxmlformats.org/presentationml/2006/ole">
            <mc:AlternateContent xmlns:mc="http://schemas.openxmlformats.org/markup-compatibility/2006">
              <mc:Choice xmlns:v="urn:schemas-microsoft-com:vml" Requires="v">
                <p:oleObj spid="_x0000_s6171" name="Visio" r:id="rId4" imgW="2053742" imgH="1172261" progId="">
                  <p:embed/>
                </p:oleObj>
              </mc:Choice>
              <mc:Fallback>
                <p:oleObj name="Visio" r:id="rId4" imgW="2053742" imgH="1172261" progId="">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24088" y="3276600"/>
                        <a:ext cx="4894262" cy="2792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71842" dir="2700000" algn="ctr" rotWithShape="0">
                                <a:schemeClr val="bg2"/>
                              </a:outerShdw>
                            </a:effectLst>
                          </a14:hiddenEffects>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Clases Parciales</a:t>
            </a:r>
            <a:endParaRPr lang="es-MX" dirty="0"/>
          </a:p>
        </p:txBody>
      </p:sp>
      <p:sp>
        <p:nvSpPr>
          <p:cNvPr id="3" name="2 Marcador de contenido"/>
          <p:cNvSpPr>
            <a:spLocks noGrp="1"/>
          </p:cNvSpPr>
          <p:nvPr>
            <p:ph idx="1"/>
          </p:nvPr>
        </p:nvSpPr>
        <p:spPr/>
        <p:txBody>
          <a:bodyPr/>
          <a:lstStyle/>
          <a:p>
            <a:r>
              <a:rPr lang="es-MX" dirty="0"/>
              <a:t>Es posible dividir la definición de una </a:t>
            </a:r>
            <a:r>
              <a:rPr lang="es-MX" dirty="0">
                <a:hlinkClick r:id="rId2"/>
              </a:rPr>
              <a:t>clase</a:t>
            </a:r>
            <a:r>
              <a:rPr lang="es-MX" dirty="0"/>
              <a:t>, </a:t>
            </a:r>
            <a:r>
              <a:rPr lang="es-MX" dirty="0">
                <a:hlinkClick r:id="rId3"/>
              </a:rPr>
              <a:t>estructura</a:t>
            </a:r>
            <a:r>
              <a:rPr lang="es-MX" dirty="0"/>
              <a:t> o </a:t>
            </a:r>
            <a:r>
              <a:rPr lang="es-MX" dirty="0">
                <a:hlinkClick r:id="rId4"/>
              </a:rPr>
              <a:t>interfaz</a:t>
            </a:r>
            <a:r>
              <a:rPr lang="es-MX" dirty="0"/>
              <a:t> en dos o más archivos de código fuente. Cada archivo de código fuente contiene una parte de la definición de clase y todas las partes se combinan cuando se compila la aplicación. </a:t>
            </a:r>
          </a:p>
        </p:txBody>
      </p:sp>
    </p:spTree>
    <p:extLst>
      <p:ext uri="{BB962C8B-B14F-4D97-AF65-F5344CB8AC3E}">
        <p14:creationId xmlns:p14="http://schemas.microsoft.com/office/powerpoint/2010/main" val="136203172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81000" y="228600"/>
            <a:ext cx="8393113" cy="750888"/>
          </a:xfrm>
        </p:spPr>
        <p:txBody>
          <a:bodyPr>
            <a:normAutofit fontScale="90000"/>
          </a:bodyPr>
          <a:lstStyle/>
          <a:p>
            <a:r>
              <a:rPr lang="es-MX" dirty="0" smtClean="0"/>
              <a:t>Eventos</a:t>
            </a:r>
            <a:endParaRPr lang="en-US" dirty="0"/>
          </a:p>
        </p:txBody>
      </p:sp>
      <p:sp>
        <p:nvSpPr>
          <p:cNvPr id="5" name="TextBox 4"/>
          <p:cNvSpPr txBox="1"/>
          <p:nvPr/>
        </p:nvSpPr>
        <p:spPr>
          <a:xfrm>
            <a:off x="1143000" y="1752600"/>
            <a:ext cx="7010400" cy="707886"/>
          </a:xfrm>
          <a:prstGeom prst="rect">
            <a:avLst/>
          </a:prstGeom>
          <a:noFill/>
        </p:spPr>
        <p:txBody>
          <a:bodyPr wrap="square" rtlCol="0">
            <a:spAutoFit/>
          </a:bodyPr>
          <a:lstStyle/>
          <a:p>
            <a:pPr>
              <a:buFont typeface="Wingdings" pitchFamily="2" charset="2"/>
              <a:buChar char="§"/>
            </a:pPr>
            <a:r>
              <a:rPr lang="es-MX" sz="2000" dirty="0" smtClean="0"/>
              <a:t>Conocidos como emisores de eventos.</a:t>
            </a:r>
          </a:p>
          <a:p>
            <a:pPr>
              <a:buFont typeface="Wingdings" pitchFamily="2" charset="2"/>
              <a:buChar char="§"/>
            </a:pPr>
            <a:r>
              <a:rPr lang="es-MX" sz="2000" dirty="0" smtClean="0"/>
              <a:t>Son acciones que se producen cuando el usuario interactúa  </a:t>
            </a:r>
            <a:endParaRPr lang="en-US" sz="2000" dirty="0"/>
          </a:p>
        </p:txBody>
      </p:sp>
      <p:pic>
        <p:nvPicPr>
          <p:cNvPr id="6" name="Picture 2" descr="http://www.eurocube.eu/click_here.png"/>
          <p:cNvPicPr>
            <a:picLocks noChangeAspect="1" noChangeArrowheads="1"/>
          </p:cNvPicPr>
          <p:nvPr/>
        </p:nvPicPr>
        <p:blipFill>
          <a:blip r:embed="rId2" cstate="print"/>
          <a:srcRect/>
          <a:stretch>
            <a:fillRect/>
          </a:stretch>
        </p:blipFill>
        <p:spPr bwMode="auto">
          <a:xfrm>
            <a:off x="3581400" y="3048000"/>
            <a:ext cx="2053041" cy="2057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err="1" smtClean="0"/>
              <a:t>Delegates</a:t>
            </a:r>
            <a:endParaRPr lang="es-MX" dirty="0"/>
          </a:p>
        </p:txBody>
      </p:sp>
      <p:sp>
        <p:nvSpPr>
          <p:cNvPr id="3" name="2 Marcador de contenido"/>
          <p:cNvSpPr>
            <a:spLocks noGrp="1"/>
          </p:cNvSpPr>
          <p:nvPr>
            <p:ph idx="1"/>
          </p:nvPr>
        </p:nvSpPr>
        <p:spPr/>
        <p:txBody>
          <a:bodyPr/>
          <a:lstStyle/>
          <a:p>
            <a:r>
              <a:rPr lang="es-MX" dirty="0" smtClean="0"/>
              <a:t>Es un variable que puede contener referencias a funciones.</a:t>
            </a:r>
            <a:endParaRPr lang="es-MX" dirty="0"/>
          </a:p>
        </p:txBody>
      </p:sp>
    </p:spTree>
    <p:extLst>
      <p:ext uri="{BB962C8B-B14F-4D97-AF65-F5344CB8AC3E}">
        <p14:creationId xmlns:p14="http://schemas.microsoft.com/office/powerpoint/2010/main" val="176029766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Capítulo</a:t>
            </a:r>
            <a:r>
              <a:rPr lang="en-US" dirty="0" smtClean="0"/>
              <a:t> 1</a:t>
            </a:r>
            <a:br>
              <a:rPr lang="en-US" dirty="0" smtClean="0"/>
            </a:br>
            <a:r>
              <a:rPr lang="en-US" dirty="0" err="1" smtClean="0"/>
              <a:t>Fundamentos</a:t>
            </a:r>
            <a:r>
              <a:rPr lang="en-US" dirty="0" smtClean="0"/>
              <a:t> del Framework</a:t>
            </a:r>
            <a:endParaRPr lang="en-US" dirty="0"/>
          </a:p>
        </p:txBody>
      </p:sp>
      <p:sp>
        <p:nvSpPr>
          <p:cNvPr id="3" name="Content Placeholder 2"/>
          <p:cNvSpPr>
            <a:spLocks noGrp="1"/>
          </p:cNvSpPr>
          <p:nvPr>
            <p:ph idx="1"/>
          </p:nvPr>
        </p:nvSpPr>
        <p:spPr/>
        <p:txBody>
          <a:bodyPr/>
          <a:lstStyle/>
          <a:p>
            <a:r>
              <a:rPr lang="es-MX" dirty="0" smtClean="0"/>
              <a:t>Lecciones en este capítulo:</a:t>
            </a:r>
          </a:p>
          <a:p>
            <a:pPr lvl="1"/>
            <a:r>
              <a:rPr lang="es-MX" dirty="0" smtClean="0"/>
              <a:t>Lección 1: </a:t>
            </a:r>
            <a:r>
              <a:rPr lang="en-US" dirty="0" err="1" smtClean="0"/>
              <a:t>Utilizar</a:t>
            </a:r>
            <a:r>
              <a:rPr lang="en-US" dirty="0" smtClean="0"/>
              <a:t> </a:t>
            </a:r>
            <a:r>
              <a:rPr lang="en-US" dirty="0" err="1" smtClean="0"/>
              <a:t>Tipos</a:t>
            </a:r>
            <a:r>
              <a:rPr lang="en-US" dirty="0" smtClean="0"/>
              <a:t> </a:t>
            </a:r>
            <a:r>
              <a:rPr lang="en-US" dirty="0" err="1" smtClean="0"/>
              <a:t>por</a:t>
            </a:r>
            <a:r>
              <a:rPr lang="en-US" dirty="0" smtClean="0"/>
              <a:t> Valor.</a:t>
            </a:r>
          </a:p>
          <a:p>
            <a:pPr lvl="1"/>
            <a:r>
              <a:rPr lang="es-MX" dirty="0" smtClean="0"/>
              <a:t>Lección 2: Utilizar Tipos por Referencia.</a:t>
            </a:r>
          </a:p>
          <a:p>
            <a:pPr lvl="1"/>
            <a:r>
              <a:rPr lang="es-MX" dirty="0" smtClean="0"/>
              <a:t>Lección 3: Construyendo Clases.</a:t>
            </a:r>
          </a:p>
          <a:p>
            <a:pPr lvl="1"/>
            <a:r>
              <a:rPr lang="es-MX" dirty="0" smtClean="0">
                <a:solidFill>
                  <a:srgbClr val="0066FF"/>
                </a:solidFill>
              </a:rPr>
              <a:t>Lección 4: Conversión Entre Tipos.</a:t>
            </a:r>
            <a:endParaRPr lang="en-US" dirty="0">
              <a:solidFill>
                <a:srgbClr val="0066FF"/>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81000" y="228600"/>
            <a:ext cx="8393113" cy="750888"/>
          </a:xfrm>
        </p:spPr>
        <p:txBody>
          <a:bodyPr>
            <a:noAutofit/>
          </a:bodyPr>
          <a:lstStyle/>
          <a:p>
            <a:r>
              <a:rPr lang="es-MX" sz="3600" dirty="0" smtClean="0"/>
              <a:t>Lección 4: </a:t>
            </a:r>
            <a:br>
              <a:rPr lang="es-MX" sz="3600" dirty="0" smtClean="0"/>
            </a:br>
            <a:r>
              <a:rPr lang="es-MX" sz="3600" dirty="0" smtClean="0"/>
              <a:t>Conversión Entre Tipos</a:t>
            </a:r>
            <a:endParaRPr lang="en-US" sz="3600" dirty="0"/>
          </a:p>
        </p:txBody>
      </p:sp>
      <p:sp>
        <p:nvSpPr>
          <p:cNvPr id="5" name="TextBox 4"/>
          <p:cNvSpPr txBox="1"/>
          <p:nvPr/>
        </p:nvSpPr>
        <p:spPr>
          <a:xfrm>
            <a:off x="2895600" y="2133600"/>
            <a:ext cx="1905000" cy="1815882"/>
          </a:xfrm>
          <a:prstGeom prst="rect">
            <a:avLst/>
          </a:prstGeom>
          <a:noFill/>
        </p:spPr>
        <p:txBody>
          <a:bodyPr wrap="square" rtlCol="0">
            <a:spAutoFit/>
          </a:bodyPr>
          <a:lstStyle/>
          <a:p>
            <a:pPr lvl="0"/>
            <a:r>
              <a:rPr lang="en-US" sz="1600" dirty="0" smtClean="0">
                <a:solidFill>
                  <a:srgbClr val="008000"/>
                </a:solidFill>
                <a:latin typeface="Consolas" pitchFamily="49" charset="0"/>
                <a:cs typeface="Consolas" pitchFamily="49" charset="0"/>
              </a:rPr>
              <a:t>// </a:t>
            </a:r>
            <a:r>
              <a:rPr lang="en-US" sz="1600" dirty="0" err="1" smtClean="0">
                <a:solidFill>
                  <a:srgbClr val="008000"/>
                </a:solidFill>
                <a:latin typeface="Consolas" pitchFamily="49" charset="0"/>
                <a:cs typeface="Consolas" pitchFamily="49" charset="0"/>
              </a:rPr>
              <a:t>Tipo</a:t>
            </a:r>
            <a:r>
              <a:rPr lang="en-US" sz="1600" dirty="0" smtClean="0">
                <a:solidFill>
                  <a:srgbClr val="008000"/>
                </a:solidFill>
                <a:latin typeface="Consolas" pitchFamily="49" charset="0"/>
                <a:cs typeface="Consolas" pitchFamily="49" charset="0"/>
              </a:rPr>
              <a:t> Valor</a:t>
            </a:r>
            <a:endParaRPr lang="en-US" sz="1600" dirty="0" smtClean="0">
              <a:solidFill>
                <a:srgbClr val="0000FF"/>
              </a:solidFill>
              <a:latin typeface="Consolas" pitchFamily="49" charset="0"/>
              <a:cs typeface="Consolas" pitchFamily="49" charset="0"/>
            </a:endParaRPr>
          </a:p>
          <a:p>
            <a:pPr lvl="0"/>
            <a:r>
              <a:rPr lang="en-US" sz="1600" dirty="0" err="1" smtClean="0">
                <a:solidFill>
                  <a:srgbClr val="0000FF"/>
                </a:solidFill>
                <a:latin typeface="Consolas" pitchFamily="49" charset="0"/>
                <a:cs typeface="Consolas" pitchFamily="49" charset="0"/>
              </a:rPr>
              <a:t>int</a:t>
            </a:r>
            <a:r>
              <a:rPr lang="en-US" sz="1600" dirty="0" smtClean="0">
                <a:solidFill>
                  <a:srgbClr val="000000"/>
                </a:solidFill>
                <a:latin typeface="Consolas" pitchFamily="49" charset="0"/>
                <a:cs typeface="Consolas" pitchFamily="49" charset="0"/>
              </a:rPr>
              <a:t> </a:t>
            </a:r>
            <a:r>
              <a:rPr lang="en-US" sz="1600" dirty="0" err="1" smtClean="0">
                <a:solidFill>
                  <a:srgbClr val="000000"/>
                </a:solidFill>
                <a:latin typeface="Consolas" pitchFamily="49" charset="0"/>
                <a:cs typeface="Consolas" pitchFamily="49" charset="0"/>
              </a:rPr>
              <a:t>i</a:t>
            </a:r>
            <a:r>
              <a:rPr lang="en-US" sz="1600" dirty="0" smtClean="0">
                <a:solidFill>
                  <a:srgbClr val="000000"/>
                </a:solidFill>
                <a:latin typeface="Consolas" pitchFamily="49" charset="0"/>
                <a:cs typeface="Consolas" pitchFamily="49" charset="0"/>
              </a:rPr>
              <a:t> = 123; </a:t>
            </a:r>
          </a:p>
          <a:p>
            <a:pPr lvl="0"/>
            <a:r>
              <a:rPr lang="en-US" sz="1600" dirty="0" smtClean="0">
                <a:solidFill>
                  <a:srgbClr val="008000"/>
                </a:solidFill>
                <a:latin typeface="Consolas" pitchFamily="49" charset="0"/>
                <a:cs typeface="Consolas" pitchFamily="49" charset="0"/>
              </a:rPr>
              <a:t>// boxing</a:t>
            </a:r>
          </a:p>
          <a:p>
            <a:pPr lvl="0"/>
            <a:r>
              <a:rPr lang="en-US" sz="1600" dirty="0" smtClean="0">
                <a:solidFill>
                  <a:srgbClr val="0000FF"/>
                </a:solidFill>
                <a:latin typeface="Consolas" pitchFamily="49" charset="0"/>
                <a:cs typeface="Consolas" pitchFamily="49" charset="0"/>
              </a:rPr>
              <a:t>object</a:t>
            </a:r>
            <a:r>
              <a:rPr lang="en-US" sz="1600" dirty="0" smtClean="0">
                <a:solidFill>
                  <a:srgbClr val="000000"/>
                </a:solidFill>
                <a:latin typeface="Consolas" pitchFamily="49" charset="0"/>
                <a:cs typeface="Consolas" pitchFamily="49" charset="0"/>
              </a:rPr>
              <a:t> o = </a:t>
            </a:r>
            <a:r>
              <a:rPr lang="en-US" sz="1600" dirty="0" err="1" smtClean="0">
                <a:solidFill>
                  <a:srgbClr val="000000"/>
                </a:solidFill>
                <a:latin typeface="Consolas" pitchFamily="49" charset="0"/>
                <a:cs typeface="Consolas" pitchFamily="49" charset="0"/>
              </a:rPr>
              <a:t>i</a:t>
            </a:r>
            <a:r>
              <a:rPr lang="en-US" sz="1600" dirty="0" smtClean="0">
                <a:solidFill>
                  <a:srgbClr val="000000"/>
                </a:solidFill>
                <a:latin typeface="Consolas" pitchFamily="49" charset="0"/>
                <a:cs typeface="Consolas" pitchFamily="49" charset="0"/>
              </a:rPr>
              <a:t>;</a:t>
            </a:r>
          </a:p>
          <a:p>
            <a:pPr lvl="0"/>
            <a:r>
              <a:rPr lang="en-US" sz="1600" dirty="0" smtClean="0">
                <a:solidFill>
                  <a:srgbClr val="008000"/>
                </a:solidFill>
                <a:latin typeface="Consolas" pitchFamily="49" charset="0"/>
                <a:cs typeface="Consolas" pitchFamily="49" charset="0"/>
              </a:rPr>
              <a:t>// </a:t>
            </a:r>
            <a:r>
              <a:rPr lang="en-US" sz="1600" dirty="0" err="1" smtClean="0">
                <a:solidFill>
                  <a:srgbClr val="008000"/>
                </a:solidFill>
                <a:latin typeface="Consolas" pitchFamily="49" charset="0"/>
                <a:cs typeface="Consolas" pitchFamily="49" charset="0"/>
              </a:rPr>
              <a:t>unboxing</a:t>
            </a:r>
            <a:r>
              <a:rPr lang="en-US" sz="1600" dirty="0" smtClean="0">
                <a:solidFill>
                  <a:srgbClr val="000000"/>
                </a:solidFill>
                <a:latin typeface="Consolas" pitchFamily="49" charset="0"/>
                <a:cs typeface="Consolas" pitchFamily="49" charset="0"/>
              </a:rPr>
              <a:t> </a:t>
            </a:r>
          </a:p>
          <a:p>
            <a:pPr lvl="0"/>
            <a:r>
              <a:rPr lang="en-US" sz="1600" dirty="0" err="1" smtClean="0">
                <a:solidFill>
                  <a:srgbClr val="0000FF"/>
                </a:solidFill>
                <a:latin typeface="Consolas" pitchFamily="49" charset="0"/>
                <a:cs typeface="Consolas" pitchFamily="49" charset="0"/>
              </a:rPr>
              <a:t>int</a:t>
            </a:r>
            <a:r>
              <a:rPr lang="en-US" sz="1600" dirty="0" smtClean="0">
                <a:solidFill>
                  <a:srgbClr val="000000"/>
                </a:solidFill>
                <a:latin typeface="Consolas" pitchFamily="49" charset="0"/>
                <a:cs typeface="Consolas" pitchFamily="49" charset="0"/>
              </a:rPr>
              <a:t> j = (</a:t>
            </a:r>
            <a:r>
              <a:rPr lang="en-US" sz="1600" dirty="0" err="1" smtClean="0">
                <a:solidFill>
                  <a:srgbClr val="0000FF"/>
                </a:solidFill>
                <a:latin typeface="Consolas" pitchFamily="49" charset="0"/>
                <a:cs typeface="Consolas" pitchFamily="49" charset="0"/>
              </a:rPr>
              <a:t>int</a:t>
            </a:r>
            <a:r>
              <a:rPr lang="en-US" sz="1600" dirty="0" smtClean="0">
                <a:solidFill>
                  <a:srgbClr val="000000"/>
                </a:solidFill>
                <a:latin typeface="Consolas" pitchFamily="49" charset="0"/>
                <a:cs typeface="Consolas" pitchFamily="49" charset="0"/>
              </a:rPr>
              <a:t>)o; </a:t>
            </a:r>
            <a:endParaRPr lang="en-US" sz="3600" dirty="0" smtClean="0">
              <a:latin typeface="Arial" pitchFamily="34" charset="0"/>
              <a:cs typeface="Arial" pitchFamily="34" charset="0"/>
            </a:endParaRPr>
          </a:p>
          <a:p>
            <a:endParaRPr lang="en-US" sz="1600" dirty="0"/>
          </a:p>
        </p:txBody>
      </p:sp>
      <p:sp>
        <p:nvSpPr>
          <p:cNvPr id="6" name="TextBox 5"/>
          <p:cNvSpPr txBox="1"/>
          <p:nvPr/>
        </p:nvSpPr>
        <p:spPr>
          <a:xfrm>
            <a:off x="457200" y="1447800"/>
            <a:ext cx="1981200"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s-MX" sz="2000" b="1" dirty="0" err="1" smtClean="0"/>
              <a:t>Stack</a:t>
            </a:r>
            <a:endParaRPr lang="en-US" sz="2000" b="1" dirty="0"/>
          </a:p>
        </p:txBody>
      </p:sp>
      <p:grpSp>
        <p:nvGrpSpPr>
          <p:cNvPr id="7" name="Group 6"/>
          <p:cNvGrpSpPr/>
          <p:nvPr/>
        </p:nvGrpSpPr>
        <p:grpSpPr>
          <a:xfrm>
            <a:off x="533401" y="2052935"/>
            <a:ext cx="1828799" cy="1333619"/>
            <a:chOff x="533400" y="2620089"/>
            <a:chExt cx="1828799" cy="1333619"/>
          </a:xfrm>
        </p:grpSpPr>
        <p:sp>
          <p:nvSpPr>
            <p:cNvPr id="8" name="Rectangle 7"/>
            <p:cNvSpPr/>
            <p:nvPr/>
          </p:nvSpPr>
          <p:spPr>
            <a:xfrm>
              <a:off x="533400" y="3124200"/>
              <a:ext cx="1410460" cy="490595"/>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s-MX" dirty="0" smtClean="0"/>
                <a:t>255</a:t>
              </a:r>
              <a:endParaRPr lang="en-US" dirty="0"/>
            </a:p>
          </p:txBody>
        </p:sp>
        <p:sp>
          <p:nvSpPr>
            <p:cNvPr id="9" name="TextBox 8"/>
            <p:cNvSpPr txBox="1"/>
            <p:nvPr/>
          </p:nvSpPr>
          <p:spPr>
            <a:xfrm>
              <a:off x="533400" y="2620089"/>
              <a:ext cx="304800" cy="46166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s-MX" sz="2400" b="1" dirty="0" smtClean="0"/>
                <a:t>i</a:t>
              </a:r>
              <a:endParaRPr lang="en-US" sz="2400" b="1" dirty="0"/>
            </a:p>
          </p:txBody>
        </p:sp>
        <p:sp>
          <p:nvSpPr>
            <p:cNvPr id="10" name="TextBox 9"/>
            <p:cNvSpPr txBox="1"/>
            <p:nvPr/>
          </p:nvSpPr>
          <p:spPr>
            <a:xfrm>
              <a:off x="533400" y="3615154"/>
              <a:ext cx="1828799" cy="33855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1600" dirty="0" err="1" smtClean="0">
                  <a:solidFill>
                    <a:srgbClr val="0000FF"/>
                  </a:solidFill>
                  <a:latin typeface="Consolas" pitchFamily="49" charset="0"/>
                  <a:cs typeface="Consolas" pitchFamily="49" charset="0"/>
                </a:rPr>
                <a:t>int</a:t>
              </a:r>
              <a:r>
                <a:rPr lang="en-US" sz="1600" dirty="0" smtClean="0">
                  <a:solidFill>
                    <a:srgbClr val="000000"/>
                  </a:solidFill>
                  <a:latin typeface="Consolas" pitchFamily="49" charset="0"/>
                  <a:cs typeface="Consolas" pitchFamily="49" charset="0"/>
                </a:rPr>
                <a:t> </a:t>
              </a:r>
              <a:r>
                <a:rPr lang="en-US" sz="1600" dirty="0" err="1" smtClean="0">
                  <a:solidFill>
                    <a:srgbClr val="000000"/>
                  </a:solidFill>
                  <a:latin typeface="Consolas" pitchFamily="49" charset="0"/>
                  <a:cs typeface="Consolas" pitchFamily="49" charset="0"/>
                </a:rPr>
                <a:t>i</a:t>
              </a:r>
              <a:r>
                <a:rPr lang="en-US" sz="1600" dirty="0" smtClean="0">
                  <a:solidFill>
                    <a:srgbClr val="000000"/>
                  </a:solidFill>
                  <a:latin typeface="Consolas" pitchFamily="49" charset="0"/>
                  <a:cs typeface="Consolas" pitchFamily="49" charset="0"/>
                </a:rPr>
                <a:t> = 123;</a:t>
              </a:r>
              <a:endParaRPr lang="en-US" sz="1600" dirty="0"/>
            </a:p>
          </p:txBody>
        </p:sp>
      </p:grpSp>
      <p:grpSp>
        <p:nvGrpSpPr>
          <p:cNvPr id="11" name="Group 10"/>
          <p:cNvGrpSpPr/>
          <p:nvPr/>
        </p:nvGrpSpPr>
        <p:grpSpPr>
          <a:xfrm>
            <a:off x="533400" y="5105400"/>
            <a:ext cx="1867819" cy="1371600"/>
            <a:chOff x="533400" y="5257800"/>
            <a:chExt cx="1867819" cy="1371600"/>
          </a:xfrm>
        </p:grpSpPr>
        <p:sp>
          <p:nvSpPr>
            <p:cNvPr id="12" name="TextBox 11"/>
            <p:cNvSpPr txBox="1"/>
            <p:nvPr/>
          </p:nvSpPr>
          <p:spPr>
            <a:xfrm>
              <a:off x="533400" y="5257800"/>
              <a:ext cx="263214" cy="461665"/>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s-MX" sz="2400" b="1" dirty="0" smtClean="0"/>
                <a:t>j</a:t>
              </a:r>
              <a:endParaRPr lang="en-US" sz="2400" b="1" dirty="0"/>
            </a:p>
          </p:txBody>
        </p:sp>
        <p:sp>
          <p:nvSpPr>
            <p:cNvPr id="13" name="TextBox 12"/>
            <p:cNvSpPr txBox="1"/>
            <p:nvPr/>
          </p:nvSpPr>
          <p:spPr>
            <a:xfrm>
              <a:off x="533400" y="6290846"/>
              <a:ext cx="1867819" cy="338554"/>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US" sz="1600" dirty="0" err="1" smtClean="0">
                  <a:solidFill>
                    <a:srgbClr val="0000FF"/>
                  </a:solidFill>
                  <a:latin typeface="Consolas" pitchFamily="49" charset="0"/>
                  <a:cs typeface="Consolas" pitchFamily="49" charset="0"/>
                </a:rPr>
                <a:t>int</a:t>
              </a:r>
              <a:r>
                <a:rPr lang="en-US" sz="1600" dirty="0" smtClean="0">
                  <a:solidFill>
                    <a:srgbClr val="000000"/>
                  </a:solidFill>
                  <a:latin typeface="Consolas" pitchFamily="49" charset="0"/>
                  <a:cs typeface="Consolas" pitchFamily="49" charset="0"/>
                </a:rPr>
                <a:t> j = (</a:t>
              </a:r>
              <a:r>
                <a:rPr lang="en-US" sz="1600" dirty="0" err="1" smtClean="0">
                  <a:solidFill>
                    <a:srgbClr val="0000FF"/>
                  </a:solidFill>
                  <a:latin typeface="Consolas" pitchFamily="49" charset="0"/>
                  <a:cs typeface="Consolas" pitchFamily="49" charset="0"/>
                </a:rPr>
                <a:t>int</a:t>
              </a:r>
              <a:r>
                <a:rPr lang="en-US" sz="1600" dirty="0" smtClean="0">
                  <a:solidFill>
                    <a:srgbClr val="000000"/>
                  </a:solidFill>
                  <a:latin typeface="Consolas" pitchFamily="49" charset="0"/>
                  <a:cs typeface="Consolas" pitchFamily="49" charset="0"/>
                </a:rPr>
                <a:t>)o;</a:t>
              </a:r>
              <a:endParaRPr lang="en-US" sz="1600" dirty="0"/>
            </a:p>
          </p:txBody>
        </p:sp>
        <p:sp>
          <p:nvSpPr>
            <p:cNvPr id="14" name="Rectangle 13"/>
            <p:cNvSpPr/>
            <p:nvPr/>
          </p:nvSpPr>
          <p:spPr>
            <a:xfrm>
              <a:off x="533400" y="5791200"/>
              <a:ext cx="1410460" cy="490595"/>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s-MX" dirty="0" smtClean="0"/>
                <a:t>255</a:t>
              </a:r>
              <a:endParaRPr lang="en-US" dirty="0"/>
            </a:p>
          </p:txBody>
        </p:sp>
      </p:grpSp>
      <p:grpSp>
        <p:nvGrpSpPr>
          <p:cNvPr id="15" name="Group 14"/>
          <p:cNvGrpSpPr/>
          <p:nvPr/>
        </p:nvGrpSpPr>
        <p:grpSpPr>
          <a:xfrm>
            <a:off x="533400" y="3653135"/>
            <a:ext cx="5943600" cy="1333619"/>
            <a:chOff x="1828800" y="3382089"/>
            <a:chExt cx="5943600" cy="1333619"/>
          </a:xfrm>
        </p:grpSpPr>
        <p:grpSp>
          <p:nvGrpSpPr>
            <p:cNvPr id="16" name="Group 26"/>
            <p:cNvGrpSpPr/>
            <p:nvPr/>
          </p:nvGrpSpPr>
          <p:grpSpPr>
            <a:xfrm>
              <a:off x="1828800" y="3382089"/>
              <a:ext cx="1643399" cy="1333619"/>
              <a:chOff x="1828800" y="3382089"/>
              <a:chExt cx="1643399" cy="1333619"/>
            </a:xfrm>
          </p:grpSpPr>
          <p:sp>
            <p:nvSpPr>
              <p:cNvPr id="19" name="TextBox 18"/>
              <p:cNvSpPr txBox="1"/>
              <p:nvPr/>
            </p:nvSpPr>
            <p:spPr>
              <a:xfrm>
                <a:off x="1832774" y="3382089"/>
                <a:ext cx="349776" cy="461665"/>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s-MX" sz="2400" b="1" dirty="0" smtClean="0"/>
                  <a:t>o</a:t>
                </a:r>
                <a:endParaRPr lang="en-US" sz="2400" b="1" dirty="0"/>
              </a:p>
            </p:txBody>
          </p:sp>
          <p:sp>
            <p:nvSpPr>
              <p:cNvPr id="20" name="TextBox 19"/>
              <p:cNvSpPr txBox="1"/>
              <p:nvPr/>
            </p:nvSpPr>
            <p:spPr>
              <a:xfrm>
                <a:off x="1828800" y="4377154"/>
                <a:ext cx="1643399" cy="338554"/>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US" sz="1600" dirty="0" smtClean="0">
                    <a:solidFill>
                      <a:srgbClr val="0000FF"/>
                    </a:solidFill>
                    <a:latin typeface="Consolas" pitchFamily="49" charset="0"/>
                    <a:cs typeface="Consolas" pitchFamily="49" charset="0"/>
                  </a:rPr>
                  <a:t>object</a:t>
                </a:r>
                <a:r>
                  <a:rPr lang="en-US" sz="1600" dirty="0" smtClean="0">
                    <a:solidFill>
                      <a:srgbClr val="000000"/>
                    </a:solidFill>
                    <a:latin typeface="Consolas" pitchFamily="49" charset="0"/>
                    <a:cs typeface="Consolas" pitchFamily="49" charset="0"/>
                  </a:rPr>
                  <a:t> o = </a:t>
                </a:r>
                <a:r>
                  <a:rPr lang="en-US" sz="1600" dirty="0" err="1" smtClean="0">
                    <a:solidFill>
                      <a:srgbClr val="000000"/>
                    </a:solidFill>
                    <a:latin typeface="Consolas" pitchFamily="49" charset="0"/>
                    <a:cs typeface="Consolas" pitchFamily="49" charset="0"/>
                  </a:rPr>
                  <a:t>i</a:t>
                </a:r>
                <a:r>
                  <a:rPr lang="en-US" sz="1600" dirty="0" smtClean="0">
                    <a:solidFill>
                      <a:srgbClr val="000000"/>
                    </a:solidFill>
                    <a:latin typeface="Consolas" pitchFamily="49" charset="0"/>
                    <a:cs typeface="Consolas" pitchFamily="49" charset="0"/>
                  </a:rPr>
                  <a:t>;</a:t>
                </a:r>
                <a:endParaRPr lang="en-US" sz="1600" dirty="0"/>
              </a:p>
            </p:txBody>
          </p:sp>
          <p:sp>
            <p:nvSpPr>
              <p:cNvPr id="21" name="Rectangle 20"/>
              <p:cNvSpPr/>
              <p:nvPr/>
            </p:nvSpPr>
            <p:spPr>
              <a:xfrm>
                <a:off x="1828800" y="3886200"/>
                <a:ext cx="1410460" cy="490595"/>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s-MX" dirty="0" smtClean="0"/>
                  <a:t>x002</a:t>
                </a:r>
                <a:endParaRPr lang="en-US" dirty="0"/>
              </a:p>
            </p:txBody>
          </p:sp>
        </p:grpSp>
        <p:sp>
          <p:nvSpPr>
            <p:cNvPr id="17" name="Oval 16"/>
            <p:cNvSpPr/>
            <p:nvPr/>
          </p:nvSpPr>
          <p:spPr>
            <a:xfrm>
              <a:off x="2971800" y="4038600"/>
              <a:ext cx="152400" cy="152400"/>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cxnSp>
          <p:nvCxnSpPr>
            <p:cNvPr id="18" name="Straight Arrow Connector 17"/>
            <p:cNvCxnSpPr>
              <a:stCxn id="17" idx="6"/>
            </p:cNvCxnSpPr>
            <p:nvPr/>
          </p:nvCxnSpPr>
          <p:spPr>
            <a:xfrm>
              <a:off x="3124200" y="4114800"/>
              <a:ext cx="4648200" cy="33754"/>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grpSp>
      <p:grpSp>
        <p:nvGrpSpPr>
          <p:cNvPr id="22" name="Group 21"/>
          <p:cNvGrpSpPr/>
          <p:nvPr/>
        </p:nvGrpSpPr>
        <p:grpSpPr>
          <a:xfrm>
            <a:off x="6477000" y="3962400"/>
            <a:ext cx="1371600" cy="914400"/>
            <a:chOff x="4876800" y="3124200"/>
            <a:chExt cx="1371600" cy="914400"/>
          </a:xfrm>
        </p:grpSpPr>
        <p:sp>
          <p:nvSpPr>
            <p:cNvPr id="23" name="Rectangle 22"/>
            <p:cNvSpPr/>
            <p:nvPr/>
          </p:nvSpPr>
          <p:spPr>
            <a:xfrm>
              <a:off x="4876800" y="3124200"/>
              <a:ext cx="1371600" cy="4572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s-MX" b="1" dirty="0" err="1" smtClean="0">
                  <a:solidFill>
                    <a:schemeClr val="tx1"/>
                  </a:solidFill>
                  <a:effectLst>
                    <a:outerShdw blurRad="38100" dist="38100" dir="2700000" algn="tl">
                      <a:srgbClr val="000000">
                        <a:alpha val="43137"/>
                      </a:srgbClr>
                    </a:outerShdw>
                  </a:effectLst>
                </a:rPr>
                <a:t>Int</a:t>
              </a:r>
              <a:endParaRPr lang="en-US" b="1" dirty="0">
                <a:solidFill>
                  <a:schemeClr val="tx1"/>
                </a:solidFill>
                <a:effectLst>
                  <a:outerShdw blurRad="38100" dist="38100" dir="2700000" algn="tl">
                    <a:srgbClr val="000000">
                      <a:alpha val="43137"/>
                    </a:srgbClr>
                  </a:outerShdw>
                </a:effectLst>
              </a:endParaRPr>
            </a:p>
          </p:txBody>
        </p:sp>
        <p:sp>
          <p:nvSpPr>
            <p:cNvPr id="24" name="Rectangle 23"/>
            <p:cNvSpPr/>
            <p:nvPr/>
          </p:nvSpPr>
          <p:spPr>
            <a:xfrm>
              <a:off x="4876800" y="3581400"/>
              <a:ext cx="1371600" cy="4572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s-MX" b="1" dirty="0" smtClean="0">
                  <a:solidFill>
                    <a:schemeClr val="tx1"/>
                  </a:solidFill>
                  <a:effectLst>
                    <a:outerShdw blurRad="38100" dist="38100" dir="2700000" algn="tl">
                      <a:srgbClr val="000000">
                        <a:alpha val="43137"/>
                      </a:srgbClr>
                    </a:outerShdw>
                  </a:effectLst>
                </a:rPr>
                <a:t>255</a:t>
              </a:r>
              <a:endParaRPr lang="en-US" b="1" dirty="0">
                <a:solidFill>
                  <a:schemeClr val="tx1"/>
                </a:solidFill>
                <a:effectLst>
                  <a:outerShdw blurRad="38100" dist="38100" dir="2700000" algn="tl">
                    <a:srgbClr val="000000">
                      <a:alpha val="43137"/>
                    </a:srgbClr>
                  </a:outerShdw>
                </a:effectLst>
              </a:endParaRPr>
            </a:p>
          </p:txBody>
        </p:sp>
      </p:grpSp>
      <p:sp>
        <p:nvSpPr>
          <p:cNvPr id="25" name="TextBox 24"/>
          <p:cNvSpPr txBox="1"/>
          <p:nvPr/>
        </p:nvSpPr>
        <p:spPr>
          <a:xfrm>
            <a:off x="6172200" y="1447800"/>
            <a:ext cx="1981200" cy="40011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s-MX" sz="2000" b="1" dirty="0" err="1" smtClean="0"/>
              <a:t>Heap</a:t>
            </a:r>
            <a:endParaRPr lang="en-US" sz="20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err="1" smtClean="0"/>
              <a:t>Value</a:t>
            </a:r>
            <a:r>
              <a:rPr lang="es-MX" dirty="0" smtClean="0"/>
              <a:t> </a:t>
            </a:r>
            <a:r>
              <a:rPr lang="es-MX" dirty="0" err="1" smtClean="0"/>
              <a:t>Types</a:t>
            </a:r>
            <a:endParaRPr lang="es-MX" dirty="0"/>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val="3236011621"/>
              </p:ext>
            </p:extLst>
          </p:nvPr>
        </p:nvGraphicFramePr>
        <p:xfrm>
          <a:off x="457200" y="1371600"/>
          <a:ext cx="8229600" cy="5191760"/>
        </p:xfrm>
        <a:graphic>
          <a:graphicData uri="http://schemas.openxmlformats.org/drawingml/2006/table">
            <a:tbl>
              <a:tblPr firstRow="1" bandRow="1">
                <a:tableStyleId>{5C22544A-7EE6-4342-B048-85BDC9FD1C3A}</a:tableStyleId>
              </a:tblPr>
              <a:tblGrid>
                <a:gridCol w="2743200"/>
                <a:gridCol w="2743200"/>
                <a:gridCol w="2743200"/>
              </a:tblGrid>
              <a:tr h="370840">
                <a:tc>
                  <a:txBody>
                    <a:bodyPr/>
                    <a:lstStyle/>
                    <a:p>
                      <a:r>
                        <a:rPr lang="es-MX" dirty="0" smtClean="0"/>
                        <a:t>C#</a:t>
                      </a:r>
                      <a:endParaRPr lang="es-MX" dirty="0"/>
                    </a:p>
                  </a:txBody>
                  <a:tcPr/>
                </a:tc>
                <a:tc>
                  <a:txBody>
                    <a:bodyPr/>
                    <a:lstStyle/>
                    <a:p>
                      <a:r>
                        <a:rPr lang="es-MX" dirty="0" smtClean="0"/>
                        <a:t>CLR</a:t>
                      </a:r>
                      <a:endParaRPr lang="es-MX" dirty="0"/>
                    </a:p>
                  </a:txBody>
                  <a:tcPr/>
                </a:tc>
                <a:tc>
                  <a:txBody>
                    <a:bodyPr/>
                    <a:lstStyle/>
                    <a:p>
                      <a:r>
                        <a:rPr lang="es-MX" dirty="0" smtClean="0"/>
                        <a:t>Significado</a:t>
                      </a:r>
                    </a:p>
                  </a:txBody>
                  <a:tcPr/>
                </a:tc>
              </a:tr>
              <a:tr h="370840">
                <a:tc>
                  <a:txBody>
                    <a:bodyPr/>
                    <a:lstStyle/>
                    <a:p>
                      <a:r>
                        <a:rPr lang="es-MX" sz="1800" b="0" i="0" u="none" strike="noStrike" kern="1200" baseline="0" dirty="0" err="1" smtClean="0">
                          <a:solidFill>
                            <a:schemeClr val="dk1"/>
                          </a:solidFill>
                          <a:latin typeface="+mn-lt"/>
                          <a:ea typeface="+mn-ea"/>
                          <a:cs typeface="+mn-cs"/>
                        </a:rPr>
                        <a:t>bool</a:t>
                      </a:r>
                      <a:endParaRPr lang="es-MX" dirty="0"/>
                    </a:p>
                  </a:txBody>
                  <a:tcPr/>
                </a:tc>
                <a:tc>
                  <a:txBody>
                    <a:bodyPr/>
                    <a:lstStyle/>
                    <a:p>
                      <a:r>
                        <a:rPr lang="es-MX" sz="1800" b="0" i="1" u="none" strike="noStrike" kern="1200" baseline="0" dirty="0" err="1" smtClean="0">
                          <a:solidFill>
                            <a:schemeClr val="dk1"/>
                          </a:solidFill>
                          <a:latin typeface="+mn-lt"/>
                          <a:ea typeface="+mn-ea"/>
                          <a:cs typeface="+mn-cs"/>
                        </a:rPr>
                        <a:t>System.Boolean</a:t>
                      </a:r>
                      <a:endParaRPr lang="es-MX" dirty="0"/>
                    </a:p>
                  </a:txBody>
                  <a:tcPr/>
                </a:tc>
                <a:tc>
                  <a:txBody>
                    <a:bodyPr/>
                    <a:lstStyle/>
                    <a:p>
                      <a:r>
                        <a:rPr lang="es-MX" dirty="0" smtClean="0"/>
                        <a:t>True o False</a:t>
                      </a:r>
                      <a:endParaRPr lang="es-MX" dirty="0"/>
                    </a:p>
                  </a:txBody>
                  <a:tcPr/>
                </a:tc>
              </a:tr>
              <a:tr h="370840">
                <a:tc>
                  <a:txBody>
                    <a:bodyPr/>
                    <a:lstStyle/>
                    <a:p>
                      <a:r>
                        <a:rPr lang="es-MX" dirty="0" err="1" smtClean="0"/>
                        <a:t>char</a:t>
                      </a:r>
                      <a:endParaRPr lang="es-MX" dirty="0"/>
                    </a:p>
                  </a:txBody>
                  <a:tcPr/>
                </a:tc>
                <a:tc>
                  <a:txBody>
                    <a:bodyPr/>
                    <a:lstStyle/>
                    <a:p>
                      <a:r>
                        <a:rPr lang="es-MX" sz="1800" b="0" i="1" u="none" strike="noStrike" kern="1200" baseline="0" dirty="0" err="1" smtClean="0">
                          <a:solidFill>
                            <a:schemeClr val="dk1"/>
                          </a:solidFill>
                          <a:latin typeface="+mn-lt"/>
                          <a:ea typeface="+mn-ea"/>
                          <a:cs typeface="+mn-cs"/>
                        </a:rPr>
                        <a:t>System.Char</a:t>
                      </a:r>
                      <a:endParaRPr lang="es-MX" dirty="0"/>
                    </a:p>
                  </a:txBody>
                  <a:tcPr/>
                </a:tc>
                <a:tc>
                  <a:txBody>
                    <a:bodyPr/>
                    <a:lstStyle/>
                    <a:p>
                      <a:r>
                        <a:rPr lang="es-MX" dirty="0" smtClean="0"/>
                        <a:t>Caracteres </a:t>
                      </a:r>
                      <a:r>
                        <a:rPr lang="es-MX" dirty="0" err="1" smtClean="0"/>
                        <a:t>unicode</a:t>
                      </a:r>
                      <a:r>
                        <a:rPr lang="es-MX" dirty="0" smtClean="0"/>
                        <a:t> (16 bit)</a:t>
                      </a:r>
                      <a:endParaRPr lang="es-MX" dirty="0"/>
                    </a:p>
                  </a:txBody>
                  <a:tcPr/>
                </a:tc>
              </a:tr>
              <a:tr h="370840">
                <a:tc>
                  <a:txBody>
                    <a:bodyPr/>
                    <a:lstStyle/>
                    <a:p>
                      <a:r>
                        <a:rPr lang="es-MX" dirty="0" err="1" smtClean="0"/>
                        <a:t>sbyte</a:t>
                      </a:r>
                      <a:endParaRPr lang="es-MX" dirty="0"/>
                    </a:p>
                  </a:txBody>
                  <a:tcPr/>
                </a:tc>
                <a:tc>
                  <a:txBody>
                    <a:bodyPr/>
                    <a:lstStyle/>
                    <a:p>
                      <a:r>
                        <a:rPr lang="es-MX" sz="1800" b="0" i="1" u="none" strike="noStrike" kern="1200" baseline="0" dirty="0" err="1" smtClean="0">
                          <a:solidFill>
                            <a:schemeClr val="dk1"/>
                          </a:solidFill>
                          <a:latin typeface="+mn-lt"/>
                          <a:ea typeface="+mn-ea"/>
                          <a:cs typeface="+mn-cs"/>
                        </a:rPr>
                        <a:t>System.SByte</a:t>
                      </a:r>
                      <a:endParaRPr lang="es-MX" dirty="0"/>
                    </a:p>
                  </a:txBody>
                  <a:tcPr/>
                </a:tc>
                <a:tc>
                  <a:txBody>
                    <a:bodyPr/>
                    <a:lstStyle/>
                    <a:p>
                      <a:r>
                        <a:rPr lang="es-MX" dirty="0" smtClean="0"/>
                        <a:t>Entero 8 bits con signo</a:t>
                      </a:r>
                      <a:endParaRPr lang="es-MX" dirty="0"/>
                    </a:p>
                  </a:txBody>
                  <a:tcPr/>
                </a:tc>
              </a:tr>
              <a:tr h="370840">
                <a:tc>
                  <a:txBody>
                    <a:bodyPr/>
                    <a:lstStyle/>
                    <a:p>
                      <a:r>
                        <a:rPr lang="es-MX" dirty="0" smtClean="0"/>
                        <a:t>byte</a:t>
                      </a:r>
                      <a:endParaRPr lang="es-MX" dirty="0"/>
                    </a:p>
                  </a:txBody>
                  <a:tcPr/>
                </a:tc>
                <a:tc>
                  <a:txBody>
                    <a:bodyPr/>
                    <a:lstStyle/>
                    <a:p>
                      <a:r>
                        <a:rPr lang="es-MX" sz="1800" b="0" i="1" u="none" strike="noStrike" kern="1200" baseline="0" dirty="0" err="1" smtClean="0">
                          <a:solidFill>
                            <a:schemeClr val="dk1"/>
                          </a:solidFill>
                          <a:latin typeface="+mn-lt"/>
                          <a:ea typeface="+mn-ea"/>
                          <a:cs typeface="+mn-cs"/>
                        </a:rPr>
                        <a:t>System.Byte</a:t>
                      </a:r>
                      <a:endParaRPr lang="es-MX"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dirty="0" smtClean="0"/>
                        <a:t>Entero 8 bits sin</a:t>
                      </a:r>
                      <a:r>
                        <a:rPr lang="es-MX" baseline="0" dirty="0" smtClean="0"/>
                        <a:t> </a:t>
                      </a:r>
                      <a:r>
                        <a:rPr lang="es-MX" dirty="0" smtClean="0"/>
                        <a:t>signo</a:t>
                      </a:r>
                    </a:p>
                  </a:txBody>
                  <a:tcPr/>
                </a:tc>
              </a:tr>
              <a:tr h="370840">
                <a:tc>
                  <a:txBody>
                    <a:bodyPr/>
                    <a:lstStyle/>
                    <a:p>
                      <a:r>
                        <a:rPr lang="es-MX" dirty="0" smtClean="0"/>
                        <a:t>short</a:t>
                      </a:r>
                      <a:endParaRPr lang="es-MX" dirty="0"/>
                    </a:p>
                  </a:txBody>
                  <a:tcPr/>
                </a:tc>
                <a:tc>
                  <a:txBody>
                    <a:bodyPr/>
                    <a:lstStyle/>
                    <a:p>
                      <a:r>
                        <a:rPr lang="es-MX" sz="1800" b="0" i="1" u="none" strike="noStrike" kern="1200" baseline="0" dirty="0" smtClean="0">
                          <a:solidFill>
                            <a:schemeClr val="dk1"/>
                          </a:solidFill>
                          <a:latin typeface="+mn-lt"/>
                          <a:ea typeface="+mn-ea"/>
                          <a:cs typeface="+mn-cs"/>
                        </a:rPr>
                        <a:t>System.Int16</a:t>
                      </a:r>
                      <a:endParaRPr lang="es-MX"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dirty="0" smtClean="0"/>
                        <a:t>Entero 16 bits con</a:t>
                      </a:r>
                      <a:r>
                        <a:rPr lang="es-MX" baseline="0" dirty="0" smtClean="0"/>
                        <a:t> </a:t>
                      </a:r>
                      <a:r>
                        <a:rPr lang="es-MX" dirty="0" smtClean="0"/>
                        <a:t>signo</a:t>
                      </a:r>
                    </a:p>
                  </a:txBody>
                  <a:tcPr/>
                </a:tc>
              </a:tr>
              <a:tr h="370840">
                <a:tc>
                  <a:txBody>
                    <a:bodyPr/>
                    <a:lstStyle/>
                    <a:p>
                      <a:r>
                        <a:rPr lang="es-MX" dirty="0" err="1" smtClean="0"/>
                        <a:t>ushort</a:t>
                      </a:r>
                      <a:endParaRPr lang="es-MX"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800" b="0" i="1" u="none" strike="noStrike" kern="1200" baseline="0" dirty="0" smtClean="0">
                          <a:solidFill>
                            <a:schemeClr val="dk1"/>
                          </a:solidFill>
                          <a:latin typeface="+mn-lt"/>
                          <a:ea typeface="+mn-ea"/>
                          <a:cs typeface="+mn-cs"/>
                        </a:rPr>
                        <a:t>System.UInt16</a:t>
                      </a:r>
                      <a:endParaRPr lang="es-MX"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dirty="0" smtClean="0"/>
                        <a:t>Entero 16 bits sin</a:t>
                      </a:r>
                      <a:r>
                        <a:rPr lang="es-MX" baseline="0" dirty="0" smtClean="0"/>
                        <a:t> </a:t>
                      </a:r>
                      <a:r>
                        <a:rPr lang="es-MX" dirty="0" smtClean="0"/>
                        <a:t>signo</a:t>
                      </a:r>
                    </a:p>
                  </a:txBody>
                  <a:tcPr/>
                </a:tc>
              </a:tr>
              <a:tr h="370840">
                <a:tc>
                  <a:txBody>
                    <a:bodyPr/>
                    <a:lstStyle/>
                    <a:p>
                      <a:r>
                        <a:rPr lang="es-MX" dirty="0" err="1" smtClean="0">
                          <a:solidFill>
                            <a:srgbClr val="FF0000"/>
                          </a:solidFill>
                        </a:rPr>
                        <a:t>int</a:t>
                      </a:r>
                      <a:endParaRPr lang="es-MX" dirty="0">
                        <a:solidFill>
                          <a:srgbClr val="FF0000"/>
                        </a:solidFill>
                      </a:endParaRPr>
                    </a:p>
                  </a:txBody>
                  <a:tcPr/>
                </a:tc>
                <a:tc>
                  <a:txBody>
                    <a:bodyPr/>
                    <a:lstStyle/>
                    <a:p>
                      <a:r>
                        <a:rPr lang="es-MX" sz="1800" b="0" i="1" u="none" strike="noStrike" kern="1200" baseline="0" dirty="0" smtClean="0">
                          <a:solidFill>
                            <a:schemeClr val="dk1"/>
                          </a:solidFill>
                          <a:latin typeface="+mn-lt"/>
                          <a:ea typeface="+mn-ea"/>
                          <a:cs typeface="+mn-cs"/>
                        </a:rPr>
                        <a:t>System.Int32</a:t>
                      </a:r>
                      <a:endParaRPr lang="es-MX"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dirty="0" smtClean="0"/>
                        <a:t>Entero 32 bits con</a:t>
                      </a:r>
                      <a:r>
                        <a:rPr lang="es-MX" baseline="0" dirty="0" smtClean="0"/>
                        <a:t> </a:t>
                      </a:r>
                      <a:r>
                        <a:rPr lang="es-MX" dirty="0" smtClean="0"/>
                        <a:t>signo</a:t>
                      </a:r>
                    </a:p>
                  </a:txBody>
                  <a:tcPr/>
                </a:tc>
              </a:tr>
              <a:tr h="370840">
                <a:tc>
                  <a:txBody>
                    <a:bodyPr/>
                    <a:lstStyle/>
                    <a:p>
                      <a:r>
                        <a:rPr lang="es-MX" dirty="0" err="1" smtClean="0">
                          <a:solidFill>
                            <a:srgbClr val="FF0000"/>
                          </a:solidFill>
                        </a:rPr>
                        <a:t>uint</a:t>
                      </a:r>
                      <a:endParaRPr lang="es-MX" dirty="0">
                        <a:solidFill>
                          <a:srgbClr val="FF0000"/>
                        </a:solidFill>
                      </a:endParaRPr>
                    </a:p>
                  </a:txBody>
                  <a:tcPr/>
                </a:tc>
                <a:tc>
                  <a:txBody>
                    <a:bodyPr/>
                    <a:lstStyle/>
                    <a:p>
                      <a:r>
                        <a:rPr lang="es-MX" sz="1800" b="0" i="1" u="none" strike="noStrike" kern="1200" baseline="0" dirty="0" smtClean="0">
                          <a:solidFill>
                            <a:schemeClr val="dk1"/>
                          </a:solidFill>
                          <a:latin typeface="+mn-lt"/>
                          <a:ea typeface="+mn-ea"/>
                          <a:cs typeface="+mn-cs"/>
                        </a:rPr>
                        <a:t>System.UInt32</a:t>
                      </a:r>
                      <a:endParaRPr lang="es-MX" dirty="0"/>
                    </a:p>
                  </a:txBody>
                  <a:tcPr/>
                </a:tc>
                <a:tc>
                  <a:txBody>
                    <a:bodyPr/>
                    <a:lstStyle/>
                    <a:p>
                      <a:r>
                        <a:rPr lang="es-MX" dirty="0" smtClean="0"/>
                        <a:t>Entero 32 bits sin</a:t>
                      </a:r>
                      <a:r>
                        <a:rPr lang="es-MX" baseline="0" dirty="0" smtClean="0"/>
                        <a:t> </a:t>
                      </a:r>
                      <a:r>
                        <a:rPr lang="es-MX" dirty="0" smtClean="0"/>
                        <a:t>signo</a:t>
                      </a:r>
                      <a:endParaRPr lang="es-MX" dirty="0"/>
                    </a:p>
                  </a:txBody>
                  <a:tcPr/>
                </a:tc>
              </a:tr>
              <a:tr h="370840">
                <a:tc>
                  <a:txBody>
                    <a:bodyPr/>
                    <a:lstStyle/>
                    <a:p>
                      <a:r>
                        <a:rPr lang="es-MX" dirty="0" err="1" smtClean="0"/>
                        <a:t>long</a:t>
                      </a:r>
                      <a:endParaRPr lang="es-MX" dirty="0"/>
                    </a:p>
                  </a:txBody>
                  <a:tcPr/>
                </a:tc>
                <a:tc>
                  <a:txBody>
                    <a:bodyPr/>
                    <a:lstStyle/>
                    <a:p>
                      <a:r>
                        <a:rPr lang="es-MX" sz="1800" b="0" i="1" u="none" strike="noStrike" kern="1200" baseline="0" dirty="0" smtClean="0">
                          <a:solidFill>
                            <a:schemeClr val="dk1"/>
                          </a:solidFill>
                          <a:latin typeface="+mn-lt"/>
                          <a:ea typeface="+mn-ea"/>
                          <a:cs typeface="+mn-cs"/>
                        </a:rPr>
                        <a:t>System.Int64</a:t>
                      </a:r>
                      <a:endParaRPr lang="es-MX" dirty="0"/>
                    </a:p>
                  </a:txBody>
                  <a:tcPr/>
                </a:tc>
                <a:tc>
                  <a:txBody>
                    <a:bodyPr/>
                    <a:lstStyle/>
                    <a:p>
                      <a:r>
                        <a:rPr lang="es-MX" dirty="0" smtClean="0"/>
                        <a:t>Entero 64 bits con</a:t>
                      </a:r>
                      <a:r>
                        <a:rPr lang="es-MX" baseline="0" dirty="0" smtClean="0"/>
                        <a:t> </a:t>
                      </a:r>
                      <a:r>
                        <a:rPr lang="es-MX" dirty="0" smtClean="0"/>
                        <a:t>signo</a:t>
                      </a:r>
                      <a:endParaRPr lang="es-MX" dirty="0"/>
                    </a:p>
                  </a:txBody>
                  <a:tcPr/>
                </a:tc>
              </a:tr>
              <a:tr h="370840">
                <a:tc>
                  <a:txBody>
                    <a:bodyPr/>
                    <a:lstStyle/>
                    <a:p>
                      <a:r>
                        <a:rPr lang="es-MX" dirty="0" err="1" smtClean="0"/>
                        <a:t>ulong</a:t>
                      </a:r>
                      <a:endParaRPr lang="es-MX" dirty="0"/>
                    </a:p>
                  </a:txBody>
                  <a:tcPr/>
                </a:tc>
                <a:tc>
                  <a:txBody>
                    <a:bodyPr/>
                    <a:lstStyle/>
                    <a:p>
                      <a:r>
                        <a:rPr lang="es-MX" sz="1800" b="0" i="1" u="none" strike="noStrike" kern="1200" baseline="0" dirty="0" smtClean="0">
                          <a:solidFill>
                            <a:schemeClr val="dk1"/>
                          </a:solidFill>
                          <a:latin typeface="+mn-lt"/>
                          <a:ea typeface="+mn-ea"/>
                          <a:cs typeface="+mn-cs"/>
                        </a:rPr>
                        <a:t>System.UInt64</a:t>
                      </a:r>
                      <a:endParaRPr lang="es-MX" dirty="0"/>
                    </a:p>
                  </a:txBody>
                  <a:tcPr/>
                </a:tc>
                <a:tc>
                  <a:txBody>
                    <a:bodyPr/>
                    <a:lstStyle/>
                    <a:p>
                      <a:r>
                        <a:rPr lang="es-MX" dirty="0" smtClean="0"/>
                        <a:t>Entero 32 bits con</a:t>
                      </a:r>
                      <a:r>
                        <a:rPr lang="es-MX" baseline="0" dirty="0" smtClean="0"/>
                        <a:t> </a:t>
                      </a:r>
                      <a:r>
                        <a:rPr lang="es-MX" dirty="0" smtClean="0"/>
                        <a:t>signo</a:t>
                      </a:r>
                      <a:endParaRPr lang="es-MX" dirty="0"/>
                    </a:p>
                  </a:txBody>
                  <a:tcPr/>
                </a:tc>
              </a:tr>
              <a:tr h="370840">
                <a:tc>
                  <a:txBody>
                    <a:bodyPr/>
                    <a:lstStyle/>
                    <a:p>
                      <a:r>
                        <a:rPr lang="es-MX" dirty="0" err="1" smtClean="0"/>
                        <a:t>float</a:t>
                      </a:r>
                      <a:endParaRPr lang="es-MX" dirty="0"/>
                    </a:p>
                  </a:txBody>
                  <a:tcPr/>
                </a:tc>
                <a:tc>
                  <a:txBody>
                    <a:bodyPr/>
                    <a:lstStyle/>
                    <a:p>
                      <a:r>
                        <a:rPr lang="es-MX" dirty="0" err="1" smtClean="0"/>
                        <a:t>System.Single</a:t>
                      </a:r>
                      <a:endParaRPr lang="es-MX" dirty="0"/>
                    </a:p>
                  </a:txBody>
                  <a:tcPr/>
                </a:tc>
                <a:tc>
                  <a:txBody>
                    <a:bodyPr/>
                    <a:lstStyle/>
                    <a:p>
                      <a:r>
                        <a:rPr lang="es-MX" dirty="0" smtClean="0"/>
                        <a:t>Valores reales en 4 bytes</a:t>
                      </a:r>
                      <a:endParaRPr lang="es-MX" dirty="0"/>
                    </a:p>
                  </a:txBody>
                  <a:tcPr/>
                </a:tc>
              </a:tr>
              <a:tr h="370840">
                <a:tc>
                  <a:txBody>
                    <a:bodyPr/>
                    <a:lstStyle/>
                    <a:p>
                      <a:r>
                        <a:rPr lang="es-MX" dirty="0" err="1" smtClean="0">
                          <a:solidFill>
                            <a:srgbClr val="FF0000"/>
                          </a:solidFill>
                        </a:rPr>
                        <a:t>double</a:t>
                      </a:r>
                      <a:endParaRPr lang="es-MX" dirty="0">
                        <a:solidFill>
                          <a:srgbClr val="FF0000"/>
                        </a:solidFill>
                      </a:endParaRPr>
                    </a:p>
                  </a:txBody>
                  <a:tcPr/>
                </a:tc>
                <a:tc>
                  <a:txBody>
                    <a:bodyPr/>
                    <a:lstStyle/>
                    <a:p>
                      <a:r>
                        <a:rPr lang="es-MX" dirty="0" err="1" smtClean="0"/>
                        <a:t>System.Double</a:t>
                      </a:r>
                      <a:endParaRPr lang="es-MX" dirty="0"/>
                    </a:p>
                  </a:txBody>
                  <a:tcPr/>
                </a:tc>
                <a:tc>
                  <a:txBody>
                    <a:bodyPr/>
                    <a:lstStyle/>
                    <a:p>
                      <a:r>
                        <a:rPr lang="es-MX" dirty="0" smtClean="0"/>
                        <a:t>Valores reales en 8 bytes</a:t>
                      </a:r>
                      <a:endParaRPr lang="es-MX" dirty="0"/>
                    </a:p>
                  </a:txBody>
                  <a:tcPr/>
                </a:tc>
              </a:tr>
              <a:tr h="370840">
                <a:tc>
                  <a:txBody>
                    <a:bodyPr/>
                    <a:lstStyle/>
                    <a:p>
                      <a:r>
                        <a:rPr lang="es-MX" dirty="0" smtClean="0"/>
                        <a:t>decimal</a:t>
                      </a:r>
                      <a:endParaRPr lang="es-MX" dirty="0"/>
                    </a:p>
                  </a:txBody>
                  <a:tcPr/>
                </a:tc>
                <a:tc>
                  <a:txBody>
                    <a:bodyPr/>
                    <a:lstStyle/>
                    <a:p>
                      <a:r>
                        <a:rPr lang="es-MX" dirty="0" err="1" smtClean="0"/>
                        <a:t>System.Decimal</a:t>
                      </a:r>
                      <a:endParaRPr lang="es-MX" dirty="0"/>
                    </a:p>
                  </a:txBody>
                  <a:tcPr/>
                </a:tc>
                <a:tc>
                  <a:txBody>
                    <a:bodyPr/>
                    <a:lstStyle/>
                    <a:p>
                      <a:r>
                        <a:rPr lang="es-MX" dirty="0" smtClean="0"/>
                        <a:t>Valores reales en 16 bytes</a:t>
                      </a:r>
                      <a:endParaRPr lang="es-MX" dirty="0"/>
                    </a:p>
                  </a:txBody>
                  <a:tcPr/>
                </a:tc>
              </a:tr>
            </a:tbl>
          </a:graphicData>
        </a:graphic>
      </p:graphicFrame>
    </p:spTree>
    <p:extLst>
      <p:ext uri="{BB962C8B-B14F-4D97-AF65-F5344CB8AC3E}">
        <p14:creationId xmlns:p14="http://schemas.microsoft.com/office/powerpoint/2010/main" val="22913655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381000" y="319088"/>
            <a:ext cx="8393113" cy="657225"/>
          </a:xfrm>
        </p:spPr>
        <p:txBody>
          <a:bodyPr>
            <a:normAutofit fontScale="90000"/>
          </a:bodyPr>
          <a:lstStyle/>
          <a:p>
            <a:r>
              <a:rPr lang="es-ES" sz="4100"/>
              <a:t>La Memoria y los Tipos de Datos</a:t>
            </a:r>
            <a:endParaRPr lang="en-US" sz="4100"/>
          </a:p>
        </p:txBody>
      </p:sp>
      <p:sp>
        <p:nvSpPr>
          <p:cNvPr id="5" name="Rectangle 3"/>
          <p:cNvSpPr txBox="1">
            <a:spLocks noChangeArrowheads="1"/>
          </p:cNvSpPr>
          <p:nvPr/>
        </p:nvSpPr>
        <p:spPr>
          <a:xfrm>
            <a:off x="914400" y="1447800"/>
            <a:ext cx="7391400" cy="13716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ct val="10000"/>
              </a:spcAft>
              <a:buClrTx/>
              <a:buSzTx/>
              <a:buFont typeface="Arial" pitchFamily="34" charset="0"/>
              <a:buChar char="•"/>
              <a:tabLst/>
              <a:defRPr/>
            </a:pPr>
            <a:r>
              <a:rPr kumimoji="0" lang="es-ES" sz="1600" b="0" i="0" u="none" strike="noStrike" kern="1200" cap="none" spc="0" normalizeH="0" baseline="0" noProof="0" dirty="0" smtClean="0">
                <a:ln>
                  <a:noFill/>
                </a:ln>
                <a:solidFill>
                  <a:schemeClr val="tx1"/>
                </a:solidFill>
                <a:effectLst/>
                <a:uLnTx/>
                <a:uFillTx/>
                <a:latin typeface="+mn-lt"/>
                <a:ea typeface="+mn-ea"/>
                <a:cs typeface="+mn-cs"/>
              </a:rPr>
              <a:t>El CLR administra dos segmentos de memoria: </a:t>
            </a:r>
            <a:r>
              <a:rPr kumimoji="0" lang="es-ES" sz="1600" b="1" i="0" u="none" strike="noStrike" kern="1200" cap="none" spc="0" normalizeH="0" baseline="0" noProof="0" dirty="0" err="1" smtClean="0">
                <a:ln>
                  <a:noFill/>
                </a:ln>
                <a:solidFill>
                  <a:schemeClr val="tx1"/>
                </a:solidFill>
                <a:effectLst/>
                <a:uLnTx/>
                <a:uFillTx/>
                <a:latin typeface="+mn-lt"/>
                <a:ea typeface="+mn-ea"/>
                <a:cs typeface="+mn-cs"/>
              </a:rPr>
              <a:t>Stack</a:t>
            </a:r>
            <a:r>
              <a:rPr kumimoji="0" lang="es-ES" sz="1600" b="1" i="0" u="none" strike="noStrike" kern="1200" cap="none" spc="0" normalizeH="0" baseline="0" noProof="0" dirty="0" smtClean="0">
                <a:ln>
                  <a:noFill/>
                </a:ln>
                <a:solidFill>
                  <a:schemeClr val="tx1"/>
                </a:solidFill>
                <a:effectLst/>
                <a:uLnTx/>
                <a:uFillTx/>
                <a:latin typeface="+mn-lt"/>
                <a:ea typeface="+mn-ea"/>
                <a:cs typeface="+mn-cs"/>
              </a:rPr>
              <a:t> (Pila)</a:t>
            </a:r>
            <a:r>
              <a:rPr kumimoji="0" lang="es-ES" sz="1600" b="0" i="0" u="none" strike="noStrike" kern="1200" cap="none" spc="0" normalizeH="0" baseline="0" noProof="0" dirty="0" smtClean="0">
                <a:ln>
                  <a:noFill/>
                </a:ln>
                <a:solidFill>
                  <a:schemeClr val="tx1"/>
                </a:solidFill>
                <a:effectLst/>
                <a:uLnTx/>
                <a:uFillTx/>
                <a:latin typeface="+mn-lt"/>
                <a:ea typeface="+mn-ea"/>
                <a:cs typeface="+mn-cs"/>
              </a:rPr>
              <a:t> y </a:t>
            </a:r>
            <a:r>
              <a:rPr kumimoji="0" lang="es-ES" sz="1600" b="1" i="0" u="none" strike="noStrike" kern="1200" cap="none" spc="0" normalizeH="0" baseline="0" noProof="0" dirty="0" err="1" smtClean="0">
                <a:ln>
                  <a:noFill/>
                </a:ln>
                <a:solidFill>
                  <a:schemeClr val="tx1"/>
                </a:solidFill>
                <a:effectLst/>
                <a:uLnTx/>
                <a:uFillTx/>
                <a:latin typeface="+mn-lt"/>
                <a:ea typeface="+mn-ea"/>
                <a:cs typeface="+mn-cs"/>
              </a:rPr>
              <a:t>Heap</a:t>
            </a:r>
            <a:r>
              <a:rPr kumimoji="0" lang="es-ES" sz="1600" b="1" i="0" u="none" strike="noStrike" kern="1200" cap="none" spc="0" normalizeH="0" baseline="0" noProof="0" dirty="0" smtClean="0">
                <a:ln>
                  <a:noFill/>
                </a:ln>
                <a:solidFill>
                  <a:schemeClr val="tx1"/>
                </a:solidFill>
                <a:effectLst/>
                <a:uLnTx/>
                <a:uFillTx/>
                <a:latin typeface="+mn-lt"/>
                <a:ea typeface="+mn-ea"/>
                <a:cs typeface="+mn-cs"/>
              </a:rPr>
              <a:t> (Montón)</a:t>
            </a:r>
          </a:p>
          <a:p>
            <a:pPr marL="342900" marR="0" lvl="0" indent="-342900" algn="l" defTabSz="914400" rtl="0" eaLnBrk="1" fontAlgn="auto" latinLnBrk="0" hangingPunct="1">
              <a:lnSpc>
                <a:spcPct val="100000"/>
              </a:lnSpc>
              <a:spcBef>
                <a:spcPct val="20000"/>
              </a:spcBef>
              <a:spcAft>
                <a:spcPct val="10000"/>
              </a:spcAft>
              <a:buClrTx/>
              <a:buSzTx/>
              <a:buFont typeface="Arial" pitchFamily="34" charset="0"/>
              <a:buChar char="•"/>
              <a:tabLst/>
              <a:defRPr/>
            </a:pPr>
            <a:r>
              <a:rPr kumimoji="0" lang="es-ES" sz="1600" b="0" i="0" u="none" strike="noStrike" kern="1200" cap="none" spc="0" normalizeH="0" baseline="0" noProof="0" dirty="0" smtClean="0">
                <a:ln>
                  <a:noFill/>
                </a:ln>
                <a:solidFill>
                  <a:schemeClr val="tx1"/>
                </a:solidFill>
                <a:effectLst/>
                <a:uLnTx/>
                <a:uFillTx/>
                <a:latin typeface="+mn-lt"/>
                <a:ea typeface="+mn-ea"/>
                <a:cs typeface="+mn-cs"/>
              </a:rPr>
              <a:t>El </a:t>
            </a:r>
            <a:r>
              <a:rPr kumimoji="0" lang="es-ES" sz="1600" b="1" i="0" u="none" strike="noStrike" kern="1200" cap="none" spc="0" normalizeH="0" baseline="0" noProof="0" dirty="0" err="1" smtClean="0">
                <a:ln>
                  <a:noFill/>
                </a:ln>
                <a:solidFill>
                  <a:schemeClr val="tx1"/>
                </a:solidFill>
                <a:effectLst/>
                <a:uLnTx/>
                <a:uFillTx/>
                <a:latin typeface="+mn-lt"/>
                <a:ea typeface="+mn-ea"/>
                <a:cs typeface="+mn-cs"/>
              </a:rPr>
              <a:t>Stack</a:t>
            </a:r>
            <a:r>
              <a:rPr kumimoji="0" lang="es-ES" sz="1600" b="0" i="0" u="none" strike="noStrike" kern="1200" cap="none" spc="0" normalizeH="0" baseline="0" noProof="0" dirty="0" smtClean="0">
                <a:ln>
                  <a:noFill/>
                </a:ln>
                <a:solidFill>
                  <a:schemeClr val="tx1"/>
                </a:solidFill>
                <a:effectLst/>
                <a:uLnTx/>
                <a:uFillTx/>
                <a:latin typeface="+mn-lt"/>
                <a:ea typeface="+mn-ea"/>
                <a:cs typeface="+mn-cs"/>
              </a:rPr>
              <a:t> es liberado automáticamente y el </a:t>
            </a:r>
            <a:r>
              <a:rPr kumimoji="0" lang="es-ES" sz="1600" b="1" i="0" u="none" strike="noStrike" kern="1200" cap="none" spc="0" normalizeH="0" baseline="0" noProof="0" dirty="0" err="1" smtClean="0">
                <a:ln>
                  <a:noFill/>
                </a:ln>
                <a:solidFill>
                  <a:schemeClr val="tx1"/>
                </a:solidFill>
                <a:effectLst/>
                <a:uLnTx/>
                <a:uFillTx/>
                <a:latin typeface="+mn-lt"/>
                <a:ea typeface="+mn-ea"/>
                <a:cs typeface="+mn-cs"/>
              </a:rPr>
              <a:t>Heap</a:t>
            </a:r>
            <a:r>
              <a:rPr kumimoji="0" lang="es-ES" sz="1600" b="0" i="0" u="none" strike="noStrike" kern="1200" cap="none" spc="0" normalizeH="0" baseline="0" noProof="0" dirty="0" smtClean="0">
                <a:ln>
                  <a:noFill/>
                </a:ln>
                <a:solidFill>
                  <a:schemeClr val="tx1"/>
                </a:solidFill>
                <a:effectLst/>
                <a:uLnTx/>
                <a:uFillTx/>
                <a:latin typeface="+mn-lt"/>
                <a:ea typeface="+mn-ea"/>
                <a:cs typeface="+mn-cs"/>
              </a:rPr>
              <a:t> es administrado por el </a:t>
            </a:r>
            <a:r>
              <a:rPr kumimoji="0" lang="es-ES" sz="1600" b="1" i="0" u="none" strike="noStrike" kern="1200" cap="none" spc="0" normalizeH="0" baseline="0" noProof="0" dirty="0" smtClean="0">
                <a:ln>
                  <a:noFill/>
                </a:ln>
                <a:solidFill>
                  <a:schemeClr val="tx1"/>
                </a:solidFill>
                <a:effectLst/>
                <a:uLnTx/>
                <a:uFillTx/>
                <a:latin typeface="+mn-lt"/>
                <a:ea typeface="+mn-ea"/>
                <a:cs typeface="+mn-cs"/>
              </a:rPr>
              <a:t>GC</a:t>
            </a:r>
            <a:r>
              <a:rPr kumimoji="0" lang="es-ES" sz="1600" b="0" i="0" u="none" strike="noStrike" kern="1200" cap="none" spc="0" normalizeH="0" baseline="0" noProof="0" dirty="0" smtClean="0">
                <a:ln>
                  <a:noFill/>
                </a:ln>
                <a:solidFill>
                  <a:schemeClr val="tx1"/>
                </a:solidFill>
                <a:effectLst/>
                <a:uLnTx/>
                <a:uFillTx/>
                <a:latin typeface="+mn-lt"/>
                <a:ea typeface="+mn-ea"/>
                <a:cs typeface="+mn-cs"/>
              </a:rPr>
              <a:t> (</a:t>
            </a:r>
            <a:r>
              <a:rPr kumimoji="0" lang="es-ES" sz="1600" b="1" i="0" u="none" strike="noStrike" kern="1200" cap="none" spc="0" normalizeH="0" baseline="0" noProof="0" dirty="0" err="1" smtClean="0">
                <a:ln>
                  <a:noFill/>
                </a:ln>
                <a:solidFill>
                  <a:schemeClr val="tx1"/>
                </a:solidFill>
                <a:effectLst/>
                <a:uLnTx/>
                <a:uFillTx/>
                <a:latin typeface="+mn-lt"/>
                <a:ea typeface="+mn-ea"/>
                <a:cs typeface="+mn-cs"/>
              </a:rPr>
              <a:t>Garbage</a:t>
            </a:r>
            <a:r>
              <a:rPr kumimoji="0" lang="es-ES" sz="1600" b="1" i="0" u="none" strike="noStrike" kern="1200" cap="none" spc="0" normalizeH="0" baseline="0" noProof="0" dirty="0" smtClean="0">
                <a:ln>
                  <a:noFill/>
                </a:ln>
                <a:solidFill>
                  <a:schemeClr val="tx1"/>
                </a:solidFill>
                <a:effectLst/>
                <a:uLnTx/>
                <a:uFillTx/>
                <a:latin typeface="+mn-lt"/>
                <a:ea typeface="+mn-ea"/>
                <a:cs typeface="+mn-cs"/>
              </a:rPr>
              <a:t> </a:t>
            </a:r>
            <a:r>
              <a:rPr kumimoji="0" lang="es-ES" sz="1600" b="1" i="0" u="none" strike="noStrike" kern="1200" cap="none" spc="0" normalizeH="0" baseline="0" noProof="0" dirty="0" err="1" smtClean="0">
                <a:ln>
                  <a:noFill/>
                </a:ln>
                <a:solidFill>
                  <a:schemeClr val="tx1"/>
                </a:solidFill>
                <a:effectLst/>
                <a:uLnTx/>
                <a:uFillTx/>
                <a:latin typeface="+mn-lt"/>
                <a:ea typeface="+mn-ea"/>
                <a:cs typeface="+mn-cs"/>
              </a:rPr>
              <a:t>Collector</a:t>
            </a:r>
            <a:r>
              <a:rPr kumimoji="0" lang="es-ES" sz="1600" b="0" i="0" u="none" strike="noStrike" kern="1200" cap="none" spc="0" normalizeH="0" baseline="0" noProof="0" dirty="0" smtClean="0">
                <a:ln>
                  <a:noFill/>
                </a:ln>
                <a:solidFill>
                  <a:schemeClr val="tx1"/>
                </a:solidFill>
                <a:effectLst/>
                <a:uLnTx/>
                <a:uFillTx/>
                <a:latin typeface="+mn-lt"/>
                <a:ea typeface="+mn-ea"/>
                <a:cs typeface="+mn-cs"/>
              </a:rPr>
              <a:t>)</a:t>
            </a:r>
            <a:endParaRPr kumimoji="0" lang="es-ES" sz="1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Rectangle 4"/>
          <p:cNvSpPr>
            <a:spLocks noChangeArrowheads="1"/>
          </p:cNvSpPr>
          <p:nvPr/>
        </p:nvSpPr>
        <p:spPr bwMode="auto">
          <a:xfrm>
            <a:off x="381000" y="2971800"/>
            <a:ext cx="3733800" cy="2437506"/>
          </a:xfrm>
          <a:prstGeom prst="rect">
            <a:avLst/>
          </a:prstGeom>
          <a:noFill/>
          <a:ln w="9525">
            <a:noFill/>
            <a:miter lim="800000"/>
            <a:headEnd/>
            <a:tailEnd/>
          </a:ln>
          <a:effectLst>
            <a:outerShdw dist="12700" algn="ctr" rotWithShape="0">
              <a:schemeClr val="bg2">
                <a:alpha val="50000"/>
              </a:schemeClr>
            </a:outerShdw>
          </a:effectLst>
        </p:spPr>
        <p:txBody>
          <a:bodyPr wrap="square" lIns="91354" tIns="45678" rIns="91354" bIns="45678">
            <a:spAutoFit/>
          </a:bodyPr>
          <a:lstStyle/>
          <a:p>
            <a:pPr marL="558800" indent="-558800">
              <a:spcBef>
                <a:spcPct val="25000"/>
              </a:spcBef>
              <a:spcAft>
                <a:spcPct val="10000"/>
              </a:spcAft>
              <a:buClr>
                <a:schemeClr val="tx2"/>
              </a:buClr>
              <a:buSzPct val="75000"/>
              <a:buFont typeface="Wingdings" pitchFamily="2" charset="2"/>
              <a:buBlip>
                <a:blip r:embed="rId2"/>
              </a:buBlip>
            </a:pPr>
            <a:r>
              <a:rPr lang="es-ES" sz="2400" dirty="0">
                <a:effectLst>
                  <a:outerShdw blurRad="38100" dist="38100" dir="2700000" algn="tl">
                    <a:srgbClr val="000000"/>
                  </a:outerShdw>
                </a:effectLst>
                <a:latin typeface="Franklin Gothic Medium" pitchFamily="34" charset="0"/>
              </a:rPr>
              <a:t>Los tipos</a:t>
            </a:r>
            <a:r>
              <a:rPr lang="es-ES" sz="2400" b="1" dirty="0">
                <a:effectLst>
                  <a:outerShdw blurRad="38100" dist="38100" dir="2700000" algn="tl">
                    <a:srgbClr val="000000"/>
                  </a:outerShdw>
                </a:effectLst>
                <a:latin typeface="Franklin Gothic Medium" pitchFamily="34" charset="0"/>
              </a:rPr>
              <a:t> VALOR</a:t>
            </a:r>
            <a:r>
              <a:rPr lang="es-ES" sz="2400" dirty="0">
                <a:effectLst>
                  <a:outerShdw blurRad="38100" dist="38100" dir="2700000" algn="tl">
                    <a:srgbClr val="000000"/>
                  </a:outerShdw>
                </a:effectLst>
                <a:latin typeface="Franklin Gothic Medium" pitchFamily="34" charset="0"/>
              </a:rPr>
              <a:t> se almacenan en el </a:t>
            </a:r>
            <a:r>
              <a:rPr lang="es-ES" sz="2400" dirty="0" err="1">
                <a:effectLst>
                  <a:outerShdw blurRad="38100" dist="38100" dir="2700000" algn="tl">
                    <a:srgbClr val="000000"/>
                  </a:outerShdw>
                </a:effectLst>
                <a:latin typeface="Franklin Gothic Medium" pitchFamily="34" charset="0"/>
              </a:rPr>
              <a:t>Stack</a:t>
            </a:r>
            <a:endParaRPr lang="es-ES" sz="2400" dirty="0">
              <a:effectLst>
                <a:outerShdw blurRad="38100" dist="38100" dir="2700000" algn="tl">
                  <a:srgbClr val="000000"/>
                </a:outerShdw>
              </a:effectLst>
              <a:latin typeface="Franklin Gothic Medium" pitchFamily="34" charset="0"/>
            </a:endParaRPr>
          </a:p>
          <a:p>
            <a:pPr marL="558800" indent="-558800">
              <a:spcBef>
                <a:spcPct val="25000"/>
              </a:spcBef>
              <a:spcAft>
                <a:spcPct val="10000"/>
              </a:spcAft>
              <a:buClr>
                <a:schemeClr val="tx2"/>
              </a:buClr>
              <a:buSzPct val="75000"/>
              <a:buFont typeface="Wingdings" pitchFamily="2" charset="2"/>
              <a:buBlip>
                <a:blip r:embed="rId2"/>
              </a:buBlip>
            </a:pPr>
            <a:r>
              <a:rPr lang="es-ES" sz="2400" dirty="0">
                <a:effectLst>
                  <a:outerShdw blurRad="38100" dist="38100" dir="2700000" algn="tl">
                    <a:srgbClr val="000000"/>
                  </a:outerShdw>
                </a:effectLst>
                <a:latin typeface="Franklin Gothic Medium" pitchFamily="34" charset="0"/>
              </a:rPr>
              <a:t>Los tipos </a:t>
            </a:r>
            <a:r>
              <a:rPr lang="es-ES" sz="2400" b="1" dirty="0">
                <a:effectLst>
                  <a:outerShdw blurRad="38100" dist="38100" dir="2700000" algn="tl">
                    <a:srgbClr val="000000"/>
                  </a:outerShdw>
                </a:effectLst>
                <a:latin typeface="Franklin Gothic Medium" pitchFamily="34" charset="0"/>
              </a:rPr>
              <a:t>REFERENCIA</a:t>
            </a:r>
            <a:r>
              <a:rPr lang="es-ES" sz="2400" dirty="0">
                <a:effectLst>
                  <a:outerShdw blurRad="38100" dist="38100" dir="2700000" algn="tl">
                    <a:srgbClr val="000000"/>
                  </a:outerShdw>
                </a:effectLst>
                <a:latin typeface="Franklin Gothic Medium" pitchFamily="34" charset="0"/>
              </a:rPr>
              <a:t> se almacenan en el </a:t>
            </a:r>
            <a:r>
              <a:rPr lang="es-ES" sz="2400" dirty="0" err="1">
                <a:effectLst>
                  <a:outerShdw blurRad="38100" dist="38100" dir="2700000" algn="tl">
                    <a:srgbClr val="000000"/>
                  </a:outerShdw>
                </a:effectLst>
                <a:latin typeface="Franklin Gothic Medium" pitchFamily="34" charset="0"/>
              </a:rPr>
              <a:t>Heap</a:t>
            </a:r>
            <a:endParaRPr lang="es-ES" sz="2400" dirty="0">
              <a:effectLst>
                <a:outerShdw blurRad="38100" dist="38100" dir="2700000" algn="tl">
                  <a:srgbClr val="000000"/>
                </a:outerShdw>
              </a:effectLst>
              <a:latin typeface="Franklin Gothic Medium" pitchFamily="34" charset="0"/>
            </a:endParaRPr>
          </a:p>
        </p:txBody>
      </p:sp>
      <p:pic>
        <p:nvPicPr>
          <p:cNvPr id="7" name="Picture 5" descr="untitled"/>
          <p:cNvPicPr>
            <a:picLocks noChangeAspect="1" noChangeArrowheads="1"/>
          </p:cNvPicPr>
          <p:nvPr/>
        </p:nvPicPr>
        <p:blipFill>
          <a:blip r:embed="rId3" cstate="print"/>
          <a:srcRect/>
          <a:stretch>
            <a:fillRect/>
          </a:stretch>
        </p:blipFill>
        <p:spPr bwMode="auto">
          <a:xfrm>
            <a:off x="4267200" y="2971800"/>
            <a:ext cx="4185534" cy="3276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Capítulo</a:t>
            </a:r>
            <a:r>
              <a:rPr lang="en-US" dirty="0" smtClean="0"/>
              <a:t> 1</a:t>
            </a:r>
            <a:br>
              <a:rPr lang="en-US" dirty="0" smtClean="0"/>
            </a:br>
            <a:r>
              <a:rPr lang="en-US" dirty="0" err="1" smtClean="0"/>
              <a:t>Fundamentos</a:t>
            </a:r>
            <a:r>
              <a:rPr lang="en-US" dirty="0" smtClean="0"/>
              <a:t> del Framework</a:t>
            </a:r>
            <a:endParaRPr lang="en-US" dirty="0"/>
          </a:p>
        </p:txBody>
      </p:sp>
      <p:sp>
        <p:nvSpPr>
          <p:cNvPr id="3" name="Content Placeholder 2"/>
          <p:cNvSpPr>
            <a:spLocks noGrp="1"/>
          </p:cNvSpPr>
          <p:nvPr>
            <p:ph idx="1"/>
          </p:nvPr>
        </p:nvSpPr>
        <p:spPr/>
        <p:txBody>
          <a:bodyPr/>
          <a:lstStyle/>
          <a:p>
            <a:r>
              <a:rPr lang="es-MX" dirty="0" smtClean="0"/>
              <a:t>Lecciones en este capítulo:</a:t>
            </a:r>
          </a:p>
          <a:p>
            <a:pPr lvl="1"/>
            <a:r>
              <a:rPr lang="es-MX" dirty="0" smtClean="0">
                <a:solidFill>
                  <a:srgbClr val="0066FF"/>
                </a:solidFill>
              </a:rPr>
              <a:t>Lección 1: </a:t>
            </a:r>
            <a:r>
              <a:rPr lang="en-US" dirty="0" err="1" smtClean="0">
                <a:solidFill>
                  <a:srgbClr val="0066FF"/>
                </a:solidFill>
              </a:rPr>
              <a:t>Utilizar</a:t>
            </a:r>
            <a:r>
              <a:rPr lang="en-US" dirty="0" smtClean="0">
                <a:solidFill>
                  <a:srgbClr val="0066FF"/>
                </a:solidFill>
              </a:rPr>
              <a:t> </a:t>
            </a:r>
            <a:r>
              <a:rPr lang="en-US" dirty="0" err="1" smtClean="0">
                <a:solidFill>
                  <a:srgbClr val="0066FF"/>
                </a:solidFill>
              </a:rPr>
              <a:t>Tipos</a:t>
            </a:r>
            <a:r>
              <a:rPr lang="en-US" dirty="0" smtClean="0">
                <a:solidFill>
                  <a:srgbClr val="0066FF"/>
                </a:solidFill>
              </a:rPr>
              <a:t> </a:t>
            </a:r>
            <a:r>
              <a:rPr lang="en-US" dirty="0" err="1" smtClean="0">
                <a:solidFill>
                  <a:srgbClr val="0066FF"/>
                </a:solidFill>
              </a:rPr>
              <a:t>por</a:t>
            </a:r>
            <a:r>
              <a:rPr lang="en-US" dirty="0" smtClean="0">
                <a:solidFill>
                  <a:srgbClr val="0066FF"/>
                </a:solidFill>
              </a:rPr>
              <a:t> Valor.</a:t>
            </a:r>
          </a:p>
          <a:p>
            <a:pPr lvl="1"/>
            <a:r>
              <a:rPr lang="es-MX" dirty="0" smtClean="0"/>
              <a:t>Lección 2: Utilizar Tipos por Referencia.</a:t>
            </a:r>
          </a:p>
          <a:p>
            <a:pPr lvl="1"/>
            <a:r>
              <a:rPr lang="es-MX" dirty="0" smtClean="0"/>
              <a:t>Lección 3: Construyendo Clases.</a:t>
            </a:r>
          </a:p>
          <a:p>
            <a:pPr lvl="1"/>
            <a:r>
              <a:rPr lang="es-MX" dirty="0" smtClean="0"/>
              <a:t>Lección 4: Conversión Entre Tipos.</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MX" dirty="0" smtClean="0"/>
              <a:t>Lección 1:</a:t>
            </a:r>
            <a:br>
              <a:rPr lang="es-MX" dirty="0" smtClean="0"/>
            </a:br>
            <a:r>
              <a:rPr lang="es-MX" dirty="0" smtClean="0"/>
              <a:t> </a:t>
            </a:r>
            <a:r>
              <a:rPr lang="en-US" dirty="0" err="1" smtClean="0"/>
              <a:t>Utilizar</a:t>
            </a:r>
            <a:r>
              <a:rPr lang="en-US" dirty="0" smtClean="0"/>
              <a:t> </a:t>
            </a:r>
            <a:r>
              <a:rPr lang="en-US" dirty="0" err="1" smtClean="0"/>
              <a:t>Tipos</a:t>
            </a:r>
            <a:r>
              <a:rPr lang="en-US" dirty="0" smtClean="0"/>
              <a:t> </a:t>
            </a:r>
            <a:r>
              <a:rPr lang="en-US" dirty="0" err="1" smtClean="0"/>
              <a:t>por</a:t>
            </a:r>
            <a:r>
              <a:rPr lang="en-US" dirty="0" smtClean="0"/>
              <a:t> Valor</a:t>
            </a:r>
            <a:endParaRPr lang="en-US" dirty="0"/>
          </a:p>
        </p:txBody>
      </p:sp>
      <p:sp>
        <p:nvSpPr>
          <p:cNvPr id="18" name="Content Placeholder 2"/>
          <p:cNvSpPr>
            <a:spLocks noGrp="1"/>
          </p:cNvSpPr>
          <p:nvPr>
            <p:ph sz="quarter" idx="1"/>
          </p:nvPr>
        </p:nvSpPr>
        <p:spPr>
          <a:xfrm>
            <a:off x="304800" y="3429000"/>
            <a:ext cx="5857916" cy="1752600"/>
          </a:xfrm>
        </p:spPr>
        <p:txBody>
          <a:bodyPr>
            <a:normAutofit lnSpcReduction="10000"/>
          </a:bodyPr>
          <a:lstStyle/>
          <a:p>
            <a:pPr marL="457200" indent="-457200">
              <a:buFont typeface="Wingdings" pitchFamily="2" charset="2"/>
              <a:buChar char="q"/>
            </a:pPr>
            <a:r>
              <a:rPr lang="es-ES" sz="2000" dirty="0" smtClean="0"/>
              <a:t>Se derivan de </a:t>
            </a:r>
            <a:r>
              <a:rPr lang="es-ES" sz="2000" dirty="0" err="1" smtClean="0"/>
              <a:t>System.ValueType</a:t>
            </a:r>
            <a:r>
              <a:rPr lang="es-ES" sz="2000" dirty="0" smtClean="0"/>
              <a:t>.</a:t>
            </a:r>
          </a:p>
          <a:p>
            <a:pPr marL="457200" indent="-457200">
              <a:buFont typeface="Wingdings" pitchFamily="2" charset="2"/>
              <a:buChar char="q"/>
            </a:pPr>
            <a:r>
              <a:rPr lang="es-ES" sz="2000" dirty="0" smtClean="0"/>
              <a:t>Contiene una copia de los datos que utiliza.</a:t>
            </a:r>
          </a:p>
          <a:p>
            <a:pPr marL="457200" indent="-457200">
              <a:buFont typeface="Wingdings" pitchFamily="2" charset="2"/>
              <a:buChar char="q"/>
            </a:pPr>
            <a:r>
              <a:rPr lang="es-ES" sz="2000" dirty="0" smtClean="0"/>
              <a:t>Las operaciones que realizamos con su copia no afectan la original.</a:t>
            </a:r>
          </a:p>
          <a:p>
            <a:pPr marL="457200" indent="-457200">
              <a:buFont typeface="Wingdings" pitchFamily="2" charset="2"/>
              <a:buChar char="q"/>
            </a:pPr>
            <a:r>
              <a:rPr lang="es-ES" sz="2000" dirty="0" smtClean="0"/>
              <a:t>Son administrados por el </a:t>
            </a:r>
            <a:r>
              <a:rPr lang="es-ES" sz="2000" dirty="0" err="1" smtClean="0"/>
              <a:t>Stack</a:t>
            </a:r>
            <a:endParaRPr lang="en-US" sz="2000" dirty="0"/>
          </a:p>
        </p:txBody>
      </p:sp>
      <p:sp>
        <p:nvSpPr>
          <p:cNvPr id="19" name="Rectangle 18"/>
          <p:cNvSpPr/>
          <p:nvPr/>
        </p:nvSpPr>
        <p:spPr>
          <a:xfrm>
            <a:off x="661990" y="2268133"/>
            <a:ext cx="1832296" cy="369332"/>
          </a:xfrm>
          <a:prstGeom prst="rect">
            <a:avLst/>
          </a:prstGeom>
        </p:spPr>
        <p:style>
          <a:lnRef idx="0">
            <a:schemeClr val="accent3"/>
          </a:lnRef>
          <a:fillRef idx="3">
            <a:schemeClr val="accent3"/>
          </a:fillRef>
          <a:effectRef idx="3">
            <a:schemeClr val="accent3"/>
          </a:effectRef>
          <a:fontRef idx="minor">
            <a:schemeClr val="lt1"/>
          </a:fontRef>
        </p:style>
        <p:txBody>
          <a:bodyPr wrap="none">
            <a:spAutoFit/>
          </a:bodyPr>
          <a:lstStyle/>
          <a:p>
            <a:r>
              <a:rPr lang="es-ES" b="1" dirty="0" smtClean="0">
                <a:effectLst>
                  <a:outerShdw blurRad="38100" dist="38100" dir="2700000" algn="tl">
                    <a:srgbClr val="000000">
                      <a:alpha val="43137"/>
                    </a:srgbClr>
                  </a:outerShdw>
                </a:effectLst>
              </a:rPr>
              <a:t>Tipos Primitivos </a:t>
            </a:r>
            <a:endParaRPr lang="en-US" b="1" dirty="0">
              <a:effectLst>
                <a:outerShdw blurRad="38100" dist="38100" dir="2700000" algn="tl">
                  <a:srgbClr val="000000">
                    <a:alpha val="43137"/>
                  </a:srgbClr>
                </a:outerShdw>
              </a:effectLst>
            </a:endParaRPr>
          </a:p>
        </p:txBody>
      </p:sp>
      <p:sp>
        <p:nvSpPr>
          <p:cNvPr id="20" name="Rectangle 19"/>
          <p:cNvSpPr/>
          <p:nvPr/>
        </p:nvSpPr>
        <p:spPr>
          <a:xfrm>
            <a:off x="3351978" y="2268133"/>
            <a:ext cx="2558521" cy="369332"/>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r>
              <a:rPr lang="es-ES" b="1" dirty="0" smtClean="0">
                <a:effectLst>
                  <a:outerShdw blurRad="38100" dist="38100" dir="2700000" algn="tl">
                    <a:srgbClr val="000000">
                      <a:alpha val="43137"/>
                    </a:srgbClr>
                  </a:outerShdw>
                </a:effectLst>
              </a:rPr>
              <a:t>Definidos por el usuario</a:t>
            </a:r>
            <a:endParaRPr lang="en-US" b="1" dirty="0">
              <a:effectLst>
                <a:outerShdw blurRad="38100" dist="38100" dir="2700000" algn="tl">
                  <a:srgbClr val="000000">
                    <a:alpha val="43137"/>
                  </a:srgbClr>
                </a:outerShdw>
              </a:effectLst>
            </a:endParaRPr>
          </a:p>
        </p:txBody>
      </p:sp>
      <p:sp>
        <p:nvSpPr>
          <p:cNvPr id="21" name="Rectangle 20"/>
          <p:cNvSpPr/>
          <p:nvPr/>
        </p:nvSpPr>
        <p:spPr>
          <a:xfrm>
            <a:off x="6591344" y="2268133"/>
            <a:ext cx="1675202" cy="369332"/>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r>
              <a:rPr lang="es-ES" b="1" dirty="0" smtClean="0">
                <a:effectLst>
                  <a:outerShdw blurRad="38100" dist="38100" dir="2700000" algn="tl">
                    <a:srgbClr val="000000">
                      <a:alpha val="43137"/>
                    </a:srgbClr>
                  </a:outerShdw>
                </a:effectLst>
              </a:rPr>
              <a:t>Enumeraciones</a:t>
            </a:r>
          </a:p>
        </p:txBody>
      </p:sp>
      <p:cxnSp>
        <p:nvCxnSpPr>
          <p:cNvPr id="22" name="Curved Connector 11"/>
          <p:cNvCxnSpPr>
            <a:stCxn id="19" idx="2"/>
          </p:cNvCxnSpPr>
          <p:nvPr/>
        </p:nvCxnSpPr>
        <p:spPr>
          <a:xfrm rot="16200000" flipH="1">
            <a:off x="1661920" y="2553683"/>
            <a:ext cx="702238" cy="869802"/>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Curved Connector 22"/>
          <p:cNvCxnSpPr>
            <a:stCxn id="20" idx="2"/>
          </p:cNvCxnSpPr>
          <p:nvPr/>
        </p:nvCxnSpPr>
        <p:spPr>
          <a:xfrm rot="5400000">
            <a:off x="4010009" y="2718473"/>
            <a:ext cx="702238" cy="540223"/>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Curved Connector 15"/>
          <p:cNvCxnSpPr>
            <a:stCxn id="21" idx="2"/>
          </p:cNvCxnSpPr>
          <p:nvPr/>
        </p:nvCxnSpPr>
        <p:spPr>
          <a:xfrm rot="5400000">
            <a:off x="6221468" y="2221524"/>
            <a:ext cx="791537" cy="1623419"/>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graphicFrame>
        <p:nvGraphicFramePr>
          <p:cNvPr id="25" name="Table 24"/>
          <p:cNvGraphicFramePr>
            <a:graphicFrameLocks noGrp="1"/>
          </p:cNvGraphicFramePr>
          <p:nvPr/>
        </p:nvGraphicFramePr>
        <p:xfrm>
          <a:off x="7091410" y="3929066"/>
          <a:ext cx="1747790" cy="2547935"/>
        </p:xfrm>
        <a:graphic>
          <a:graphicData uri="http://schemas.openxmlformats.org/drawingml/2006/table">
            <a:tbl>
              <a:tblPr firstRow="1" bandRow="1">
                <a:tableStyleId>{22838BEF-8BB2-4498-84A7-C5851F593DF1}</a:tableStyleId>
              </a:tblPr>
              <a:tblGrid>
                <a:gridCol w="1747790"/>
              </a:tblGrid>
              <a:tr h="509587">
                <a:tc>
                  <a:txBody>
                    <a:bodyPr/>
                    <a:lstStyle/>
                    <a:p>
                      <a:endParaRPr lang="en-US" b="1" dirty="0">
                        <a:solidFill>
                          <a:srgbClr val="FF0000"/>
                        </a:solidFill>
                      </a:endParaRPr>
                    </a:p>
                  </a:txBody>
                  <a:tcPr>
                    <a:cell3D prstMaterial="dkEdge">
                      <a:bevel w="25400" h="25400" prst="angle"/>
                      <a:lightRig rig="flood" dir="t"/>
                    </a:cell3D>
                  </a:tcPr>
                </a:tc>
              </a:tr>
              <a:tr h="509587">
                <a:tc>
                  <a:txBody>
                    <a:bodyPr/>
                    <a:lstStyle/>
                    <a:p>
                      <a:endParaRPr lang="en-US" b="1" dirty="0">
                        <a:solidFill>
                          <a:srgbClr val="FF0000"/>
                        </a:solidFill>
                      </a:endParaRPr>
                    </a:p>
                  </a:txBody>
                  <a:tcPr>
                    <a:cell3D prstMaterial="dkEdge">
                      <a:bevel w="25400" h="25400" prst="angle"/>
                      <a:lightRig rig="flood" dir="t"/>
                    </a:cell3D>
                  </a:tcPr>
                </a:tc>
              </a:tr>
              <a:tr h="509587">
                <a:tc>
                  <a:txBody>
                    <a:bodyPr/>
                    <a:lstStyle/>
                    <a:p>
                      <a:endParaRPr lang="en-US" b="1" dirty="0">
                        <a:solidFill>
                          <a:srgbClr val="FF0000"/>
                        </a:solidFill>
                      </a:endParaRPr>
                    </a:p>
                  </a:txBody>
                  <a:tcPr>
                    <a:cell3D prstMaterial="dkEdge">
                      <a:bevel w="25400" h="25400" prst="angle"/>
                      <a:lightRig rig="flood" dir="t"/>
                    </a:cell3D>
                  </a:tcPr>
                </a:tc>
              </a:tr>
              <a:tr h="509587">
                <a:tc>
                  <a:txBody>
                    <a:bodyPr/>
                    <a:lstStyle/>
                    <a:p>
                      <a:endParaRPr lang="en-US" b="1" dirty="0">
                        <a:solidFill>
                          <a:srgbClr val="FF0000"/>
                        </a:solidFill>
                      </a:endParaRPr>
                    </a:p>
                  </a:txBody>
                  <a:tcPr>
                    <a:cell3D prstMaterial="dkEdge">
                      <a:bevel w="25400" h="25400" prst="angle"/>
                      <a:lightRig rig="flood" dir="t"/>
                    </a:cell3D>
                  </a:tcPr>
                </a:tc>
              </a:tr>
              <a:tr h="509587">
                <a:tc>
                  <a:txBody>
                    <a:bodyPr/>
                    <a:lstStyle/>
                    <a:p>
                      <a:endParaRPr lang="en-US" b="1" dirty="0">
                        <a:solidFill>
                          <a:srgbClr val="FF0000"/>
                        </a:solidFill>
                      </a:endParaRPr>
                    </a:p>
                  </a:txBody>
                  <a:tcPr>
                    <a:cell3D prstMaterial="dkEdge">
                      <a:bevel w="25400" h="25400" prst="angle"/>
                      <a:lightRig rig="flood" dir="t"/>
                    </a:cell3D>
                  </a:tcPr>
                </a:tc>
              </a:tr>
            </a:tbl>
          </a:graphicData>
        </a:graphic>
      </p:graphicFrame>
      <p:sp>
        <p:nvSpPr>
          <p:cNvPr id="26" name="TextBox 25"/>
          <p:cNvSpPr txBox="1"/>
          <p:nvPr/>
        </p:nvSpPr>
        <p:spPr>
          <a:xfrm>
            <a:off x="6324600" y="6153090"/>
            <a:ext cx="838200" cy="400110"/>
          </a:xfrm>
          <a:prstGeom prst="rect">
            <a:avLst/>
          </a:prstGeom>
          <a:noFill/>
        </p:spPr>
        <p:txBody>
          <a:bodyPr wrap="square" rtlCol="0">
            <a:spAutoFit/>
          </a:bodyPr>
          <a:lstStyle/>
          <a:p>
            <a:r>
              <a:rPr lang="es-MX" sz="2000" dirty="0" smtClean="0">
                <a:solidFill>
                  <a:srgbClr val="0070C0"/>
                </a:solidFill>
              </a:rPr>
              <a:t>0x215</a:t>
            </a:r>
          </a:p>
        </p:txBody>
      </p:sp>
      <p:sp>
        <p:nvSpPr>
          <p:cNvPr id="27" name="TextBox 26"/>
          <p:cNvSpPr txBox="1"/>
          <p:nvPr/>
        </p:nvSpPr>
        <p:spPr>
          <a:xfrm>
            <a:off x="6324600" y="4095690"/>
            <a:ext cx="838200" cy="400110"/>
          </a:xfrm>
          <a:prstGeom prst="rect">
            <a:avLst/>
          </a:prstGeom>
          <a:noFill/>
        </p:spPr>
        <p:txBody>
          <a:bodyPr wrap="square" rtlCol="0">
            <a:spAutoFit/>
          </a:bodyPr>
          <a:lstStyle/>
          <a:p>
            <a:r>
              <a:rPr lang="es-MX" sz="2000" dirty="0" smtClean="0">
                <a:solidFill>
                  <a:srgbClr val="0070C0"/>
                </a:solidFill>
              </a:rPr>
              <a:t>0x578</a:t>
            </a:r>
          </a:p>
        </p:txBody>
      </p:sp>
      <p:sp>
        <p:nvSpPr>
          <p:cNvPr id="28" name="TextBox 27"/>
          <p:cNvSpPr txBox="1"/>
          <p:nvPr/>
        </p:nvSpPr>
        <p:spPr>
          <a:xfrm>
            <a:off x="6248400" y="4629090"/>
            <a:ext cx="914400" cy="400110"/>
          </a:xfrm>
          <a:prstGeom prst="rect">
            <a:avLst/>
          </a:prstGeom>
          <a:noFill/>
        </p:spPr>
        <p:txBody>
          <a:bodyPr wrap="square" rtlCol="0">
            <a:spAutoFit/>
          </a:bodyPr>
          <a:lstStyle/>
          <a:p>
            <a:r>
              <a:rPr lang="es-MX" sz="2000" dirty="0" smtClean="0">
                <a:solidFill>
                  <a:srgbClr val="0070C0"/>
                </a:solidFill>
              </a:rPr>
              <a:t>0x778</a:t>
            </a:r>
          </a:p>
        </p:txBody>
      </p:sp>
      <p:sp>
        <p:nvSpPr>
          <p:cNvPr id="29" name="TextBox 28"/>
          <p:cNvSpPr txBox="1"/>
          <p:nvPr/>
        </p:nvSpPr>
        <p:spPr>
          <a:xfrm>
            <a:off x="6324600" y="5086290"/>
            <a:ext cx="838200" cy="400110"/>
          </a:xfrm>
          <a:prstGeom prst="rect">
            <a:avLst/>
          </a:prstGeom>
          <a:noFill/>
        </p:spPr>
        <p:txBody>
          <a:bodyPr wrap="square" rtlCol="0">
            <a:spAutoFit/>
          </a:bodyPr>
          <a:lstStyle/>
          <a:p>
            <a:r>
              <a:rPr lang="es-MX" sz="2000" dirty="0" smtClean="0">
                <a:solidFill>
                  <a:srgbClr val="0070C0"/>
                </a:solidFill>
              </a:rPr>
              <a:t>0x465</a:t>
            </a:r>
          </a:p>
        </p:txBody>
      </p:sp>
      <p:sp>
        <p:nvSpPr>
          <p:cNvPr id="30" name="TextBox 29"/>
          <p:cNvSpPr txBox="1"/>
          <p:nvPr/>
        </p:nvSpPr>
        <p:spPr>
          <a:xfrm>
            <a:off x="6324600" y="5638800"/>
            <a:ext cx="838200" cy="400110"/>
          </a:xfrm>
          <a:prstGeom prst="rect">
            <a:avLst/>
          </a:prstGeom>
          <a:noFill/>
        </p:spPr>
        <p:txBody>
          <a:bodyPr wrap="square" rtlCol="0">
            <a:spAutoFit/>
          </a:bodyPr>
          <a:lstStyle/>
          <a:p>
            <a:r>
              <a:rPr lang="es-MX" sz="2000" dirty="0" smtClean="0">
                <a:solidFill>
                  <a:srgbClr val="0070C0"/>
                </a:solidFill>
              </a:rPr>
              <a:t>0x856</a:t>
            </a:r>
          </a:p>
        </p:txBody>
      </p:sp>
      <p:sp>
        <p:nvSpPr>
          <p:cNvPr id="31" name="TextBox 30"/>
          <p:cNvSpPr txBox="1"/>
          <p:nvPr/>
        </p:nvSpPr>
        <p:spPr>
          <a:xfrm>
            <a:off x="7543800" y="3505200"/>
            <a:ext cx="718466" cy="369332"/>
          </a:xfrm>
          <a:prstGeom prst="rect">
            <a:avLst/>
          </a:prstGeom>
          <a:noFill/>
        </p:spPr>
        <p:txBody>
          <a:bodyPr wrap="none" rtlCol="0">
            <a:spAutoFit/>
          </a:bodyPr>
          <a:lstStyle/>
          <a:p>
            <a:r>
              <a:rPr lang="es-MX" dirty="0" err="1" smtClean="0"/>
              <a:t>Stack</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err="1" smtClean="0"/>
              <a:t>Structs</a:t>
            </a:r>
            <a:endParaRPr lang="en-US" dirty="0"/>
          </a:p>
        </p:txBody>
      </p:sp>
      <p:sp>
        <p:nvSpPr>
          <p:cNvPr id="3" name="Content Placeholder 2"/>
          <p:cNvSpPr>
            <a:spLocks noGrp="1"/>
          </p:cNvSpPr>
          <p:nvPr>
            <p:ph idx="1"/>
          </p:nvPr>
        </p:nvSpPr>
        <p:spPr>
          <a:xfrm>
            <a:off x="914400" y="1600200"/>
            <a:ext cx="8229600" cy="1142999"/>
          </a:xfrm>
        </p:spPr>
        <p:txBody>
          <a:bodyPr>
            <a:noAutofit/>
          </a:bodyPr>
          <a:lstStyle/>
          <a:p>
            <a:r>
              <a:rPr lang="es-ES" sz="1800" dirty="0" smtClean="0"/>
              <a:t>Las estructuras pueden tener los mismos miembros que una clase</a:t>
            </a:r>
          </a:p>
          <a:p>
            <a:pPr>
              <a:buNone/>
            </a:pPr>
            <a:r>
              <a:rPr lang="es-ES" sz="1800" dirty="0" smtClean="0"/>
              <a:t> </a:t>
            </a:r>
            <a:endParaRPr lang="en-US" sz="1800" dirty="0"/>
          </a:p>
        </p:txBody>
      </p:sp>
      <p:graphicFrame>
        <p:nvGraphicFramePr>
          <p:cNvPr id="9" name="Diagram 8"/>
          <p:cNvGraphicFramePr/>
          <p:nvPr>
            <p:extLst>
              <p:ext uri="{D42A27DB-BD31-4B8C-83A1-F6EECF244321}">
                <p14:modId xmlns:p14="http://schemas.microsoft.com/office/powerpoint/2010/main" val="1818716258"/>
              </p:ext>
            </p:extLst>
          </p:nvPr>
        </p:nvGraphicFramePr>
        <p:xfrm>
          <a:off x="990600" y="2057400"/>
          <a:ext cx="3429000" cy="2438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3 CuadroTexto"/>
          <p:cNvSpPr txBox="1"/>
          <p:nvPr/>
        </p:nvSpPr>
        <p:spPr>
          <a:xfrm>
            <a:off x="4800600" y="2209800"/>
            <a:ext cx="4123180" cy="3693319"/>
          </a:xfrm>
          <a:prstGeom prst="rect">
            <a:avLst/>
          </a:prstGeom>
          <a:noFill/>
        </p:spPr>
        <p:txBody>
          <a:bodyPr wrap="none" rtlCol="0">
            <a:spAutoFit/>
          </a:bodyPr>
          <a:lstStyle/>
          <a:p>
            <a:r>
              <a:rPr lang="es-MX" dirty="0"/>
              <a:t>Las estructuras también pueden </a:t>
            </a:r>
            <a:r>
              <a:rPr lang="es-MX" dirty="0" smtClean="0"/>
              <a:t>contener</a:t>
            </a:r>
          </a:p>
          <a:p>
            <a:r>
              <a:rPr lang="es-MX" dirty="0" smtClean="0">
                <a:hlinkClick r:id="rId7"/>
              </a:rPr>
              <a:t>constructores</a:t>
            </a:r>
            <a:endParaRPr lang="es-MX" dirty="0" smtClean="0"/>
          </a:p>
          <a:p>
            <a:r>
              <a:rPr lang="es-MX" dirty="0" smtClean="0">
                <a:hlinkClick r:id="rId8"/>
              </a:rPr>
              <a:t>constantes</a:t>
            </a:r>
            <a:endParaRPr lang="es-MX" dirty="0"/>
          </a:p>
          <a:p>
            <a:r>
              <a:rPr lang="es-MX" dirty="0" smtClean="0">
                <a:hlinkClick r:id="rId9"/>
              </a:rPr>
              <a:t>C</a:t>
            </a:r>
            <a:r>
              <a:rPr lang="es-MX" dirty="0" smtClean="0">
                <a:hlinkClick r:id="rId10"/>
              </a:rPr>
              <a:t>ampos</a:t>
            </a:r>
            <a:endParaRPr lang="es-MX" dirty="0" smtClean="0"/>
          </a:p>
          <a:p>
            <a:r>
              <a:rPr lang="es-MX" dirty="0" smtClean="0">
                <a:hlinkClick r:id="rId11"/>
              </a:rPr>
              <a:t>M</a:t>
            </a:r>
            <a:r>
              <a:rPr lang="es-MX" dirty="0" smtClean="0">
                <a:hlinkClick r:id="rId9"/>
              </a:rPr>
              <a:t>étodos</a:t>
            </a:r>
            <a:endParaRPr lang="es-MX" dirty="0"/>
          </a:p>
          <a:p>
            <a:r>
              <a:rPr lang="es-MX" dirty="0" smtClean="0">
                <a:hlinkClick r:id="rId12"/>
              </a:rPr>
              <a:t>P</a:t>
            </a:r>
            <a:r>
              <a:rPr lang="es-MX" dirty="0" smtClean="0">
                <a:hlinkClick r:id="rId11"/>
              </a:rPr>
              <a:t>ropiedades</a:t>
            </a:r>
            <a:endParaRPr lang="es-MX" dirty="0"/>
          </a:p>
          <a:p>
            <a:r>
              <a:rPr lang="es-MX" dirty="0" smtClean="0">
                <a:hlinkClick r:id="rId13"/>
              </a:rPr>
              <a:t>I</a:t>
            </a:r>
            <a:r>
              <a:rPr lang="es-MX" dirty="0" smtClean="0">
                <a:hlinkClick r:id="rId12"/>
              </a:rPr>
              <a:t>ndizadores</a:t>
            </a:r>
            <a:endParaRPr lang="es-MX" dirty="0"/>
          </a:p>
          <a:p>
            <a:r>
              <a:rPr lang="es-MX" dirty="0" smtClean="0">
                <a:hlinkClick r:id="rId14"/>
              </a:rPr>
              <a:t>O</a:t>
            </a:r>
            <a:r>
              <a:rPr lang="es-MX" dirty="0" smtClean="0">
                <a:hlinkClick r:id="rId13"/>
              </a:rPr>
              <a:t>peradores</a:t>
            </a:r>
            <a:endParaRPr lang="es-MX" dirty="0"/>
          </a:p>
          <a:p>
            <a:r>
              <a:rPr lang="es-MX" dirty="0" smtClean="0">
                <a:hlinkClick r:id="rId14"/>
              </a:rPr>
              <a:t>eventos</a:t>
            </a:r>
            <a:r>
              <a:rPr lang="es-MX" dirty="0" smtClean="0"/>
              <a:t> </a:t>
            </a:r>
            <a:r>
              <a:rPr lang="es-MX" dirty="0"/>
              <a:t>y </a:t>
            </a:r>
            <a:endParaRPr lang="es-MX" dirty="0" smtClean="0"/>
          </a:p>
          <a:p>
            <a:r>
              <a:rPr lang="es-MX" dirty="0" smtClean="0">
                <a:hlinkClick r:id="rId15"/>
              </a:rPr>
              <a:t>tipos </a:t>
            </a:r>
            <a:r>
              <a:rPr lang="es-MX" dirty="0">
                <a:hlinkClick r:id="rId15"/>
              </a:rPr>
              <a:t>anidados</a:t>
            </a:r>
            <a:r>
              <a:rPr lang="es-MX" dirty="0"/>
              <a:t>, </a:t>
            </a:r>
            <a:endParaRPr lang="es-MX" dirty="0" smtClean="0"/>
          </a:p>
          <a:p>
            <a:r>
              <a:rPr lang="es-MX" dirty="0" smtClean="0"/>
              <a:t>aunque </a:t>
            </a:r>
            <a:r>
              <a:rPr lang="es-MX" dirty="0"/>
              <a:t>si se requieren estos miembros, </a:t>
            </a:r>
            <a:endParaRPr lang="es-MX" dirty="0" smtClean="0"/>
          </a:p>
          <a:p>
            <a:r>
              <a:rPr lang="es-MX" dirty="0" smtClean="0"/>
              <a:t>se </a:t>
            </a:r>
            <a:r>
              <a:rPr lang="es-MX" dirty="0"/>
              <a:t>debe considerar la posibilidad de crear </a:t>
            </a:r>
            <a:endParaRPr lang="es-MX" dirty="0" smtClean="0"/>
          </a:p>
          <a:p>
            <a:r>
              <a:rPr lang="es-MX" dirty="0" smtClean="0"/>
              <a:t>una </a:t>
            </a:r>
            <a:r>
              <a:rPr lang="es-MX" dirty="0"/>
              <a:t>clase en vez de un tipo</a:t>
            </a:r>
          </a:p>
        </p:txBody>
      </p:sp>
      <p:sp>
        <p:nvSpPr>
          <p:cNvPr id="5" name="4 CuadroTexto"/>
          <p:cNvSpPr txBox="1"/>
          <p:nvPr/>
        </p:nvSpPr>
        <p:spPr>
          <a:xfrm>
            <a:off x="547801" y="6096000"/>
            <a:ext cx="8598572" cy="369332"/>
          </a:xfrm>
          <a:prstGeom prst="rect">
            <a:avLst/>
          </a:prstGeom>
          <a:noFill/>
        </p:spPr>
        <p:txBody>
          <a:bodyPr wrap="none" rtlCol="0">
            <a:spAutoFit/>
          </a:bodyPr>
          <a:lstStyle/>
          <a:p>
            <a:r>
              <a:rPr lang="es-MX" dirty="0"/>
              <a:t>N</a:t>
            </a:r>
            <a:r>
              <a:rPr lang="es-MX" dirty="0" smtClean="0"/>
              <a:t>o </a:t>
            </a:r>
            <a:r>
              <a:rPr lang="es-MX" dirty="0"/>
              <a:t>pueden heredar de otra estructura. </a:t>
            </a:r>
            <a:r>
              <a:rPr lang="es-MX" dirty="0" smtClean="0"/>
              <a:t>Miembros no </a:t>
            </a:r>
            <a:r>
              <a:rPr lang="es-MX" dirty="0"/>
              <a:t>se pueden declarar como </a:t>
            </a:r>
            <a:r>
              <a:rPr lang="es-MX" b="1" dirty="0" err="1"/>
              <a:t>protected</a:t>
            </a:r>
            <a:r>
              <a:rPr lang="es-MX" dirty="0"/>
              <a: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smtClean="0"/>
              <a:t>Enumeraciones</a:t>
            </a:r>
            <a:endParaRPr lang="en-US"/>
          </a:p>
        </p:txBody>
      </p:sp>
      <p:sp>
        <p:nvSpPr>
          <p:cNvPr id="3" name="Content Placeholder 2"/>
          <p:cNvSpPr>
            <a:spLocks noGrp="1"/>
          </p:cNvSpPr>
          <p:nvPr>
            <p:ph idx="1"/>
          </p:nvPr>
        </p:nvSpPr>
        <p:spPr>
          <a:xfrm>
            <a:off x="457200" y="1600201"/>
            <a:ext cx="7772400" cy="1676399"/>
          </a:xfrm>
        </p:spPr>
        <p:txBody>
          <a:bodyPr>
            <a:normAutofit/>
          </a:bodyPr>
          <a:lstStyle/>
          <a:p>
            <a:r>
              <a:rPr lang="es-ES" sz="2400" dirty="0" smtClean="0"/>
              <a:t>Son tipos que agrupan un conjunto de constantes.</a:t>
            </a:r>
          </a:p>
          <a:p>
            <a:r>
              <a:rPr lang="es-ES" sz="2400" dirty="0" smtClean="0"/>
              <a:t>Se utiliza para mejorar la claridad del código.</a:t>
            </a:r>
            <a:endParaRPr lang="en-US" sz="2400" dirty="0"/>
          </a:p>
        </p:txBody>
      </p:sp>
      <p:sp>
        <p:nvSpPr>
          <p:cNvPr id="43009" name="Rectangle 1"/>
          <p:cNvSpPr>
            <a:spLocks noChangeArrowheads="1"/>
          </p:cNvSpPr>
          <p:nvPr/>
        </p:nvSpPr>
        <p:spPr bwMode="auto">
          <a:xfrm>
            <a:off x="914400" y="3678705"/>
            <a:ext cx="4572000"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Arial Unicode MS" pitchFamily="34" charset="-128"/>
                <a:cs typeface="Tahoma" pitchFamily="34" charset="0"/>
              </a:rPr>
              <a:t> </a:t>
            </a:r>
            <a:r>
              <a:rPr kumimoji="0" lang="en-US" sz="2000" b="1" i="0" u="none" strike="noStrike" cap="none" normalizeH="0" baseline="0" dirty="0" err="1" smtClean="0">
                <a:ln>
                  <a:noFill/>
                </a:ln>
                <a:solidFill>
                  <a:srgbClr val="000080"/>
                </a:solidFill>
                <a:effectLst/>
                <a:latin typeface="Arial Unicode MS" pitchFamily="34" charset="-128"/>
                <a:cs typeface="Tahoma" pitchFamily="34" charset="0"/>
              </a:rPr>
              <a:t>enum</a:t>
            </a:r>
            <a:r>
              <a:rPr kumimoji="0" lang="en-US" sz="2000" b="0" i="0" u="none" strike="noStrike" cap="none" normalizeH="0" baseline="0" dirty="0" smtClean="0">
                <a:ln>
                  <a:noFill/>
                </a:ln>
                <a:solidFill>
                  <a:srgbClr val="000000"/>
                </a:solidFill>
                <a:effectLst/>
                <a:latin typeface="Arial Unicode MS" pitchFamily="34" charset="-128"/>
                <a:cs typeface="Tahoma" pitchFamily="34" charset="0"/>
              </a:rPr>
              <a:t> </a:t>
            </a:r>
            <a:r>
              <a:rPr kumimoji="0" lang="en-US" sz="2000" b="0" i="0" u="none" strike="noStrike" cap="none" normalizeH="0" baseline="0" dirty="0" err="1" smtClean="0">
                <a:ln>
                  <a:noFill/>
                </a:ln>
                <a:solidFill>
                  <a:srgbClr val="000000"/>
                </a:solidFill>
                <a:effectLst/>
                <a:latin typeface="Arial Unicode MS" pitchFamily="34" charset="-128"/>
                <a:cs typeface="Tahoma" pitchFamily="34" charset="0"/>
              </a:rPr>
              <a:t>Tamaño</a:t>
            </a:r>
            <a:r>
              <a:rPr kumimoji="0" lang="en-US" sz="2000" b="0" i="0" u="none" strike="noStrike" cap="none" normalizeH="0" baseline="0" dirty="0" smtClean="0">
                <a:ln>
                  <a:noFill/>
                </a:ln>
                <a:solidFill>
                  <a:srgbClr val="000000"/>
                </a:solidFill>
                <a:effectLst/>
                <a:latin typeface="Arial Unicode MS" pitchFamily="34" charset="-128"/>
                <a:cs typeface="Tahoma" pitchFamily="34" charset="0"/>
              </a:rPr>
              <a:t/>
            </a:r>
            <a:br>
              <a:rPr kumimoji="0" lang="en-US" sz="2000" b="0" i="0" u="none" strike="noStrike" cap="none" normalizeH="0" baseline="0" dirty="0" smtClean="0">
                <a:ln>
                  <a:noFill/>
                </a:ln>
                <a:solidFill>
                  <a:srgbClr val="000000"/>
                </a:solidFill>
                <a:effectLst/>
                <a:latin typeface="Arial Unicode MS" pitchFamily="34" charset="-128"/>
                <a:cs typeface="Tahoma" pitchFamily="34" charset="0"/>
              </a:rPr>
            </a:br>
            <a:r>
              <a:rPr kumimoji="0" lang="en-US" sz="2000" b="0" i="0" u="none" strike="noStrike" cap="none" normalizeH="0" baseline="0" dirty="0" smtClean="0">
                <a:ln>
                  <a:noFill/>
                </a:ln>
                <a:solidFill>
                  <a:srgbClr val="000000"/>
                </a:solidFill>
                <a:effectLst/>
                <a:latin typeface="Arial Unicode MS" pitchFamily="34" charset="-128"/>
                <a:cs typeface="Tahoma" pitchFamily="34" charset="0"/>
              </a:rPr>
              <a:t> {</a:t>
            </a:r>
            <a:br>
              <a:rPr kumimoji="0" lang="en-US" sz="2000" b="0" i="0" u="none" strike="noStrike" cap="none" normalizeH="0" baseline="0" dirty="0" smtClean="0">
                <a:ln>
                  <a:noFill/>
                </a:ln>
                <a:solidFill>
                  <a:srgbClr val="000000"/>
                </a:solidFill>
                <a:effectLst/>
                <a:latin typeface="Arial Unicode MS" pitchFamily="34" charset="-128"/>
                <a:cs typeface="Tahoma" pitchFamily="34" charset="0"/>
              </a:rPr>
            </a:br>
            <a:r>
              <a:rPr kumimoji="0" lang="en-US" sz="2000" b="0" i="0" u="none" strike="noStrike" cap="none" normalizeH="0" baseline="0" dirty="0" smtClean="0">
                <a:ln>
                  <a:noFill/>
                </a:ln>
                <a:solidFill>
                  <a:srgbClr val="000000"/>
                </a:solidFill>
                <a:effectLst/>
                <a:latin typeface="Arial Unicode MS" pitchFamily="34" charset="-128"/>
                <a:cs typeface="Tahoma" pitchFamily="34" charset="0"/>
              </a:rPr>
              <a:t>  </a:t>
            </a:r>
            <a:r>
              <a:rPr kumimoji="0" lang="en-US" sz="2000" b="0" i="0" u="none" strike="noStrike" cap="none" normalizeH="0" baseline="0" dirty="0" err="1" smtClean="0">
                <a:ln>
                  <a:noFill/>
                </a:ln>
                <a:solidFill>
                  <a:srgbClr val="000000"/>
                </a:solidFill>
                <a:effectLst/>
                <a:latin typeface="Arial Unicode MS" pitchFamily="34" charset="-128"/>
                <a:cs typeface="Tahoma" pitchFamily="34" charset="0"/>
              </a:rPr>
              <a:t>Pequeño</a:t>
            </a:r>
            <a:r>
              <a:rPr kumimoji="0" lang="en-US" sz="2000" b="0" i="0" u="none" strike="noStrike" cap="none" normalizeH="0" baseline="0" dirty="0" smtClean="0">
                <a:ln>
                  <a:noFill/>
                </a:ln>
                <a:solidFill>
                  <a:srgbClr val="000000"/>
                </a:solidFill>
                <a:effectLst/>
                <a:latin typeface="Arial Unicode MS" pitchFamily="34" charset="-128"/>
                <a:cs typeface="Tahoma" pitchFamily="34" charset="0"/>
              </a:rPr>
              <a:t>,</a:t>
            </a:r>
            <a:br>
              <a:rPr kumimoji="0" lang="en-US" sz="2000" b="0" i="0" u="none" strike="noStrike" cap="none" normalizeH="0" baseline="0" dirty="0" smtClean="0">
                <a:ln>
                  <a:noFill/>
                </a:ln>
                <a:solidFill>
                  <a:srgbClr val="000000"/>
                </a:solidFill>
                <a:effectLst/>
                <a:latin typeface="Arial Unicode MS" pitchFamily="34" charset="-128"/>
                <a:cs typeface="Tahoma" pitchFamily="34" charset="0"/>
              </a:rPr>
            </a:br>
            <a:r>
              <a:rPr kumimoji="0" lang="en-US" sz="2000" b="0" i="0" u="none" strike="noStrike" cap="none" normalizeH="0" baseline="0" dirty="0" smtClean="0">
                <a:ln>
                  <a:noFill/>
                </a:ln>
                <a:solidFill>
                  <a:srgbClr val="000000"/>
                </a:solidFill>
                <a:effectLst/>
                <a:latin typeface="Arial Unicode MS" pitchFamily="34" charset="-128"/>
                <a:cs typeface="Tahoma" pitchFamily="34" charset="0"/>
              </a:rPr>
              <a:t>  </a:t>
            </a:r>
            <a:r>
              <a:rPr kumimoji="0" lang="en-US" sz="2000" b="0" i="0" u="none" strike="noStrike" cap="none" normalizeH="0" baseline="0" dirty="0" err="1" smtClean="0">
                <a:ln>
                  <a:noFill/>
                </a:ln>
                <a:solidFill>
                  <a:srgbClr val="000000"/>
                </a:solidFill>
                <a:effectLst/>
                <a:latin typeface="Arial Unicode MS" pitchFamily="34" charset="-128"/>
                <a:cs typeface="Tahoma" pitchFamily="34" charset="0"/>
              </a:rPr>
              <a:t>Mediano</a:t>
            </a:r>
            <a:r>
              <a:rPr kumimoji="0" lang="en-US" sz="2000" b="0" i="0" u="none" strike="noStrike" cap="none" normalizeH="0" baseline="0" dirty="0" smtClean="0">
                <a:ln>
                  <a:noFill/>
                </a:ln>
                <a:solidFill>
                  <a:srgbClr val="000000"/>
                </a:solidFill>
                <a:effectLst/>
                <a:latin typeface="Arial Unicode MS" pitchFamily="34" charset="-128"/>
                <a:cs typeface="Tahoma" pitchFamily="34" charset="0"/>
              </a:rPr>
              <a:t>,</a:t>
            </a:r>
            <a:br>
              <a:rPr kumimoji="0" lang="en-US" sz="2000" b="0" i="0" u="none" strike="noStrike" cap="none" normalizeH="0" baseline="0" dirty="0" smtClean="0">
                <a:ln>
                  <a:noFill/>
                </a:ln>
                <a:solidFill>
                  <a:srgbClr val="000000"/>
                </a:solidFill>
                <a:effectLst/>
                <a:latin typeface="Arial Unicode MS" pitchFamily="34" charset="-128"/>
                <a:cs typeface="Tahoma" pitchFamily="34" charset="0"/>
              </a:rPr>
            </a:br>
            <a:r>
              <a:rPr kumimoji="0" lang="en-US" sz="2000" b="0" i="0" u="none" strike="noStrike" cap="none" normalizeH="0" baseline="0" dirty="0" smtClean="0">
                <a:ln>
                  <a:noFill/>
                </a:ln>
                <a:solidFill>
                  <a:srgbClr val="000000"/>
                </a:solidFill>
                <a:effectLst/>
                <a:latin typeface="Arial Unicode MS" pitchFamily="34" charset="-128"/>
                <a:cs typeface="Tahoma" pitchFamily="34" charset="0"/>
              </a:rPr>
              <a:t>  Grande</a:t>
            </a:r>
            <a:br>
              <a:rPr kumimoji="0" lang="en-US" sz="2000" b="0" i="0" u="none" strike="noStrike" cap="none" normalizeH="0" baseline="0" dirty="0" smtClean="0">
                <a:ln>
                  <a:noFill/>
                </a:ln>
                <a:solidFill>
                  <a:srgbClr val="000000"/>
                </a:solidFill>
                <a:effectLst/>
                <a:latin typeface="Arial Unicode MS" pitchFamily="34" charset="-128"/>
                <a:cs typeface="Tahoma" pitchFamily="34" charset="0"/>
              </a:rPr>
            </a:br>
            <a:r>
              <a:rPr kumimoji="0" lang="en-US" sz="2000" b="0" i="0" u="none" strike="noStrike" cap="none" normalizeH="0" baseline="0" dirty="0" smtClean="0">
                <a:ln>
                  <a:noFill/>
                </a:ln>
                <a:solidFill>
                  <a:srgbClr val="000000"/>
                </a:solidFill>
                <a:effectLst/>
                <a:latin typeface="Arial Unicode MS" pitchFamily="34" charset="-128"/>
                <a:cs typeface="Tahoma" pitchFamily="34" charset="0"/>
              </a:rPr>
              <a:t> } </a:t>
            </a:r>
            <a:endParaRPr kumimoji="0" lang="en-US" sz="4400" b="0" i="0" u="none" strike="noStrike" cap="none" normalizeH="0" baseline="0" dirty="0" smtClean="0">
              <a:ln>
                <a:noFill/>
              </a:ln>
              <a:solidFill>
                <a:schemeClr val="tx1"/>
              </a:solidFill>
              <a:effectLst/>
              <a:latin typeface="Arial" pitchFamily="34" charset="0"/>
              <a:cs typeface="Arial" pitchFamily="34" charset="0"/>
            </a:endParaRPr>
          </a:p>
        </p:txBody>
      </p:sp>
      <p:sp>
        <p:nvSpPr>
          <p:cNvPr id="43010" name="Rectangle 2"/>
          <p:cNvSpPr>
            <a:spLocks noChangeArrowheads="1"/>
          </p:cNvSpPr>
          <p:nvPr/>
        </p:nvSpPr>
        <p:spPr bwMode="auto">
          <a:xfrm>
            <a:off x="4038600" y="4237911"/>
            <a:ext cx="43434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000000"/>
                </a:solidFill>
                <a:effectLst/>
                <a:latin typeface="Arial Unicode MS" pitchFamily="34" charset="-128"/>
                <a:cs typeface="Tahoma" pitchFamily="34" charset="0"/>
              </a:rPr>
              <a:t>obj.MuestraTexto</a:t>
            </a:r>
            <a:r>
              <a:rPr kumimoji="0" lang="en-US" sz="1600" b="0" i="0" u="none" strike="noStrike" cap="none" normalizeH="0" baseline="0" dirty="0" smtClean="0">
                <a:ln>
                  <a:noFill/>
                </a:ln>
                <a:solidFill>
                  <a:srgbClr val="000000"/>
                </a:solidFill>
                <a:effectLst/>
                <a:latin typeface="Arial Unicode MS" pitchFamily="34" charset="-128"/>
                <a:cs typeface="Tahoma" pitchFamily="34" charset="0"/>
              </a:rPr>
              <a:t>(2);                   </a:t>
            </a:r>
            <a:r>
              <a:rPr kumimoji="0" lang="en-US" sz="1600" b="0" i="0" u="none" strike="noStrike" cap="none" normalizeH="0" baseline="0" dirty="0" smtClean="0">
                <a:ln>
                  <a:noFill/>
                </a:ln>
                <a:solidFill>
                  <a:srgbClr val="FF0000"/>
                </a:solidFill>
                <a:effectLst/>
                <a:latin typeface="Arial Unicode MS" pitchFamily="34" charset="-128"/>
                <a:cs typeface="Tahoma" pitchFamily="34" charset="0"/>
              </a:rPr>
              <a:t>// (1)</a:t>
            </a:r>
            <a:r>
              <a:rPr kumimoji="0" lang="en-US" sz="1600" b="0" i="0" u="none" strike="noStrike" cap="none" normalizeH="0" baseline="0" dirty="0" smtClean="0">
                <a:ln>
                  <a:noFill/>
                </a:ln>
                <a:solidFill>
                  <a:srgbClr val="000000"/>
                </a:solidFill>
                <a:effectLst/>
                <a:latin typeface="Arial Unicode MS" pitchFamily="34" charset="-128"/>
                <a:cs typeface="Tahoma" pitchFamily="34" charset="0"/>
              </a:rPr>
              <a:t> </a:t>
            </a:r>
            <a:br>
              <a:rPr kumimoji="0" lang="en-US" sz="1600" b="0" i="0" u="none" strike="noStrike" cap="none" normalizeH="0" baseline="0" dirty="0" smtClean="0">
                <a:ln>
                  <a:noFill/>
                </a:ln>
                <a:solidFill>
                  <a:srgbClr val="000000"/>
                </a:solidFill>
                <a:effectLst/>
                <a:latin typeface="Arial Unicode MS" pitchFamily="34" charset="-128"/>
                <a:cs typeface="Tahoma" pitchFamily="34" charset="0"/>
              </a:rPr>
            </a:br>
            <a:r>
              <a:rPr kumimoji="0" lang="en-US" sz="1600" b="0" i="0" u="none" strike="noStrike" cap="none" normalizeH="0" baseline="0" dirty="0" err="1" smtClean="0">
                <a:ln>
                  <a:noFill/>
                </a:ln>
                <a:solidFill>
                  <a:srgbClr val="000000"/>
                </a:solidFill>
                <a:effectLst/>
                <a:latin typeface="Arial Unicode MS" pitchFamily="34" charset="-128"/>
                <a:cs typeface="Tahoma" pitchFamily="34" charset="0"/>
              </a:rPr>
              <a:t>obj.MuestraTexto</a:t>
            </a:r>
            <a:r>
              <a:rPr kumimoji="0" lang="en-US" sz="1600" b="0" i="0" u="none" strike="noStrike" cap="none" normalizeH="0" baseline="0" dirty="0" smtClean="0">
                <a:ln>
                  <a:noFill/>
                </a:ln>
                <a:solidFill>
                  <a:srgbClr val="000000"/>
                </a:solidFill>
                <a:effectLst/>
                <a:latin typeface="Arial Unicode MS" pitchFamily="34" charset="-128"/>
                <a:cs typeface="Tahoma" pitchFamily="34" charset="0"/>
              </a:rPr>
              <a:t>(</a:t>
            </a:r>
            <a:r>
              <a:rPr kumimoji="0" lang="en-US" sz="1600" b="0" i="0" u="none" strike="noStrike" cap="none" normalizeH="0" baseline="0" dirty="0" err="1" smtClean="0">
                <a:ln>
                  <a:noFill/>
                </a:ln>
                <a:solidFill>
                  <a:srgbClr val="000000"/>
                </a:solidFill>
                <a:effectLst/>
                <a:latin typeface="Arial Unicode MS" pitchFamily="34" charset="-128"/>
                <a:cs typeface="Tahoma" pitchFamily="34" charset="0"/>
              </a:rPr>
              <a:t>Tamaño.Mediano</a:t>
            </a:r>
            <a:r>
              <a:rPr kumimoji="0" lang="en-US" sz="1600" b="0" i="0" u="none" strike="noStrike" cap="none" normalizeH="0" baseline="0" dirty="0" smtClean="0">
                <a:ln>
                  <a:noFill/>
                </a:ln>
                <a:solidFill>
                  <a:srgbClr val="000000"/>
                </a:solidFill>
                <a:effectLst/>
                <a:latin typeface="Arial Unicode MS" pitchFamily="34" charset="-128"/>
                <a:cs typeface="Tahoma" pitchFamily="34" charset="0"/>
              </a:rPr>
              <a:t>);      </a:t>
            </a:r>
            <a:r>
              <a:rPr kumimoji="0" lang="en-US" sz="1600" b="0" i="0" u="none" strike="noStrike" cap="none" normalizeH="0" baseline="0" dirty="0" smtClean="0">
                <a:ln>
                  <a:noFill/>
                </a:ln>
                <a:solidFill>
                  <a:srgbClr val="FF0000"/>
                </a:solidFill>
                <a:effectLst/>
                <a:latin typeface="Arial Unicode MS" pitchFamily="34" charset="-128"/>
                <a:cs typeface="Tahoma" pitchFamily="34" charset="0"/>
              </a:rPr>
              <a:t>// (2)</a:t>
            </a:r>
            <a:r>
              <a:rPr kumimoji="0" lang="en-US" sz="1200" b="0" i="0" u="none" strike="noStrike" cap="none" normalizeH="0" baseline="0" dirty="0" smtClean="0">
                <a:ln>
                  <a:noFill/>
                </a:ln>
                <a:solidFill>
                  <a:schemeClr val="tx1"/>
                </a:solidFill>
                <a:effectLst/>
                <a:latin typeface="Arial" pitchFamily="34" charset="0"/>
                <a:cs typeface="Arial" pitchFamily="34" charset="0"/>
              </a:rPr>
              <a:t>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7023</TotalTime>
  <Words>2412</Words>
  <Application>Microsoft Office PowerPoint</Application>
  <PresentationFormat>On-screen Show (4:3)</PresentationFormat>
  <Paragraphs>394</Paragraphs>
  <Slides>36</Slides>
  <Notes>13</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46" baseType="lpstr">
      <vt:lpstr>Arial Unicode MS</vt:lpstr>
      <vt:lpstr>Arial</vt:lpstr>
      <vt:lpstr>Calibri</vt:lpstr>
      <vt:lpstr>Consolas</vt:lpstr>
      <vt:lpstr>Franklin Gothic Medium</vt:lpstr>
      <vt:lpstr>Tahoma</vt:lpstr>
      <vt:lpstr>Times New Roman</vt:lpstr>
      <vt:lpstr>Wingdings</vt:lpstr>
      <vt:lpstr>Office Theme</vt:lpstr>
      <vt:lpstr>Visio</vt:lpstr>
      <vt:lpstr>.Net Framework 2.0</vt:lpstr>
      <vt:lpstr>Tipos primitivos</vt:lpstr>
      <vt:lpstr>Tipos de datos</vt:lpstr>
      <vt:lpstr>Value Types</vt:lpstr>
      <vt:lpstr>La Memoria y los Tipos de Datos</vt:lpstr>
      <vt:lpstr>Capítulo 1 Fundamentos del Framework</vt:lpstr>
      <vt:lpstr>Lección 1:  Utilizar Tipos por Valor</vt:lpstr>
      <vt:lpstr>Structs</vt:lpstr>
      <vt:lpstr>Enumeraciones</vt:lpstr>
      <vt:lpstr>Capítulo 1 Fundamentos del Framework</vt:lpstr>
      <vt:lpstr>Arrays</vt:lpstr>
      <vt:lpstr>Lección 2:  Utilizar Tipos por Referencia</vt:lpstr>
      <vt:lpstr>String vs StringBuilder</vt:lpstr>
      <vt:lpstr>Stream</vt:lpstr>
      <vt:lpstr>Manejo de Excepciones</vt:lpstr>
      <vt:lpstr>Capítulo 1 Fundamentos del Framework</vt:lpstr>
      <vt:lpstr>¿Qué es un Objeto?</vt:lpstr>
      <vt:lpstr>¿Qué es una Clase?</vt:lpstr>
      <vt:lpstr>Ejemplo de una Clase</vt:lpstr>
      <vt:lpstr>Modificadores de Acceso</vt:lpstr>
      <vt:lpstr>Como declarar una clase</vt:lpstr>
      <vt:lpstr>Pilares de la Orientación a Objetos</vt:lpstr>
      <vt:lpstr>Abstracción</vt:lpstr>
      <vt:lpstr>Encapsulamiento</vt:lpstr>
      <vt:lpstr>Herencia</vt:lpstr>
      <vt:lpstr>Herencia</vt:lpstr>
      <vt:lpstr>Polimorfismo</vt:lpstr>
      <vt:lpstr>Polimorfismo - Ejemplo</vt:lpstr>
      <vt:lpstr>Interfaces (1/3)</vt:lpstr>
      <vt:lpstr>Interfaces (2/3)</vt:lpstr>
      <vt:lpstr>Interfaces (3/3)</vt:lpstr>
      <vt:lpstr>Clases Parciales</vt:lpstr>
      <vt:lpstr>Eventos</vt:lpstr>
      <vt:lpstr>Delegates</vt:lpstr>
      <vt:lpstr>Capítulo 1 Fundamentos del Framework</vt:lpstr>
      <vt:lpstr>Lección 4:  Conversión Entre Tipos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achavez</dc:creator>
  <cp:lastModifiedBy>Brenda</cp:lastModifiedBy>
  <cp:revision>252</cp:revision>
  <dcterms:created xsi:type="dcterms:W3CDTF">2010-12-23T19:30:12Z</dcterms:created>
  <dcterms:modified xsi:type="dcterms:W3CDTF">2013-04-23T23:25:45Z</dcterms:modified>
</cp:coreProperties>
</file>