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3" r:id="rId3"/>
    <p:sldId id="284" r:id="rId4"/>
    <p:sldId id="285" r:id="rId5"/>
    <p:sldId id="28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9565" autoAdjust="0"/>
  </p:normalViewPr>
  <p:slideViewPr>
    <p:cSldViewPr>
      <p:cViewPr varScale="1">
        <p:scale>
          <a:sx n="64" d="100"/>
          <a:sy n="64" d="100"/>
        </p:scale>
        <p:origin x="20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803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B3D6A64-CA0E-472A-88A4-2076648932D2}" type="slidenum">
              <a:rPr kumimoji="0" lang="en-US" altLang="es-419" sz="1200"/>
              <a:pPr/>
              <a:t>2</a:t>
            </a:fld>
            <a:endParaRPr kumimoji="0" lang="en-US" altLang="es-419" sz="120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s-419" altLang="es-419" smtClean="0"/>
          </a:p>
        </p:txBody>
      </p:sp>
    </p:spTree>
    <p:extLst>
      <p:ext uri="{BB962C8B-B14F-4D97-AF65-F5344CB8AC3E}">
        <p14:creationId xmlns:p14="http://schemas.microsoft.com/office/powerpoint/2010/main" val="1882946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07D6B9-1582-444B-A2ED-3209F3723DFC}" type="slidenum">
              <a:rPr kumimoji="0" lang="en-US" altLang="es-419" sz="1200"/>
              <a:pPr/>
              <a:t>3</a:t>
            </a:fld>
            <a:endParaRPr kumimoji="0" lang="en-US" altLang="es-419" sz="120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lvl="1" algn="just">
              <a:lnSpc>
                <a:spcPct val="80000"/>
              </a:lnSpc>
            </a:pPr>
            <a:r>
              <a:rPr lang="en-US" altLang="es-419" sz="1800" dirty="0" smtClean="0">
                <a:solidFill>
                  <a:schemeClr val="tx2"/>
                </a:solidFill>
              </a:rPr>
              <a:t>Most </a:t>
            </a:r>
            <a:r>
              <a:rPr lang="en-US" altLang="es-419" sz="1800" dirty="0" err="1" smtClean="0">
                <a:solidFill>
                  <a:schemeClr val="tx2"/>
                </a:solidFill>
              </a:rPr>
              <a:t>interprocess</a:t>
            </a:r>
            <a:r>
              <a:rPr lang="en-US" altLang="es-419" sz="1800" dirty="0" smtClean="0">
                <a:solidFill>
                  <a:schemeClr val="tx2"/>
                </a:solidFill>
              </a:rPr>
              <a:t> communication uses client-server model</a:t>
            </a:r>
          </a:p>
          <a:p>
            <a:pPr lvl="1" algn="just">
              <a:lnSpc>
                <a:spcPct val="80000"/>
              </a:lnSpc>
            </a:pPr>
            <a:r>
              <a:rPr lang="en-US" altLang="es-419" sz="1800" dirty="0" smtClean="0">
                <a:solidFill>
                  <a:schemeClr val="tx2"/>
                </a:solidFill>
              </a:rPr>
              <a:t>Client &amp; Server are two processes that wants to communicate with each </a:t>
            </a:r>
          </a:p>
          <a:p>
            <a:pPr lvl="1" algn="just">
              <a:lnSpc>
                <a:spcPct val="80000"/>
              </a:lnSpc>
              <a:buFontTx/>
              <a:buNone/>
            </a:pPr>
            <a:r>
              <a:rPr lang="en-US" altLang="es-419" sz="1800" dirty="0" smtClean="0">
                <a:solidFill>
                  <a:schemeClr val="tx2"/>
                </a:solidFill>
              </a:rPr>
              <a:t>	other</a:t>
            </a:r>
          </a:p>
          <a:p>
            <a:pPr lvl="1" algn="just">
              <a:lnSpc>
                <a:spcPct val="80000"/>
              </a:lnSpc>
            </a:pPr>
            <a:r>
              <a:rPr lang="en-US" altLang="es-419" sz="1800" dirty="0" smtClean="0">
                <a:solidFill>
                  <a:schemeClr val="tx2"/>
                </a:solidFill>
              </a:rPr>
              <a:t>The Client process connects to the Server process, to make a request for </a:t>
            </a:r>
          </a:p>
          <a:p>
            <a:pPr lvl="1" algn="just">
              <a:lnSpc>
                <a:spcPct val="80000"/>
              </a:lnSpc>
              <a:buFontTx/>
              <a:buNone/>
            </a:pPr>
            <a:r>
              <a:rPr lang="en-US" altLang="es-419" sz="1800" dirty="0" smtClean="0">
                <a:solidFill>
                  <a:schemeClr val="tx2"/>
                </a:solidFill>
              </a:rPr>
              <a:t>	information/services own by the Server.</a:t>
            </a:r>
          </a:p>
          <a:p>
            <a:pPr lvl="1" algn="just">
              <a:lnSpc>
                <a:spcPct val="80000"/>
              </a:lnSpc>
            </a:pPr>
            <a:r>
              <a:rPr lang="en-US" altLang="es-419" sz="1800" dirty="0" smtClean="0">
                <a:solidFill>
                  <a:schemeClr val="tx2"/>
                </a:solidFill>
              </a:rPr>
              <a:t>Once the connection is established between Client process and Server </a:t>
            </a:r>
          </a:p>
          <a:p>
            <a:pPr lvl="1" algn="just">
              <a:lnSpc>
                <a:spcPct val="80000"/>
              </a:lnSpc>
              <a:buFontTx/>
              <a:buNone/>
            </a:pPr>
            <a:r>
              <a:rPr lang="en-US" altLang="es-419" sz="1800" dirty="0" smtClean="0">
                <a:solidFill>
                  <a:schemeClr val="tx2"/>
                </a:solidFill>
              </a:rPr>
              <a:t>	process, they can start sending / receiving information.</a:t>
            </a:r>
            <a:endParaRPr lang="es-419" altLang="es-419" dirty="0" smtClean="0"/>
          </a:p>
        </p:txBody>
      </p:sp>
    </p:spTree>
    <p:extLst>
      <p:ext uri="{BB962C8B-B14F-4D97-AF65-F5344CB8AC3E}">
        <p14:creationId xmlns:p14="http://schemas.microsoft.com/office/powerpoint/2010/main" val="4157293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860B5F1-2453-463C-9EC9-56009F4273F4}" type="slidenum">
              <a:rPr kumimoji="0" lang="en-US" altLang="es-419" sz="1200"/>
              <a:pPr/>
              <a:t>4</a:t>
            </a:fld>
            <a:endParaRPr kumimoji="0" lang="en-US" altLang="es-419" sz="120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s-419" altLang="es-419" smtClean="0"/>
          </a:p>
        </p:txBody>
      </p:sp>
    </p:spTree>
    <p:extLst>
      <p:ext uri="{BB962C8B-B14F-4D97-AF65-F5344CB8AC3E}">
        <p14:creationId xmlns:p14="http://schemas.microsoft.com/office/powerpoint/2010/main" val="37046837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C2DC9F8-8C6D-4D5C-BE89-1B37066863E7}" type="slidenum">
              <a:rPr kumimoji="0" lang="en-US" altLang="es-419" sz="1200"/>
              <a:pPr/>
              <a:t>5</a:t>
            </a:fld>
            <a:endParaRPr kumimoji="0" lang="en-US" altLang="es-419" sz="120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s-419" altLang="es-419" smtClean="0"/>
          </a:p>
        </p:txBody>
      </p:sp>
    </p:spTree>
    <p:extLst>
      <p:ext uri="{BB962C8B-B14F-4D97-AF65-F5344CB8AC3E}">
        <p14:creationId xmlns:p14="http://schemas.microsoft.com/office/powerpoint/2010/main" val="1660011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Framework </a:t>
            </a:r>
            <a:r>
              <a:rPr lang="es-MX" dirty="0" smtClean="0"/>
              <a:t>4.0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Brenda González Gómez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s-419" sz="3200" smtClean="0">
              <a:solidFill>
                <a:schemeClr val="tx2"/>
              </a:solidFill>
            </a:endParaRPr>
          </a:p>
          <a:p>
            <a:endParaRPr lang="en-US" altLang="es-419" sz="3200" smtClean="0">
              <a:solidFill>
                <a:schemeClr val="tx2"/>
              </a:solidFill>
            </a:endParaRPr>
          </a:p>
          <a:p>
            <a:endParaRPr lang="en-US" altLang="es-419" sz="3200" smtClean="0">
              <a:solidFill>
                <a:schemeClr val="tx2"/>
              </a:solidFill>
            </a:endParaRPr>
          </a:p>
          <a:p>
            <a:pPr algn="ctr">
              <a:buFontTx/>
              <a:buNone/>
            </a:pPr>
            <a:r>
              <a:rPr lang="en-US" altLang="es-419" sz="3200" smtClean="0">
                <a:solidFill>
                  <a:schemeClr val="tx2"/>
                </a:solidFill>
              </a:rPr>
              <a:t>Introduction to Sockets</a:t>
            </a:r>
          </a:p>
        </p:txBody>
      </p:sp>
    </p:spTree>
    <p:extLst>
      <p:ext uri="{BB962C8B-B14F-4D97-AF65-F5344CB8AC3E}">
        <p14:creationId xmlns:p14="http://schemas.microsoft.com/office/powerpoint/2010/main" val="68839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Introduction to Sockets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397000"/>
            <a:ext cx="8686800" cy="5003800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</a:pPr>
            <a:r>
              <a:rPr lang="en-US" altLang="es-419" dirty="0" smtClean="0">
                <a:solidFill>
                  <a:schemeClr val="tx2"/>
                </a:solidFill>
              </a:rPr>
              <a:t>Why Sockets?</a:t>
            </a:r>
          </a:p>
          <a:p>
            <a:pPr lvl="1" algn="just">
              <a:lnSpc>
                <a:spcPct val="80000"/>
              </a:lnSpc>
            </a:pPr>
            <a:r>
              <a:rPr lang="en-US" altLang="es-419" sz="3200" dirty="0" smtClean="0">
                <a:solidFill>
                  <a:schemeClr val="tx2"/>
                </a:solidFill>
              </a:rPr>
              <a:t>Used for </a:t>
            </a:r>
            <a:r>
              <a:rPr lang="en-US" altLang="es-419" sz="3200" dirty="0" err="1" smtClean="0">
                <a:solidFill>
                  <a:schemeClr val="tx2"/>
                </a:solidFill>
              </a:rPr>
              <a:t>Interprocess</a:t>
            </a:r>
            <a:r>
              <a:rPr lang="en-US" altLang="es-419" sz="3200" dirty="0" smtClean="0">
                <a:solidFill>
                  <a:schemeClr val="tx2"/>
                </a:solidFill>
              </a:rPr>
              <a:t> communication.</a:t>
            </a:r>
          </a:p>
          <a:p>
            <a:pPr algn="just">
              <a:lnSpc>
                <a:spcPct val="80000"/>
              </a:lnSpc>
            </a:pPr>
            <a:r>
              <a:rPr lang="en-US" altLang="es-419" dirty="0" smtClean="0">
                <a:solidFill>
                  <a:schemeClr val="tx2"/>
                </a:solidFill>
              </a:rPr>
              <a:t>The Client-Server </a:t>
            </a:r>
            <a:r>
              <a:rPr lang="en-US" altLang="es-419" dirty="0" smtClean="0">
                <a:solidFill>
                  <a:schemeClr val="tx2"/>
                </a:solidFill>
              </a:rPr>
              <a:t>model</a:t>
            </a:r>
            <a:endParaRPr lang="en-US" altLang="es-419" dirty="0" smtClean="0">
              <a:solidFill>
                <a:schemeClr val="tx2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en-US" altLang="es-419" dirty="0" smtClean="0">
                <a:solidFill>
                  <a:schemeClr val="tx2"/>
                </a:solidFill>
              </a:rPr>
              <a:t>What are Sockets?</a:t>
            </a:r>
          </a:p>
          <a:p>
            <a:pPr lvl="1" algn="just">
              <a:lnSpc>
                <a:spcPct val="80000"/>
              </a:lnSpc>
            </a:pPr>
            <a:r>
              <a:rPr lang="en-US" altLang="es-419" sz="3200" dirty="0" smtClean="0">
                <a:solidFill>
                  <a:schemeClr val="tx2"/>
                </a:solidFill>
              </a:rPr>
              <a:t>End-point of </a:t>
            </a:r>
            <a:r>
              <a:rPr lang="en-US" altLang="es-419" sz="3200" dirty="0" err="1" smtClean="0">
                <a:solidFill>
                  <a:schemeClr val="tx2"/>
                </a:solidFill>
              </a:rPr>
              <a:t>interprocess</a:t>
            </a:r>
            <a:r>
              <a:rPr lang="en-US" altLang="es-419" sz="3200" dirty="0" smtClean="0">
                <a:solidFill>
                  <a:schemeClr val="tx2"/>
                </a:solidFill>
              </a:rPr>
              <a:t> communication.</a:t>
            </a:r>
          </a:p>
          <a:p>
            <a:pPr lvl="1" algn="just">
              <a:lnSpc>
                <a:spcPct val="80000"/>
              </a:lnSpc>
            </a:pPr>
            <a:r>
              <a:rPr lang="en-US" altLang="es-419" sz="3200" dirty="0" smtClean="0">
                <a:solidFill>
                  <a:schemeClr val="tx2"/>
                </a:solidFill>
              </a:rPr>
              <a:t>An interface through which processes can </a:t>
            </a:r>
          </a:p>
          <a:p>
            <a:pPr lvl="1" algn="just">
              <a:lnSpc>
                <a:spcPct val="80000"/>
              </a:lnSpc>
              <a:buFontTx/>
              <a:buNone/>
            </a:pPr>
            <a:r>
              <a:rPr lang="en-US" altLang="es-419" sz="3200" dirty="0" smtClean="0">
                <a:solidFill>
                  <a:schemeClr val="tx2"/>
                </a:solidFill>
              </a:rPr>
              <a:t>	send / receive </a:t>
            </a:r>
            <a:r>
              <a:rPr lang="en-US" altLang="es-419" sz="3200" dirty="0" smtClean="0">
                <a:solidFill>
                  <a:schemeClr val="tx2"/>
                </a:solidFill>
              </a:rPr>
              <a:t>information.</a:t>
            </a:r>
            <a:endParaRPr lang="en-US" altLang="es-419" sz="3200" dirty="0" smtClean="0">
              <a:solidFill>
                <a:schemeClr val="tx2"/>
              </a:solidFill>
            </a:endParaRPr>
          </a:p>
        </p:txBody>
      </p: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5791200" y="4267200"/>
            <a:ext cx="2895600" cy="2057400"/>
            <a:chOff x="1872" y="2892"/>
            <a:chExt cx="1728" cy="996"/>
          </a:xfrm>
        </p:grpSpPr>
        <p:pic>
          <p:nvPicPr>
            <p:cNvPr id="6149" name="Picture 5" descr="image0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2895"/>
              <a:ext cx="1728" cy="993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150" name="Group 6"/>
            <p:cNvGrpSpPr>
              <a:grpSpLocks/>
            </p:cNvGrpSpPr>
            <p:nvPr/>
          </p:nvGrpSpPr>
          <p:grpSpPr bwMode="auto">
            <a:xfrm>
              <a:off x="2520" y="2892"/>
              <a:ext cx="1012" cy="624"/>
              <a:chOff x="2496" y="2784"/>
              <a:chExt cx="1012" cy="624"/>
            </a:xfrm>
          </p:grpSpPr>
          <p:sp>
            <p:nvSpPr>
              <p:cNvPr id="6151" name="Line 7"/>
              <p:cNvSpPr>
                <a:spLocks noChangeShapeType="1"/>
              </p:cNvSpPr>
              <p:nvPr/>
            </p:nvSpPr>
            <p:spPr bwMode="auto">
              <a:xfrm flipH="1">
                <a:off x="2496" y="2928"/>
                <a:ext cx="768" cy="192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419"/>
              </a:p>
            </p:txBody>
          </p:sp>
          <p:sp>
            <p:nvSpPr>
              <p:cNvPr id="6152" name="Line 8"/>
              <p:cNvSpPr>
                <a:spLocks noChangeShapeType="1"/>
              </p:cNvSpPr>
              <p:nvPr/>
            </p:nvSpPr>
            <p:spPr bwMode="auto">
              <a:xfrm flipH="1">
                <a:off x="2640" y="2928"/>
                <a:ext cx="624" cy="48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419"/>
              </a:p>
            </p:txBody>
          </p:sp>
          <p:sp>
            <p:nvSpPr>
              <p:cNvPr id="6153" name="Line 9"/>
              <p:cNvSpPr>
                <a:spLocks noChangeShapeType="1"/>
              </p:cNvSpPr>
              <p:nvPr/>
            </p:nvSpPr>
            <p:spPr bwMode="auto">
              <a:xfrm flipH="1">
                <a:off x="3072" y="2928"/>
                <a:ext cx="192" cy="24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419"/>
              </a:p>
            </p:txBody>
          </p:sp>
          <p:sp>
            <p:nvSpPr>
              <p:cNvPr id="6154" name="Text Box 10"/>
              <p:cNvSpPr txBox="1">
                <a:spLocks noChangeArrowheads="1"/>
              </p:cNvSpPr>
              <p:nvPr/>
            </p:nvSpPr>
            <p:spPr bwMode="auto">
              <a:xfrm>
                <a:off x="3168" y="2784"/>
                <a:ext cx="340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kumimoji="0" lang="en-US" altLang="es-419" sz="1000">
                    <a:solidFill>
                      <a:schemeClr val="bg2"/>
                    </a:solidFill>
                    <a:latin typeface="Arial" panose="020B0604020202020204" pitchFamily="34" charset="0"/>
                  </a:rPr>
                  <a:t>Socket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3901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Introduction to Sockets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s-419" sz="2000" dirty="0" smtClean="0">
                <a:solidFill>
                  <a:schemeClr val="tx2"/>
                </a:solidFill>
              </a:rPr>
              <a:t>What exactly creates a Socket?</a:t>
            </a:r>
          </a:p>
          <a:p>
            <a:pPr lvl="1">
              <a:lnSpc>
                <a:spcPct val="90000"/>
              </a:lnSpc>
            </a:pPr>
            <a:r>
              <a:rPr lang="en-US" altLang="es-419" sz="2000" dirty="0" smtClean="0">
                <a:solidFill>
                  <a:schemeClr val="tx2"/>
                </a:solidFill>
              </a:rPr>
              <a:t>&lt;IP address, Port #&gt; tuple</a:t>
            </a:r>
          </a:p>
          <a:p>
            <a:pPr>
              <a:lnSpc>
                <a:spcPct val="90000"/>
              </a:lnSpc>
            </a:pPr>
            <a:r>
              <a:rPr lang="en-US" altLang="es-419" sz="2000" dirty="0" smtClean="0">
                <a:solidFill>
                  <a:schemeClr val="tx2"/>
                </a:solidFill>
              </a:rPr>
              <a:t>What makes a connection?</a:t>
            </a:r>
          </a:p>
          <a:p>
            <a:pPr lvl="1">
              <a:lnSpc>
                <a:spcPct val="90000"/>
              </a:lnSpc>
            </a:pPr>
            <a:r>
              <a:rPr lang="en-US" altLang="es-419" sz="2000" dirty="0" smtClean="0">
                <a:solidFill>
                  <a:schemeClr val="tx2"/>
                </a:solidFill>
              </a:rPr>
              <a:t>{Source&lt;IP address, Port #&gt; , Destination &lt;IP address, Port #&gt;} i.e. source socket – destination socket pair uniquely identifies a connection.</a:t>
            </a:r>
          </a:p>
          <a:p>
            <a:pPr>
              <a:lnSpc>
                <a:spcPct val="90000"/>
              </a:lnSpc>
            </a:pPr>
            <a:r>
              <a:rPr lang="en-US" altLang="es-419" sz="2000" dirty="0" smtClean="0">
                <a:solidFill>
                  <a:schemeClr val="tx2"/>
                </a:solidFill>
              </a:rPr>
              <a:t>Example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1295400" y="3962400"/>
            <a:ext cx="1600200" cy="1295400"/>
          </a:xfrm>
          <a:prstGeom prst="rect">
            <a:avLst/>
          </a:prstGeom>
          <a:solidFill>
            <a:srgbClr val="0033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kumimoji="0" lang="en-US" altLang="es-419" sz="2800">
                <a:latin typeface="Arial" panose="020B0604020202020204" pitchFamily="34" charset="0"/>
              </a:rPr>
              <a:t>Server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5562600" y="3352800"/>
            <a:ext cx="1600200" cy="838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kumimoji="0" lang="en-US" altLang="es-419" sz="2800">
                <a:solidFill>
                  <a:schemeClr val="bg1"/>
                </a:solidFill>
                <a:latin typeface="Arial" panose="020B0604020202020204" pitchFamily="34" charset="0"/>
              </a:rPr>
              <a:t>Client</a:t>
            </a:r>
          </a:p>
        </p:txBody>
      </p:sp>
      <p:sp>
        <p:nvSpPr>
          <p:cNvPr id="7174" name="Oval 6"/>
          <p:cNvSpPr>
            <a:spLocks noChangeArrowheads="1"/>
          </p:cNvSpPr>
          <p:nvPr/>
        </p:nvSpPr>
        <p:spPr bwMode="auto">
          <a:xfrm>
            <a:off x="2819400" y="45720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s-419" altLang="es-419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5562600" y="5143500"/>
            <a:ext cx="1600200" cy="838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kumimoji="0" lang="en-US" altLang="es-419" sz="2800">
                <a:solidFill>
                  <a:schemeClr val="bg1"/>
                </a:solidFill>
                <a:latin typeface="Arial" panose="020B0604020202020204" pitchFamily="34" charset="0"/>
              </a:rPr>
              <a:t>Client</a:t>
            </a:r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5486400" y="5364163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s-419" altLang="es-419"/>
          </a:p>
        </p:txBody>
      </p:sp>
      <p:sp>
        <p:nvSpPr>
          <p:cNvPr id="7177" name="Oval 9"/>
          <p:cNvSpPr>
            <a:spLocks noChangeArrowheads="1"/>
          </p:cNvSpPr>
          <p:nvPr/>
        </p:nvSpPr>
        <p:spPr bwMode="auto">
          <a:xfrm>
            <a:off x="5486400" y="38100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s-419" altLang="es-419"/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 flipV="1">
            <a:off x="2895600" y="3886200"/>
            <a:ext cx="26670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419"/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>
            <a:off x="2895600" y="4648200"/>
            <a:ext cx="26670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419"/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1524000" y="4876800"/>
            <a:ext cx="1158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kumimoji="0" lang="en-US" altLang="es-419" sz="1400">
                <a:latin typeface="Arial" panose="020B0604020202020204" pitchFamily="34" charset="0"/>
              </a:rPr>
              <a:t>192.168.0.1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5791200" y="3886200"/>
            <a:ext cx="1158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kumimoji="0" lang="en-US" altLang="es-419" sz="1400">
                <a:solidFill>
                  <a:schemeClr val="bg1"/>
                </a:solidFill>
                <a:latin typeface="Arial" panose="020B0604020202020204" pitchFamily="34" charset="0"/>
              </a:rPr>
              <a:t>192.168.0.2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5803900" y="5686425"/>
            <a:ext cx="1158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kumimoji="0" lang="en-US" altLang="es-419" sz="1400">
                <a:solidFill>
                  <a:schemeClr val="bg1"/>
                </a:solidFill>
                <a:latin typeface="Arial" panose="020B0604020202020204" pitchFamily="34" charset="0"/>
              </a:rPr>
              <a:t>192.168.0.2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2847975" y="4321175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kumimoji="0" lang="en-US" altLang="es-419" sz="1400">
                <a:latin typeface="Arial" panose="020B0604020202020204" pitchFamily="34" charset="0"/>
              </a:rPr>
              <a:t>80</a:t>
            </a: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4953000" y="3657600"/>
            <a:ext cx="609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kumimoji="0" lang="en-US" altLang="es-419" sz="1400">
                <a:latin typeface="Arial" panose="020B0604020202020204" pitchFamily="34" charset="0"/>
              </a:rPr>
              <a:t>1343</a:t>
            </a: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4953000" y="5364163"/>
            <a:ext cx="609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kumimoji="0" lang="en-US" altLang="es-419" sz="1400">
                <a:latin typeface="Arial" panose="020B0604020202020204" pitchFamily="34" charset="0"/>
              </a:rPr>
              <a:t>5488</a:t>
            </a:r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7391400" y="4191000"/>
            <a:ext cx="1524000" cy="9144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kumimoji="0" lang="en-US" altLang="es-419" sz="2800">
                <a:solidFill>
                  <a:srgbClr val="000066"/>
                </a:solidFill>
                <a:latin typeface="Arial" panose="020B0604020202020204" pitchFamily="34" charset="0"/>
              </a:rPr>
              <a:t>Client</a:t>
            </a: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7620000" y="4800600"/>
            <a:ext cx="1158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kumimoji="0" lang="en-US" altLang="es-419" sz="1400">
                <a:solidFill>
                  <a:srgbClr val="000066"/>
                </a:solidFill>
                <a:latin typeface="Arial" panose="020B0604020202020204" pitchFamily="34" charset="0"/>
              </a:rPr>
              <a:t>192.168.0.3</a:t>
            </a:r>
          </a:p>
        </p:txBody>
      </p:sp>
      <p:sp>
        <p:nvSpPr>
          <p:cNvPr id="7188" name="Oval 20"/>
          <p:cNvSpPr>
            <a:spLocks noChangeArrowheads="1"/>
          </p:cNvSpPr>
          <p:nvPr/>
        </p:nvSpPr>
        <p:spPr bwMode="auto">
          <a:xfrm>
            <a:off x="7315200" y="45720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s-419" altLang="es-419"/>
          </a:p>
        </p:txBody>
      </p:sp>
      <p:sp>
        <p:nvSpPr>
          <p:cNvPr id="7189" name="Line 21"/>
          <p:cNvSpPr>
            <a:spLocks noChangeShapeType="1"/>
          </p:cNvSpPr>
          <p:nvPr/>
        </p:nvSpPr>
        <p:spPr bwMode="auto">
          <a:xfrm>
            <a:off x="2895600" y="4648200"/>
            <a:ext cx="449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419"/>
          </a:p>
        </p:txBody>
      </p: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6781800" y="4343400"/>
            <a:ext cx="609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kumimoji="0" lang="en-US" altLang="es-419" sz="1400">
                <a:latin typeface="Arial" panose="020B0604020202020204" pitchFamily="34" charset="0"/>
              </a:rPr>
              <a:t>1343</a:t>
            </a:r>
          </a:p>
        </p:txBody>
      </p:sp>
    </p:spTree>
    <p:extLst>
      <p:ext uri="{BB962C8B-B14F-4D97-AF65-F5344CB8AC3E}">
        <p14:creationId xmlns:p14="http://schemas.microsoft.com/office/powerpoint/2010/main" val="3959105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Introduction to Sockets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s-419" sz="1800" smtClean="0">
                <a:solidFill>
                  <a:schemeClr val="tx2"/>
                </a:solidFill>
              </a:rPr>
              <a:t>Socket Types</a:t>
            </a:r>
          </a:p>
          <a:p>
            <a:pPr lvl="1">
              <a:lnSpc>
                <a:spcPct val="90000"/>
              </a:lnSpc>
            </a:pPr>
            <a:r>
              <a:rPr lang="en-US" altLang="es-419" sz="1800" smtClean="0">
                <a:solidFill>
                  <a:schemeClr val="tx2"/>
                </a:solidFill>
              </a:rPr>
              <a:t>STREAM – uses TCP which is reliable, stream oriented protocol</a:t>
            </a:r>
          </a:p>
          <a:p>
            <a:pPr lvl="1">
              <a:lnSpc>
                <a:spcPct val="90000"/>
              </a:lnSpc>
            </a:pPr>
            <a:r>
              <a:rPr lang="en-US" altLang="es-419" sz="1800" smtClean="0">
                <a:solidFill>
                  <a:schemeClr val="tx2"/>
                </a:solidFill>
              </a:rPr>
              <a:t>DATAGRAM – uses UDP which is unreliable, message oriented protocol</a:t>
            </a:r>
          </a:p>
          <a:p>
            <a:pPr lvl="1">
              <a:lnSpc>
                <a:spcPct val="90000"/>
              </a:lnSpc>
            </a:pPr>
            <a:r>
              <a:rPr lang="en-US" altLang="es-419" sz="1800" smtClean="0">
                <a:solidFill>
                  <a:schemeClr val="tx2"/>
                </a:solidFill>
              </a:rPr>
              <a:t>RAW – provides RAW data transfer directly over IP protocol (no transport layer)</a:t>
            </a:r>
          </a:p>
          <a:p>
            <a:pPr>
              <a:lnSpc>
                <a:spcPct val="90000"/>
              </a:lnSpc>
            </a:pPr>
            <a:r>
              <a:rPr lang="en-US" altLang="es-419" sz="1800" smtClean="0">
                <a:solidFill>
                  <a:schemeClr val="tx2"/>
                </a:solidFill>
              </a:rPr>
              <a:t>Sockets can use </a:t>
            </a:r>
          </a:p>
          <a:p>
            <a:pPr lvl="1">
              <a:lnSpc>
                <a:spcPct val="90000"/>
              </a:lnSpc>
            </a:pPr>
            <a:r>
              <a:rPr lang="en-US" altLang="es-419" sz="1800" smtClean="0">
                <a:solidFill>
                  <a:schemeClr val="tx2"/>
                </a:solidFill>
              </a:rPr>
              <a:t>“</a:t>
            </a:r>
            <a:r>
              <a:rPr lang="en-US" altLang="es-419" sz="1800" i="1" smtClean="0">
                <a:solidFill>
                  <a:schemeClr val="tx2"/>
                </a:solidFill>
              </a:rPr>
              <a:t>unicast</a:t>
            </a:r>
            <a:r>
              <a:rPr lang="en-US" altLang="es-419" sz="1800" smtClean="0">
                <a:solidFill>
                  <a:schemeClr val="tx2"/>
                </a:solidFill>
              </a:rPr>
              <a:t>” ( for a particular IP address destination)</a:t>
            </a:r>
          </a:p>
          <a:p>
            <a:pPr lvl="1">
              <a:lnSpc>
                <a:spcPct val="90000"/>
              </a:lnSpc>
            </a:pPr>
            <a:r>
              <a:rPr lang="en-US" altLang="es-419" sz="1800" smtClean="0">
                <a:solidFill>
                  <a:schemeClr val="tx2"/>
                </a:solidFill>
              </a:rPr>
              <a:t>“</a:t>
            </a:r>
            <a:r>
              <a:rPr lang="en-US" altLang="es-419" sz="1800" i="1" smtClean="0">
                <a:solidFill>
                  <a:schemeClr val="tx2"/>
                </a:solidFill>
              </a:rPr>
              <a:t>multicast”</a:t>
            </a:r>
            <a:r>
              <a:rPr lang="en-US" altLang="es-419" sz="1800" smtClean="0">
                <a:solidFill>
                  <a:schemeClr val="tx2"/>
                </a:solidFill>
              </a:rPr>
              <a:t> ( a set of destinations – 224.x.x.x)</a:t>
            </a:r>
          </a:p>
          <a:p>
            <a:pPr lvl="1">
              <a:lnSpc>
                <a:spcPct val="90000"/>
              </a:lnSpc>
            </a:pPr>
            <a:r>
              <a:rPr lang="en-US" altLang="es-419" sz="1800" smtClean="0">
                <a:solidFill>
                  <a:schemeClr val="tx2"/>
                </a:solidFill>
              </a:rPr>
              <a:t>“</a:t>
            </a:r>
            <a:r>
              <a:rPr lang="en-US" altLang="es-419" sz="1800" i="1" smtClean="0">
                <a:solidFill>
                  <a:schemeClr val="tx2"/>
                </a:solidFill>
              </a:rPr>
              <a:t>broadcast</a:t>
            </a:r>
            <a:r>
              <a:rPr lang="en-US" altLang="es-419" sz="1800" smtClean="0">
                <a:solidFill>
                  <a:schemeClr val="tx2"/>
                </a:solidFill>
              </a:rPr>
              <a:t>” (direct and limited)</a:t>
            </a:r>
          </a:p>
          <a:p>
            <a:pPr lvl="1">
              <a:lnSpc>
                <a:spcPct val="90000"/>
              </a:lnSpc>
            </a:pPr>
            <a:r>
              <a:rPr lang="en-US" altLang="es-419" sz="1800" smtClean="0">
                <a:solidFill>
                  <a:schemeClr val="tx2"/>
                </a:solidFill>
              </a:rPr>
              <a:t>“</a:t>
            </a:r>
            <a:r>
              <a:rPr lang="en-US" altLang="es-419" sz="1800" i="1" smtClean="0">
                <a:solidFill>
                  <a:schemeClr val="tx2"/>
                </a:solidFill>
              </a:rPr>
              <a:t>Loopback</a:t>
            </a:r>
            <a:r>
              <a:rPr lang="en-US" altLang="es-419" sz="1800" smtClean="0">
                <a:solidFill>
                  <a:schemeClr val="tx2"/>
                </a:solidFill>
              </a:rPr>
              <a:t>” address i.e. 127.x.x.x</a:t>
            </a:r>
          </a:p>
          <a:p>
            <a:pPr>
              <a:lnSpc>
                <a:spcPct val="90000"/>
              </a:lnSpc>
            </a:pPr>
            <a:endParaRPr lang="en-US" altLang="es-419" sz="200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41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812</TotalTime>
  <Words>205</Words>
  <Application>Microsoft Office PowerPoint</Application>
  <PresentationFormat>On-screen Show (4:3)</PresentationFormat>
  <Paragraphs>54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.Net Framework 4.0</vt:lpstr>
      <vt:lpstr>PowerPoint Presentation</vt:lpstr>
      <vt:lpstr>Introduction to Sockets</vt:lpstr>
      <vt:lpstr>Introduction to Sockets</vt:lpstr>
      <vt:lpstr>Introduction to Sockets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60</cp:revision>
  <dcterms:created xsi:type="dcterms:W3CDTF">2010-12-23T19:30:12Z</dcterms:created>
  <dcterms:modified xsi:type="dcterms:W3CDTF">2015-06-11T22:27:58Z</dcterms:modified>
</cp:coreProperties>
</file>