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Estilo oscuro 1 - Énfasis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565" autoAdjust="0"/>
  </p:normalViewPr>
  <p:slideViewPr>
    <p:cSldViewPr>
      <p:cViewPr varScale="1">
        <p:scale>
          <a:sx n="64" d="100"/>
          <a:sy n="64" d="100"/>
        </p:scale>
        <p:origin x="20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88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</a:t>
            </a:r>
            <a:r>
              <a:rPr lang="en-US" dirty="0" smtClean="0"/>
              <a:t>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Capítulo</a:t>
            </a:r>
            <a:r>
              <a:rPr lang="en-US" dirty="0" smtClean="0"/>
              <a:t> 15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err="1" smtClean="0"/>
              <a:t>Input/Output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382000" cy="2415809"/>
          </a:xfrm>
        </p:spPr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n-US" dirty="0" err="1" smtClean="0"/>
              <a:t>Lección</a:t>
            </a:r>
            <a:r>
              <a:rPr lang="en-US" dirty="0" smtClean="0"/>
              <a:t> 1: </a:t>
            </a:r>
            <a:r>
              <a:rPr lang="es-MX" dirty="0" smtClean="0"/>
              <a:t>Crear mensajes de E-mail.</a:t>
            </a:r>
          </a:p>
          <a:p>
            <a:pPr lvl="1"/>
            <a:r>
              <a:rPr lang="es-MX" dirty="0" smtClean="0"/>
              <a:t>Lección 2: Mandar E-mail.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Introducción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2667000"/>
            <a:ext cx="5638800" cy="35814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000" dirty="0" smtClean="0"/>
              <a:t>	El correo electrónico es un mecanismo de comunicación muy popular. A diferencia del teléfono y otras formas de comunicación, el correo electrónico es muy sencillo de aplicar en nuestras aplicaciones.</a:t>
            </a:r>
            <a:endParaRPr lang="es-ES" sz="2000" dirty="0"/>
          </a:p>
        </p:txBody>
      </p:sp>
      <p:sp>
        <p:nvSpPr>
          <p:cNvPr id="2050" name="AutoShape 2" descr="http://www.arqhys.com/wp-content/fotos/2011/10/email-arquitectu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2052" name="Picture 4" descr="http://www.arqhys.com/wp-content/fotos/2011/10/email-arquitectu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3622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Implementación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219200" y="1600200"/>
            <a:ext cx="6629400" cy="28193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2800" dirty="0" smtClean="0"/>
              <a:t>	Para un desarrollador, el e-mail es una forma efectiva de permitirle a una aplicación enviar archivos o informes a los usuarios y notificar a los usuarios de los problemas o eventos.</a:t>
            </a:r>
            <a:endParaRPr lang="es-ES" sz="2800" dirty="0"/>
          </a:p>
        </p:txBody>
      </p:sp>
      <p:pic>
        <p:nvPicPr>
          <p:cNvPr id="1026" name="Picture 2" descr="http://www.onetomarket.es/wp-content/uploads/2009/05/emailmarket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429000"/>
            <a:ext cx="4095750" cy="292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Forma Simple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5800" y="1981201"/>
            <a:ext cx="7467600" cy="16764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800" dirty="0" smtClean="0"/>
              <a:t>	La creación de un mensaje de correo electrónico puede ser simple o compleja. En su forma mas simple contiene lo siguiente:</a:t>
            </a:r>
          </a:p>
          <a:p>
            <a:pPr algn="just">
              <a:buNone/>
            </a:pPr>
            <a:endParaRPr lang="es-MX" sz="2800" dirty="0" smtClean="0"/>
          </a:p>
          <a:p>
            <a:pPr algn="just"/>
            <a:endParaRPr lang="es-MX" sz="2800" dirty="0" smtClean="0"/>
          </a:p>
          <a:p>
            <a:pPr algn="just"/>
            <a:endParaRPr lang="es-MX" sz="2800" dirty="0" smtClean="0"/>
          </a:p>
          <a:p>
            <a:pPr algn="just"/>
            <a:endParaRPr lang="es-MX" sz="2800" dirty="0" smtClean="0"/>
          </a:p>
          <a:p>
            <a:pPr algn="just"/>
            <a:endParaRPr lang="es-ES" sz="2800" dirty="0"/>
          </a:p>
        </p:txBody>
      </p:sp>
      <p:pic>
        <p:nvPicPr>
          <p:cNvPr id="18434" name="Picture 2" descr="http://www.internet-guide.co.uk/emai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3429000"/>
            <a:ext cx="2971800" cy="3152366"/>
          </a:xfrm>
          <a:prstGeom prst="rect">
            <a:avLst/>
          </a:prstGeom>
          <a:noFill/>
        </p:spPr>
      </p:pic>
      <p:cxnSp>
        <p:nvCxnSpPr>
          <p:cNvPr id="6" name="5 Conector recto de flecha"/>
          <p:cNvCxnSpPr>
            <a:stCxn id="14" idx="3"/>
          </p:cNvCxnSpPr>
          <p:nvPr/>
        </p:nvCxnSpPr>
        <p:spPr>
          <a:xfrm>
            <a:off x="2625123" y="4223266"/>
            <a:ext cx="3470877" cy="1201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Rectángulo"/>
          <p:cNvSpPr/>
          <p:nvPr/>
        </p:nvSpPr>
        <p:spPr>
          <a:xfrm>
            <a:off x="1295400" y="4419600"/>
            <a:ext cx="115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Remitente</a:t>
            </a:r>
            <a:endParaRPr lang="es-ES" dirty="0"/>
          </a:p>
        </p:txBody>
      </p:sp>
      <p:sp>
        <p:nvSpPr>
          <p:cNvPr id="14" name="13 Rectángulo"/>
          <p:cNvSpPr/>
          <p:nvPr/>
        </p:nvSpPr>
        <p:spPr>
          <a:xfrm>
            <a:off x="1295400" y="4038600"/>
            <a:ext cx="1329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Destinatario</a:t>
            </a:r>
            <a:endParaRPr lang="es-ES" dirty="0"/>
          </a:p>
        </p:txBody>
      </p:sp>
      <p:sp>
        <p:nvSpPr>
          <p:cNvPr id="15" name="14 Rectángulo"/>
          <p:cNvSpPr/>
          <p:nvPr/>
        </p:nvSpPr>
        <p:spPr>
          <a:xfrm>
            <a:off x="1295400" y="4800600"/>
            <a:ext cx="845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Asunto</a:t>
            </a:r>
            <a:endParaRPr lang="es-ES" dirty="0"/>
          </a:p>
        </p:txBody>
      </p:sp>
      <p:sp>
        <p:nvSpPr>
          <p:cNvPr id="16" name="15 Rectángulo"/>
          <p:cNvSpPr/>
          <p:nvPr/>
        </p:nvSpPr>
        <p:spPr>
          <a:xfrm>
            <a:off x="1371600" y="5334000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Cuerpo</a:t>
            </a:r>
            <a:endParaRPr lang="es-ES" dirty="0"/>
          </a:p>
        </p:txBody>
      </p:sp>
      <p:cxnSp>
        <p:nvCxnSpPr>
          <p:cNvPr id="24" name="23 Conector recto de flecha"/>
          <p:cNvCxnSpPr>
            <a:stCxn id="13" idx="3"/>
          </p:cNvCxnSpPr>
          <p:nvPr/>
        </p:nvCxnSpPr>
        <p:spPr>
          <a:xfrm flipV="1">
            <a:off x="2453153" y="4572000"/>
            <a:ext cx="3642847" cy="322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5" name="24 Conector recto de flecha"/>
          <p:cNvCxnSpPr>
            <a:stCxn id="15" idx="3"/>
          </p:cNvCxnSpPr>
          <p:nvPr/>
        </p:nvCxnSpPr>
        <p:spPr>
          <a:xfrm flipV="1">
            <a:off x="2140952" y="4800600"/>
            <a:ext cx="3878848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28 Conector recto de flecha"/>
          <p:cNvCxnSpPr>
            <a:stCxn id="16" idx="3"/>
          </p:cNvCxnSpPr>
          <p:nvPr/>
        </p:nvCxnSpPr>
        <p:spPr>
          <a:xfrm>
            <a:off x="2240749" y="5518666"/>
            <a:ext cx="4160051" cy="1963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Forma Compleja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57400"/>
            <a:ext cx="4648200" cy="3352799"/>
          </a:xfrm>
        </p:spPr>
        <p:txBody>
          <a:bodyPr>
            <a:normAutofit/>
          </a:bodyPr>
          <a:lstStyle/>
          <a:p>
            <a:r>
              <a:rPr lang="es-ES" sz="2400" dirty="0" smtClean="0"/>
              <a:t>En sus más complejos, mensajes de correo electrónico puede tener tipos de codificación personalizada, vistas múltiples de texto plano y HTML, archivos adjuntos e imágenes incrustadas en el HTML.</a:t>
            </a:r>
          </a:p>
          <a:p>
            <a:endParaRPr lang="es-ES" sz="2400" dirty="0"/>
          </a:p>
        </p:txBody>
      </p:sp>
      <p:pic>
        <p:nvPicPr>
          <p:cNvPr id="20482" name="Picture 2" descr="http://www.xtreeme.com/mailxpert/img/feature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981200"/>
            <a:ext cx="3200400" cy="3283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System.Net.Mail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90600" y="1905000"/>
            <a:ext cx="6858000" cy="1676399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s-MX" sz="2400" dirty="0" smtClean="0"/>
              <a:t>	El espacio de nombres </a:t>
            </a:r>
            <a:r>
              <a:rPr lang="es-MX" sz="2400" dirty="0" err="1" smtClean="0"/>
              <a:t>System.Net.Mail</a:t>
            </a:r>
            <a:r>
              <a:rPr lang="es-MX" sz="2400" dirty="0" smtClean="0"/>
              <a:t> contiene clases que se utilizan para enviar correo electrónico a un servidor SMTP (Simple Mail Transfer </a:t>
            </a:r>
            <a:r>
              <a:rPr lang="es-MX" sz="2400" dirty="0" err="1" smtClean="0"/>
              <a:t>Protocol</a:t>
            </a:r>
            <a:r>
              <a:rPr lang="es-MX" sz="2400" dirty="0" smtClean="0"/>
              <a:t>, Protocolo simple de transferencia de correo) para la entrega.</a:t>
            </a:r>
            <a:endParaRPr lang="es-ES" sz="2400" dirty="0"/>
          </a:p>
        </p:txBody>
      </p:sp>
      <p:pic>
        <p:nvPicPr>
          <p:cNvPr id="19458" name="Picture 2" descr="http://3.bp.blogspot.com/-nui7dq5qivo/TaLSlHpY9gI/AAAAAAAAARA/Qln-HMPdRlE/s1600/smt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200400"/>
            <a:ext cx="3505200" cy="326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 smtClean="0"/>
              <a:t>MailMessage</a:t>
            </a:r>
            <a:r>
              <a:rPr lang="es-ES" b="1" dirty="0" smtClean="0"/>
              <a:t> 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28600" y="3581400"/>
            <a:ext cx="4572000" cy="16002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2000" dirty="0" smtClean="0"/>
              <a:t>	Representa un mensaje de correo electrónico que puede enviarse mediante la clase </a:t>
            </a:r>
            <a:r>
              <a:rPr lang="es-ES" sz="2000" dirty="0" err="1" smtClean="0"/>
              <a:t>SmtpClient</a:t>
            </a:r>
            <a:endParaRPr lang="es-ES" sz="2000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5181600" y="2743200"/>
          <a:ext cx="3352800" cy="3216807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1676400"/>
                <a:gridCol w="1676400"/>
              </a:tblGrid>
              <a:tr h="523137">
                <a:tc>
                  <a:txBody>
                    <a:bodyPr/>
                    <a:lstStyle/>
                    <a:p>
                      <a:pPr algn="l"/>
                      <a:r>
                        <a:rPr lang="es-ES" sz="1400" dirty="0"/>
                        <a:t>Parte del mensaje de correo</a:t>
                      </a:r>
                      <a:endParaRPr lang="es-ES" sz="1400" b="0" i="0" dirty="0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400" dirty="0"/>
                        <a:t>Propiedad</a:t>
                      </a:r>
                      <a:endParaRPr lang="es-ES" sz="1400" b="0" i="0" dirty="0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38100" marR="38100" marT="38100" marB="38100"/>
                </a:tc>
              </a:tr>
              <a:tr h="373213">
                <a:tc>
                  <a:txBody>
                    <a:bodyPr/>
                    <a:lstStyle/>
                    <a:p>
                      <a:r>
                        <a:rPr lang="es-ES" sz="1400"/>
                        <a:t>Remitente</a:t>
                      </a:r>
                      <a:endParaRPr lang="es-ES" sz="140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  <a:tc>
                  <a:txBody>
                    <a:bodyPr/>
                    <a:lstStyle/>
                    <a:p>
                      <a:r>
                        <a:rPr lang="es-ES" sz="1400" u="none" strike="noStrike" dirty="0" err="1"/>
                        <a:t>From</a:t>
                      </a:r>
                      <a:endParaRPr lang="es-ES" sz="1400" dirty="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</a:tr>
              <a:tr h="373213">
                <a:tc>
                  <a:txBody>
                    <a:bodyPr/>
                    <a:lstStyle/>
                    <a:p>
                      <a:r>
                        <a:rPr lang="es-ES" sz="1400"/>
                        <a:t>Destinatario</a:t>
                      </a:r>
                      <a:endParaRPr lang="es-ES" sz="140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  <a:tc>
                  <a:txBody>
                    <a:bodyPr/>
                    <a:lstStyle/>
                    <a:p>
                      <a:r>
                        <a:rPr lang="es-ES" sz="1400" u="none" strike="noStrike" dirty="0" err="1"/>
                        <a:t>To</a:t>
                      </a:r>
                      <a:endParaRPr lang="es-ES" sz="1400" dirty="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</a:tr>
              <a:tr h="373213">
                <a:tc>
                  <a:txBody>
                    <a:bodyPr/>
                    <a:lstStyle/>
                    <a:p>
                      <a:r>
                        <a:rPr lang="es-ES" sz="1400"/>
                        <a:t>Copias (CC)</a:t>
                      </a:r>
                      <a:endParaRPr lang="es-ES" sz="140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  <a:tc>
                  <a:txBody>
                    <a:bodyPr/>
                    <a:lstStyle/>
                    <a:p>
                      <a:r>
                        <a:rPr lang="es-ES" sz="1400" u="none" strike="noStrike" dirty="0"/>
                        <a:t>CC</a:t>
                      </a:r>
                      <a:endParaRPr lang="es-ES" sz="1400" dirty="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</a:tr>
              <a:tr h="373213">
                <a:tc>
                  <a:txBody>
                    <a:bodyPr/>
                    <a:lstStyle/>
                    <a:p>
                      <a:r>
                        <a:rPr lang="es-ES" sz="1400"/>
                        <a:t>Copias ocultas (CCO)</a:t>
                      </a:r>
                      <a:endParaRPr lang="es-ES" sz="140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  <a:tc>
                  <a:txBody>
                    <a:bodyPr/>
                    <a:lstStyle/>
                    <a:p>
                      <a:r>
                        <a:rPr lang="es-ES" sz="1400" u="none" strike="noStrike" dirty="0" err="1"/>
                        <a:t>Bcc</a:t>
                      </a:r>
                      <a:endParaRPr lang="es-ES" sz="1400" dirty="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</a:tr>
              <a:tr h="373213">
                <a:tc>
                  <a:txBody>
                    <a:bodyPr/>
                    <a:lstStyle/>
                    <a:p>
                      <a:r>
                        <a:rPr lang="es-ES" sz="1400"/>
                        <a:t>Datos adjuntos</a:t>
                      </a:r>
                      <a:endParaRPr lang="es-ES" sz="140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  <a:tc>
                  <a:txBody>
                    <a:bodyPr/>
                    <a:lstStyle/>
                    <a:p>
                      <a:r>
                        <a:rPr lang="es-ES" sz="1400" u="none" strike="noStrike" dirty="0" err="1"/>
                        <a:t>Attachments</a:t>
                      </a:r>
                      <a:endParaRPr lang="es-ES" sz="1400" dirty="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</a:tr>
              <a:tr h="373213">
                <a:tc>
                  <a:txBody>
                    <a:bodyPr/>
                    <a:lstStyle/>
                    <a:p>
                      <a:r>
                        <a:rPr lang="es-ES" sz="1400"/>
                        <a:t>Asunto</a:t>
                      </a:r>
                      <a:endParaRPr lang="es-ES" sz="140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  <a:tc>
                  <a:txBody>
                    <a:bodyPr/>
                    <a:lstStyle/>
                    <a:p>
                      <a:r>
                        <a:rPr lang="es-ES" sz="1400" u="none" strike="noStrike" dirty="0" err="1"/>
                        <a:t>Subject</a:t>
                      </a:r>
                      <a:endParaRPr lang="es-ES" sz="1400" dirty="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</a:tr>
              <a:tr h="373213">
                <a:tc>
                  <a:txBody>
                    <a:bodyPr/>
                    <a:lstStyle/>
                    <a:p>
                      <a:r>
                        <a:rPr lang="es-ES" sz="1400"/>
                        <a:t>Cuerpo del mensaje</a:t>
                      </a:r>
                      <a:endParaRPr lang="es-ES" sz="140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  <a:tc>
                  <a:txBody>
                    <a:bodyPr/>
                    <a:lstStyle/>
                    <a:p>
                      <a:r>
                        <a:rPr lang="es-MX" sz="1400" dirty="0" err="1" smtClean="0"/>
                        <a:t>Body</a:t>
                      </a:r>
                      <a:endParaRPr lang="es-ES" sz="1400" dirty="0">
                        <a:solidFill>
                          <a:schemeClr val="tx1"/>
                        </a:solidFill>
                      </a:endParaRPr>
                    </a:p>
                  </a:txBody>
                  <a:tcPr marL="38100" marR="38100" marT="85725" marB="8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/>
              <a:t>Clase </a:t>
            </a:r>
            <a:r>
              <a:rPr lang="es-ES" b="1" dirty="0" err="1" smtClean="0"/>
              <a:t>SmtpClient</a:t>
            </a:r>
            <a:r>
              <a:rPr lang="es-ES" b="1" dirty="0" smtClean="0"/>
              <a:t> 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3400" y="1828800"/>
            <a:ext cx="7924800" cy="2285999"/>
          </a:xfrm>
        </p:spPr>
        <p:txBody>
          <a:bodyPr>
            <a:noAutofit/>
          </a:bodyPr>
          <a:lstStyle/>
          <a:p>
            <a:r>
              <a:rPr lang="es-ES" sz="2400" dirty="0" smtClean="0"/>
              <a:t>Permite a las aplicaciones enviar mensajes de correo electrónico mediante el protocolo SMTP (Protocolo simple de transferencia de correo).</a:t>
            </a:r>
            <a:endParaRPr lang="es-ES" sz="2400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828800" y="3276600"/>
          <a:ext cx="4832842" cy="2996560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2416421"/>
                <a:gridCol w="2416421"/>
              </a:tblGrid>
              <a:tr h="175830">
                <a:tc>
                  <a:txBody>
                    <a:bodyPr/>
                    <a:lstStyle/>
                    <a:p>
                      <a:pPr algn="l"/>
                      <a:r>
                        <a:rPr lang="es-ES" sz="1500" b="1" dirty="0"/>
                        <a:t>Clase</a:t>
                      </a:r>
                      <a:endParaRPr lang="es-ES" sz="1500" b="1" i="0" dirty="0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31094" marR="31094" marT="31094" marB="31094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500" b="1" dirty="0"/>
                        <a:t>Descripción</a:t>
                      </a:r>
                      <a:endParaRPr lang="es-ES" sz="1500" b="1" i="0" dirty="0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31094" marR="31094" marT="31094" marB="31094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</a:tr>
              <a:tr h="1190421">
                <a:tc>
                  <a:txBody>
                    <a:bodyPr/>
                    <a:lstStyle/>
                    <a:p>
                      <a:r>
                        <a:rPr lang="es-ES" sz="2000" b="1" u="none" strike="noStrike" dirty="0" err="1"/>
                        <a:t>Attachment</a:t>
                      </a:r>
                      <a:endParaRPr lang="es-ES" sz="2000" b="1" dirty="0"/>
                    </a:p>
                  </a:txBody>
                  <a:tcPr marL="31094" marR="31094" marT="69962" marB="69962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500"/>
                        <a:t>Representa los archivos adjuntos. Esta clase le permite adjuntar archivos, secuencias o texto a un mensaje de correo electrónico.</a:t>
                      </a:r>
                    </a:p>
                  </a:txBody>
                  <a:tcPr marL="31094" marR="31094" marT="69962" marB="69962"/>
                </a:tc>
              </a:tr>
              <a:tr h="775741">
                <a:tc>
                  <a:txBody>
                    <a:bodyPr/>
                    <a:lstStyle/>
                    <a:p>
                      <a:r>
                        <a:rPr lang="es-ES" sz="2000" b="1" u="none" strike="noStrike" dirty="0" err="1"/>
                        <a:t>MailAddress</a:t>
                      </a:r>
                      <a:endParaRPr lang="es-ES" sz="2000" b="1" dirty="0"/>
                    </a:p>
                  </a:txBody>
                  <a:tcPr marL="31094" marR="31094" marT="69962" marB="69962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500"/>
                        <a:t>Representa la dirección de correo electrónico del remitente y los destinatarios.</a:t>
                      </a:r>
                    </a:p>
                  </a:txBody>
                  <a:tcPr marL="31094" marR="31094" marT="69962" marB="69962"/>
                </a:tc>
              </a:tr>
              <a:tr h="499288">
                <a:tc>
                  <a:txBody>
                    <a:bodyPr/>
                    <a:lstStyle/>
                    <a:p>
                      <a:r>
                        <a:rPr lang="es-ES" sz="2000" b="1" u="none" strike="noStrike" dirty="0" err="1"/>
                        <a:t>MailMessage</a:t>
                      </a:r>
                      <a:endParaRPr lang="es-ES" sz="2000" b="1" dirty="0"/>
                    </a:p>
                  </a:txBody>
                  <a:tcPr marL="31094" marR="31094" marT="69962" marB="69962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500" dirty="0"/>
                        <a:t>Representa un mensaje de correo electrónico.</a:t>
                      </a:r>
                    </a:p>
                  </a:txBody>
                  <a:tcPr marL="31094" marR="31094" marT="69962" marB="6996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172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Segoe UI</vt:lpstr>
      <vt:lpstr>Office Theme</vt:lpstr>
      <vt:lpstr>.Net Framework 2.0</vt:lpstr>
      <vt:lpstr>Capítulo 15  Input/Output</vt:lpstr>
      <vt:lpstr>Introducción</vt:lpstr>
      <vt:lpstr>Implementación</vt:lpstr>
      <vt:lpstr>Forma Simple</vt:lpstr>
      <vt:lpstr>Forma Compleja</vt:lpstr>
      <vt:lpstr>System.Net.Mail</vt:lpstr>
      <vt:lpstr>MailMessage </vt:lpstr>
      <vt:lpstr>Clase SmtpClient 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24</cp:revision>
  <dcterms:created xsi:type="dcterms:W3CDTF">2010-12-23T19:30:12Z</dcterms:created>
  <dcterms:modified xsi:type="dcterms:W3CDTF">2015-09-09T23:53:38Z</dcterms:modified>
</cp:coreProperties>
</file>