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6" r:id="rId3"/>
    <p:sldId id="284" r:id="rId4"/>
    <p:sldId id="285" r:id="rId5"/>
    <p:sldId id="286" r:id="rId6"/>
    <p:sldId id="287" r:id="rId7"/>
    <p:sldId id="279" r:id="rId8"/>
    <p:sldId id="280" r:id="rId9"/>
    <p:sldId id="281" r:id="rId10"/>
    <p:sldId id="282" r:id="rId11"/>
    <p:sldId id="283" r:id="rId12"/>
    <p:sldId id="288" r:id="rId13"/>
    <p:sldId id="28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9565" autoAdjust="0"/>
  </p:normalViewPr>
  <p:slideViewPr>
    <p:cSldViewPr>
      <p:cViewPr varScale="1">
        <p:scale>
          <a:sx n="37" d="100"/>
          <a:sy n="37" d="100"/>
        </p:scale>
        <p:origin x="139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D646B2-37FB-47D3-A4D8-280AE225772A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E4C02DF-EAEA-411C-BC60-CDC4EC33B252}">
      <dgm:prSet phldrT="[Text]"/>
      <dgm:spPr/>
      <dgm:t>
        <a:bodyPr/>
        <a:lstStyle/>
        <a:p>
          <a:r>
            <a:rPr lang="es-MX" dirty="0" smtClean="0"/>
            <a:t>Ensamblado</a:t>
          </a:r>
          <a:endParaRPr lang="en-US" dirty="0"/>
        </a:p>
      </dgm:t>
    </dgm:pt>
    <dgm:pt modelId="{D2CF214A-8492-4C05-A950-70C4F25A5D33}" type="parTrans" cxnId="{3F8E5654-3F5C-45BA-97C8-958B84CBB5E1}">
      <dgm:prSet/>
      <dgm:spPr/>
      <dgm:t>
        <a:bodyPr/>
        <a:lstStyle/>
        <a:p>
          <a:endParaRPr lang="en-US"/>
        </a:p>
      </dgm:t>
    </dgm:pt>
    <dgm:pt modelId="{33416B10-0533-4519-A440-03FAA376F2D8}" type="sibTrans" cxnId="{3F8E5654-3F5C-45BA-97C8-958B84CBB5E1}">
      <dgm:prSet/>
      <dgm:spPr/>
      <dgm:t>
        <a:bodyPr/>
        <a:lstStyle/>
        <a:p>
          <a:endParaRPr lang="en-US"/>
        </a:p>
      </dgm:t>
    </dgm:pt>
    <dgm:pt modelId="{9ED2EC4C-BD6B-4721-BAB9-37F027609775}">
      <dgm:prSet phldrT="[Text]"/>
      <dgm:spPr/>
      <dgm:t>
        <a:bodyPr/>
        <a:lstStyle/>
        <a:p>
          <a:r>
            <a:rPr lang="es-MX" dirty="0" err="1" smtClean="0"/>
            <a:t>Internet_Zone</a:t>
          </a:r>
          <a:endParaRPr lang="en-US" dirty="0"/>
        </a:p>
      </dgm:t>
    </dgm:pt>
    <dgm:pt modelId="{A700C1E6-86D6-419D-B9B4-C004F3C53451}" type="parTrans" cxnId="{1A686A45-D5E0-4C82-BEE7-5EEB18EF1FB4}">
      <dgm:prSet/>
      <dgm:spPr/>
      <dgm:t>
        <a:bodyPr/>
        <a:lstStyle/>
        <a:p>
          <a:endParaRPr lang="en-US"/>
        </a:p>
      </dgm:t>
    </dgm:pt>
    <dgm:pt modelId="{9F235B93-A6BF-4592-8816-218DA43796A9}" type="sibTrans" cxnId="{1A686A45-D5E0-4C82-BEE7-5EEB18EF1FB4}">
      <dgm:prSet/>
      <dgm:spPr/>
      <dgm:t>
        <a:bodyPr/>
        <a:lstStyle/>
        <a:p>
          <a:endParaRPr lang="en-US"/>
        </a:p>
      </dgm:t>
    </dgm:pt>
    <dgm:pt modelId="{55D86CCE-AEFE-4EEE-A454-BC8F6BE96F35}">
      <dgm:prSet phldrT="[Text]"/>
      <dgm:spPr/>
      <dgm:t>
        <a:bodyPr/>
        <a:lstStyle/>
        <a:p>
          <a:r>
            <a:rPr lang="es-MX" dirty="0" err="1" smtClean="0"/>
            <a:t>Trusted_Zone</a:t>
          </a:r>
          <a:endParaRPr lang="en-US" dirty="0"/>
        </a:p>
      </dgm:t>
    </dgm:pt>
    <dgm:pt modelId="{75095B9A-66A0-4107-AD0C-97B1B9006239}" type="parTrans" cxnId="{615FD72C-5D5E-4115-A8D5-CA8E58D8530A}">
      <dgm:prSet/>
      <dgm:spPr/>
      <dgm:t>
        <a:bodyPr/>
        <a:lstStyle/>
        <a:p>
          <a:endParaRPr lang="en-US"/>
        </a:p>
      </dgm:t>
    </dgm:pt>
    <dgm:pt modelId="{61BBB803-E36F-4D77-A66A-1ADAEF2D562A}" type="sibTrans" cxnId="{615FD72C-5D5E-4115-A8D5-CA8E58D8530A}">
      <dgm:prSet/>
      <dgm:spPr/>
      <dgm:t>
        <a:bodyPr/>
        <a:lstStyle/>
        <a:p>
          <a:endParaRPr lang="en-US"/>
        </a:p>
      </dgm:t>
    </dgm:pt>
    <dgm:pt modelId="{34BC07C3-A170-4E7F-B4CF-98E4FB93F200}">
      <dgm:prSet phldrT="[Text]"/>
      <dgm:spPr/>
      <dgm:t>
        <a:bodyPr/>
        <a:lstStyle/>
        <a:p>
          <a:r>
            <a:rPr lang="es-MX" dirty="0" err="1" smtClean="0"/>
            <a:t>My_Computer_Zone</a:t>
          </a:r>
          <a:endParaRPr lang="en-US" dirty="0"/>
        </a:p>
      </dgm:t>
    </dgm:pt>
    <dgm:pt modelId="{815D74CA-9870-4173-A358-A93EE89F1124}" type="parTrans" cxnId="{AB336B4D-D11A-434B-942F-E8E37D288D82}">
      <dgm:prSet/>
      <dgm:spPr/>
      <dgm:t>
        <a:bodyPr/>
        <a:lstStyle/>
        <a:p>
          <a:endParaRPr lang="en-US"/>
        </a:p>
      </dgm:t>
    </dgm:pt>
    <dgm:pt modelId="{0768C20C-BEA8-41EA-A666-4B38574E3D88}" type="sibTrans" cxnId="{AB336B4D-D11A-434B-942F-E8E37D288D82}">
      <dgm:prSet/>
      <dgm:spPr/>
      <dgm:t>
        <a:bodyPr/>
        <a:lstStyle/>
        <a:p>
          <a:endParaRPr lang="en-US"/>
        </a:p>
      </dgm:t>
    </dgm:pt>
    <dgm:pt modelId="{61BEF1D2-659E-4CEA-B846-8A44DEE2CDD6}" type="pres">
      <dgm:prSet presAssocID="{E8D646B2-37FB-47D3-A4D8-280AE225772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5F4D3A9-29AB-412B-ABB5-42E24391B30C}" type="pres">
      <dgm:prSet presAssocID="{8E4C02DF-EAEA-411C-BC60-CDC4EC33B252}" presName="centerShape" presStyleLbl="node0" presStyleIdx="0" presStyleCnt="1"/>
      <dgm:spPr/>
      <dgm:t>
        <a:bodyPr/>
        <a:lstStyle/>
        <a:p>
          <a:endParaRPr lang="en-US"/>
        </a:p>
      </dgm:t>
    </dgm:pt>
    <dgm:pt modelId="{E4A720BC-920C-46F7-ABD7-F5624835B097}" type="pres">
      <dgm:prSet presAssocID="{9ED2EC4C-BD6B-4721-BAB9-37F02760977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29563C-6291-48AB-946C-BA8B4D990815}" type="pres">
      <dgm:prSet presAssocID="{9ED2EC4C-BD6B-4721-BAB9-37F027609775}" presName="dummy" presStyleCnt="0"/>
      <dgm:spPr/>
    </dgm:pt>
    <dgm:pt modelId="{F804E10B-BAFD-4CF7-9C1D-85BAF6381F3B}" type="pres">
      <dgm:prSet presAssocID="{9F235B93-A6BF-4592-8816-218DA43796A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18A36B07-37E9-4546-AEC5-FB698C3DE3BF}" type="pres">
      <dgm:prSet presAssocID="{55D86CCE-AEFE-4EEE-A454-BC8F6BE96F3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6ABE5E-178B-4502-841F-A38096FCC87E}" type="pres">
      <dgm:prSet presAssocID="{55D86CCE-AEFE-4EEE-A454-BC8F6BE96F35}" presName="dummy" presStyleCnt="0"/>
      <dgm:spPr/>
    </dgm:pt>
    <dgm:pt modelId="{F7CF7302-EBD3-464D-8F07-DD74A5B29458}" type="pres">
      <dgm:prSet presAssocID="{61BBB803-E36F-4D77-A66A-1ADAEF2D562A}" presName="sibTrans" presStyleLbl="sibTrans2D1" presStyleIdx="1" presStyleCnt="3"/>
      <dgm:spPr/>
      <dgm:t>
        <a:bodyPr/>
        <a:lstStyle/>
        <a:p>
          <a:endParaRPr lang="en-US"/>
        </a:p>
      </dgm:t>
    </dgm:pt>
    <dgm:pt modelId="{A38CF206-5DF9-424E-9302-9454DF8CC012}" type="pres">
      <dgm:prSet presAssocID="{34BC07C3-A170-4E7F-B4CF-98E4FB93F20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2440E1-7DFF-4E01-B71D-BBB695463223}" type="pres">
      <dgm:prSet presAssocID="{34BC07C3-A170-4E7F-B4CF-98E4FB93F200}" presName="dummy" presStyleCnt="0"/>
      <dgm:spPr/>
    </dgm:pt>
    <dgm:pt modelId="{5B240FA2-C5A3-4A43-AE39-63F1433B0AD1}" type="pres">
      <dgm:prSet presAssocID="{0768C20C-BEA8-41EA-A666-4B38574E3D88}" presName="sibTrans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A69E13B2-A1D3-482C-BA3A-645E6C5C3BD1}" type="presOf" srcId="{34BC07C3-A170-4E7F-B4CF-98E4FB93F200}" destId="{A38CF206-5DF9-424E-9302-9454DF8CC012}" srcOrd="0" destOrd="0" presId="urn:microsoft.com/office/officeart/2005/8/layout/radial6"/>
    <dgm:cxn modelId="{DA3653EB-188A-40C1-BC9B-C9BBACEB46AB}" type="presOf" srcId="{8E4C02DF-EAEA-411C-BC60-CDC4EC33B252}" destId="{C5F4D3A9-29AB-412B-ABB5-42E24391B30C}" srcOrd="0" destOrd="0" presId="urn:microsoft.com/office/officeart/2005/8/layout/radial6"/>
    <dgm:cxn modelId="{1CA673E0-0FA3-4D90-9096-5EE27160B49C}" type="presOf" srcId="{61BBB803-E36F-4D77-A66A-1ADAEF2D562A}" destId="{F7CF7302-EBD3-464D-8F07-DD74A5B29458}" srcOrd="0" destOrd="0" presId="urn:microsoft.com/office/officeart/2005/8/layout/radial6"/>
    <dgm:cxn modelId="{619B531C-4A66-43D9-8444-A2ECA206EE5C}" type="presOf" srcId="{9ED2EC4C-BD6B-4721-BAB9-37F027609775}" destId="{E4A720BC-920C-46F7-ABD7-F5624835B097}" srcOrd="0" destOrd="0" presId="urn:microsoft.com/office/officeart/2005/8/layout/radial6"/>
    <dgm:cxn modelId="{FB04589A-271D-4729-9FED-D9AA03C248C9}" type="presOf" srcId="{E8D646B2-37FB-47D3-A4D8-280AE225772A}" destId="{61BEF1D2-659E-4CEA-B846-8A44DEE2CDD6}" srcOrd="0" destOrd="0" presId="urn:microsoft.com/office/officeart/2005/8/layout/radial6"/>
    <dgm:cxn modelId="{EDE466D6-2286-4829-BED9-680EC8282E1E}" type="presOf" srcId="{0768C20C-BEA8-41EA-A666-4B38574E3D88}" destId="{5B240FA2-C5A3-4A43-AE39-63F1433B0AD1}" srcOrd="0" destOrd="0" presId="urn:microsoft.com/office/officeart/2005/8/layout/radial6"/>
    <dgm:cxn modelId="{797AD368-6304-4A04-868A-2F1B2A474E58}" type="presOf" srcId="{55D86CCE-AEFE-4EEE-A454-BC8F6BE96F35}" destId="{18A36B07-37E9-4546-AEC5-FB698C3DE3BF}" srcOrd="0" destOrd="0" presId="urn:microsoft.com/office/officeart/2005/8/layout/radial6"/>
    <dgm:cxn modelId="{3F8E5654-3F5C-45BA-97C8-958B84CBB5E1}" srcId="{E8D646B2-37FB-47D3-A4D8-280AE225772A}" destId="{8E4C02DF-EAEA-411C-BC60-CDC4EC33B252}" srcOrd="0" destOrd="0" parTransId="{D2CF214A-8492-4C05-A950-70C4F25A5D33}" sibTransId="{33416B10-0533-4519-A440-03FAA376F2D8}"/>
    <dgm:cxn modelId="{1A686A45-D5E0-4C82-BEE7-5EEB18EF1FB4}" srcId="{8E4C02DF-EAEA-411C-BC60-CDC4EC33B252}" destId="{9ED2EC4C-BD6B-4721-BAB9-37F027609775}" srcOrd="0" destOrd="0" parTransId="{A700C1E6-86D6-419D-B9B4-C004F3C53451}" sibTransId="{9F235B93-A6BF-4592-8816-218DA43796A9}"/>
    <dgm:cxn modelId="{AB336B4D-D11A-434B-942F-E8E37D288D82}" srcId="{8E4C02DF-EAEA-411C-BC60-CDC4EC33B252}" destId="{34BC07C3-A170-4E7F-B4CF-98E4FB93F200}" srcOrd="2" destOrd="0" parTransId="{815D74CA-9870-4173-A358-A93EE89F1124}" sibTransId="{0768C20C-BEA8-41EA-A666-4B38574E3D88}"/>
    <dgm:cxn modelId="{590A280C-F44A-4584-841B-077B00DC0C80}" type="presOf" srcId="{9F235B93-A6BF-4592-8816-218DA43796A9}" destId="{F804E10B-BAFD-4CF7-9C1D-85BAF6381F3B}" srcOrd="0" destOrd="0" presId="urn:microsoft.com/office/officeart/2005/8/layout/radial6"/>
    <dgm:cxn modelId="{615FD72C-5D5E-4115-A8D5-CA8E58D8530A}" srcId="{8E4C02DF-EAEA-411C-BC60-CDC4EC33B252}" destId="{55D86CCE-AEFE-4EEE-A454-BC8F6BE96F35}" srcOrd="1" destOrd="0" parTransId="{75095B9A-66A0-4107-AD0C-97B1B9006239}" sibTransId="{61BBB803-E36F-4D77-A66A-1ADAEF2D562A}"/>
    <dgm:cxn modelId="{8036A15E-A278-4AB1-BC0A-3370A2F1266E}" type="presParOf" srcId="{61BEF1D2-659E-4CEA-B846-8A44DEE2CDD6}" destId="{C5F4D3A9-29AB-412B-ABB5-42E24391B30C}" srcOrd="0" destOrd="0" presId="urn:microsoft.com/office/officeart/2005/8/layout/radial6"/>
    <dgm:cxn modelId="{CCB15A6A-429C-4C07-8E0B-084BFBA7887A}" type="presParOf" srcId="{61BEF1D2-659E-4CEA-B846-8A44DEE2CDD6}" destId="{E4A720BC-920C-46F7-ABD7-F5624835B097}" srcOrd="1" destOrd="0" presId="urn:microsoft.com/office/officeart/2005/8/layout/radial6"/>
    <dgm:cxn modelId="{3B0B3435-368E-4FDF-920F-13F10A066E3E}" type="presParOf" srcId="{61BEF1D2-659E-4CEA-B846-8A44DEE2CDD6}" destId="{2729563C-6291-48AB-946C-BA8B4D990815}" srcOrd="2" destOrd="0" presId="urn:microsoft.com/office/officeart/2005/8/layout/radial6"/>
    <dgm:cxn modelId="{54584A8B-FC2C-46BF-BC76-7BDD619C0822}" type="presParOf" srcId="{61BEF1D2-659E-4CEA-B846-8A44DEE2CDD6}" destId="{F804E10B-BAFD-4CF7-9C1D-85BAF6381F3B}" srcOrd="3" destOrd="0" presId="urn:microsoft.com/office/officeart/2005/8/layout/radial6"/>
    <dgm:cxn modelId="{D94F792D-8EE2-442E-9686-9A569B99D6BB}" type="presParOf" srcId="{61BEF1D2-659E-4CEA-B846-8A44DEE2CDD6}" destId="{18A36B07-37E9-4546-AEC5-FB698C3DE3BF}" srcOrd="4" destOrd="0" presId="urn:microsoft.com/office/officeart/2005/8/layout/radial6"/>
    <dgm:cxn modelId="{0F256845-68DF-462A-93D8-001373093057}" type="presParOf" srcId="{61BEF1D2-659E-4CEA-B846-8A44DEE2CDD6}" destId="{866ABE5E-178B-4502-841F-A38096FCC87E}" srcOrd="5" destOrd="0" presId="urn:microsoft.com/office/officeart/2005/8/layout/radial6"/>
    <dgm:cxn modelId="{A2BA1B3B-644D-4F2C-990B-2512FAC8B16D}" type="presParOf" srcId="{61BEF1D2-659E-4CEA-B846-8A44DEE2CDD6}" destId="{F7CF7302-EBD3-464D-8F07-DD74A5B29458}" srcOrd="6" destOrd="0" presId="urn:microsoft.com/office/officeart/2005/8/layout/radial6"/>
    <dgm:cxn modelId="{BC65EF13-1C34-48A9-B787-7AC3285AC25C}" type="presParOf" srcId="{61BEF1D2-659E-4CEA-B846-8A44DEE2CDD6}" destId="{A38CF206-5DF9-424E-9302-9454DF8CC012}" srcOrd="7" destOrd="0" presId="urn:microsoft.com/office/officeart/2005/8/layout/radial6"/>
    <dgm:cxn modelId="{4377197C-F162-4893-9CD5-C5EE75486E96}" type="presParOf" srcId="{61BEF1D2-659E-4CEA-B846-8A44DEE2CDD6}" destId="{862440E1-7DFF-4E01-B71D-BBB695463223}" srcOrd="8" destOrd="0" presId="urn:microsoft.com/office/officeart/2005/8/layout/radial6"/>
    <dgm:cxn modelId="{3E7F375D-A50D-4051-AF13-67EF3C6E5F2F}" type="presParOf" srcId="{61BEF1D2-659E-4CEA-B846-8A44DEE2CDD6}" destId="{5B240FA2-C5A3-4A43-AE39-63F1433B0AD1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222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Framework 2.0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Brenda González Gómez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5867400" y="3581400"/>
            <a:ext cx="2514600" cy="23622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Grupos de Código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7772400" cy="914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2400" dirty="0" smtClean="0"/>
              <a:t>	Los grupos de código son un dispositivo de autorización que asocia ensamblados con un conjunto de permisos</a:t>
            </a:r>
            <a:endParaRPr lang="en-US" sz="2400" dirty="0"/>
          </a:p>
        </p:txBody>
      </p:sp>
      <p:grpSp>
        <p:nvGrpSpPr>
          <p:cNvPr id="16" name="Group 15"/>
          <p:cNvGrpSpPr/>
          <p:nvPr/>
        </p:nvGrpSpPr>
        <p:grpSpPr>
          <a:xfrm>
            <a:off x="228600" y="3200400"/>
            <a:ext cx="4495800" cy="3048000"/>
            <a:chOff x="2133600" y="2971801"/>
            <a:chExt cx="4495800" cy="3048000"/>
          </a:xfrm>
        </p:grpSpPr>
        <p:sp>
          <p:nvSpPr>
            <p:cNvPr id="8" name="Oval 7"/>
            <p:cNvSpPr/>
            <p:nvPr/>
          </p:nvSpPr>
          <p:spPr>
            <a:xfrm>
              <a:off x="2133600" y="2971801"/>
              <a:ext cx="4495800" cy="304800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819400" y="3810000"/>
              <a:ext cx="1524000" cy="6858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Ensamblado 1</a:t>
              </a: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2819400" y="4648200"/>
              <a:ext cx="1524000" cy="6858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Ensamblado 2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4419600" y="3810000"/>
              <a:ext cx="1524000" cy="6858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Ensamblado 3</a:t>
              </a: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4419600" y="4648200"/>
              <a:ext cx="1524000" cy="6858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Ensamblado 4</a:t>
              </a:r>
            </a:p>
          </p:txBody>
        </p:sp>
      </p:grpSp>
      <p:sp>
        <p:nvSpPr>
          <p:cNvPr id="17" name="Right Brace 16"/>
          <p:cNvSpPr/>
          <p:nvPr/>
        </p:nvSpPr>
        <p:spPr>
          <a:xfrm>
            <a:off x="4800600" y="3429000"/>
            <a:ext cx="762000" cy="2667000"/>
          </a:xfrm>
          <a:prstGeom prst="rightBrace">
            <a:avLst>
              <a:gd name="adj1" fmla="val 135539"/>
              <a:gd name="adj2" fmla="val 50713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219200" y="2819400"/>
            <a:ext cx="2514918" cy="609600"/>
          </a:xfrm>
          <a:prstGeom prst="rect">
            <a:avLst/>
          </a:prstGeom>
          <a:noFill/>
        </p:spPr>
        <p:txBody>
          <a:bodyPr wrap="none" rtlCol="0">
            <a:prstTxWarp prst="textDeflateBottom">
              <a:avLst/>
            </a:prstTxWarp>
            <a:spAutoFit/>
          </a:bodyPr>
          <a:lstStyle/>
          <a:p>
            <a:r>
              <a:rPr lang="en-US" b="1" dirty="0" smtClean="0"/>
              <a:t>Internet Zone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943600" y="3962400"/>
            <a:ext cx="2667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MX" sz="2000" b="1" dirty="0" err="1" smtClean="0">
                <a:solidFill>
                  <a:schemeClr val="bg1"/>
                </a:solidFill>
              </a:rPr>
              <a:t>File</a:t>
            </a:r>
            <a:r>
              <a:rPr lang="es-MX" sz="2000" b="1" dirty="0" smtClean="0">
                <a:solidFill>
                  <a:schemeClr val="bg1"/>
                </a:solidFill>
              </a:rPr>
              <a:t> </a:t>
            </a:r>
            <a:r>
              <a:rPr lang="es-MX" sz="2000" b="1" dirty="0" err="1" smtClean="0">
                <a:solidFill>
                  <a:schemeClr val="bg1"/>
                </a:solidFill>
              </a:rPr>
              <a:t>Dialog</a:t>
            </a:r>
            <a:endParaRPr lang="es-MX" sz="2000" b="1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s-MX" sz="2000" b="1" dirty="0" err="1" smtClean="0">
                <a:solidFill>
                  <a:schemeClr val="bg1"/>
                </a:solidFill>
              </a:rPr>
              <a:t>Isolated</a:t>
            </a:r>
            <a:r>
              <a:rPr lang="es-MX" sz="2000" b="1" dirty="0" smtClean="0">
                <a:solidFill>
                  <a:schemeClr val="bg1"/>
                </a:solidFill>
              </a:rPr>
              <a:t> Storage </a:t>
            </a:r>
            <a:r>
              <a:rPr lang="es-MX" sz="2000" b="1" dirty="0" err="1" smtClean="0">
                <a:solidFill>
                  <a:schemeClr val="bg1"/>
                </a:solidFill>
              </a:rPr>
              <a:t>File</a:t>
            </a:r>
            <a:endParaRPr lang="es-MX" sz="2000" b="1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s-MX" sz="2000" b="1" dirty="0" err="1" smtClean="0">
                <a:solidFill>
                  <a:schemeClr val="bg1"/>
                </a:solidFill>
              </a:rPr>
              <a:t>Securrity</a:t>
            </a:r>
            <a:endParaRPr lang="es-MX" sz="2000" b="1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s-MX" sz="2000" b="1" dirty="0" err="1" smtClean="0">
                <a:solidFill>
                  <a:schemeClr val="bg1"/>
                </a:solidFill>
              </a:rPr>
              <a:t>User</a:t>
            </a:r>
            <a:r>
              <a:rPr lang="es-MX" sz="2000" b="1" dirty="0" smtClean="0">
                <a:solidFill>
                  <a:schemeClr val="bg1"/>
                </a:solidFill>
              </a:rPr>
              <a:t> interface</a:t>
            </a:r>
          </a:p>
          <a:p>
            <a:pPr>
              <a:buFont typeface="Wingdings" pitchFamily="2" charset="2"/>
              <a:buChar char="Ø"/>
            </a:pPr>
            <a:r>
              <a:rPr lang="es-MX" sz="2000" b="1" dirty="0" err="1" smtClean="0">
                <a:solidFill>
                  <a:schemeClr val="bg1"/>
                </a:solidFill>
              </a:rPr>
              <a:t>Printing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62600" y="3200400"/>
            <a:ext cx="3100849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Conjunto de permisos Internet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Pertenencia a varios Grupos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Política de Seguridad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00200"/>
            <a:ext cx="7010400" cy="137159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2000" dirty="0" smtClean="0"/>
              <a:t>	Una política de seguridad es una agrupación lógica de los grupos de código y un conjunto de permisos. Además  proporcionan la flexibilidad de configurar opciones del CAS en múltiples niveles:</a:t>
            </a:r>
            <a:endParaRPr lang="en-US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Tipos de Seguridad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895600"/>
            <a:ext cx="2667000" cy="609599"/>
          </a:xfrm>
        </p:spPr>
        <p:txBody>
          <a:bodyPr/>
          <a:lstStyle/>
          <a:p>
            <a:r>
              <a:rPr lang="es-MX" dirty="0" smtClean="0"/>
              <a:t>Declarativa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486400" y="2971799"/>
            <a:ext cx="2667000" cy="609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MX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Imperativa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09600" y="3886200"/>
            <a:ext cx="3048000" cy="6095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800100" lvl="1" indent="-342900">
              <a:spcBef>
                <a:spcPct val="20000"/>
              </a:spcBef>
            </a:pPr>
            <a:r>
              <a:rPr kumimoji="0" lang="es-MX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Tiempo</a:t>
            </a:r>
            <a:r>
              <a:rPr kumimoji="0" lang="es-MX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MX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Compilación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181600" y="3810000"/>
            <a:ext cx="3352800" cy="609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800100" lvl="1" indent="-342900">
              <a:spcBef>
                <a:spcPct val="20000"/>
              </a:spcBef>
            </a:pPr>
            <a:r>
              <a:rPr kumimoji="0" lang="es-MX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Tiempo de Ejecución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Capítulo 11</a:t>
            </a:r>
            <a:br>
              <a:rPr lang="es-MX" dirty="0" smtClean="0"/>
            </a:br>
            <a:r>
              <a:rPr lang="es-MX" dirty="0" smtClean="0"/>
              <a:t>Seguridad de aplicaciones.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00399"/>
          </a:xfrm>
        </p:spPr>
        <p:txBody>
          <a:bodyPr/>
          <a:lstStyle/>
          <a:p>
            <a:r>
              <a:rPr lang="es-MX" dirty="0" smtClean="0"/>
              <a:t>Lecciones en este capítulo:</a:t>
            </a:r>
          </a:p>
          <a:p>
            <a:pPr lvl="1"/>
            <a:r>
              <a:rPr lang="es-MX" dirty="0" smtClean="0"/>
              <a:t>Lección 1: Entendimiento del CAS.</a:t>
            </a:r>
          </a:p>
          <a:p>
            <a:pPr lvl="1"/>
            <a:r>
              <a:rPr lang="es-MX" dirty="0" smtClean="0"/>
              <a:t>Lección 2: Utilizar Seguridad Declarativa para protección de los Ensamblados.</a:t>
            </a:r>
          </a:p>
          <a:p>
            <a:pPr lvl="1"/>
            <a:r>
              <a:rPr lang="es-MX" dirty="0" smtClean="0"/>
              <a:t>Lección 3: Utilizar Seguridad Declarativa y Imperativa para protección de Métodos.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Introducción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52600"/>
            <a:ext cx="7010400" cy="144779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2000" dirty="0" smtClean="0"/>
              <a:t>	Usted no debe iniciar sesión en un equipo como administrador. </a:t>
            </a:r>
            <a:endParaRPr lang="en-US" sz="20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6629400" y="3962400"/>
            <a:ext cx="1295400" cy="1447800"/>
            <a:chOff x="7391400" y="4267200"/>
            <a:chExt cx="1295400" cy="1447800"/>
          </a:xfrm>
        </p:grpSpPr>
        <p:pic>
          <p:nvPicPr>
            <p:cNvPr id="23557" name="Picture 5" descr="C:\Users\rnegrete\Downloads\1306252752_personal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467600" y="4267200"/>
              <a:ext cx="1219200" cy="1219200"/>
            </a:xfrm>
            <a:prstGeom prst="rect">
              <a:avLst/>
            </a:prstGeom>
            <a:noFill/>
          </p:spPr>
        </p:pic>
        <p:pic>
          <p:nvPicPr>
            <p:cNvPr id="11" name="Picture 2" descr="C:\Users\rnegrete\Downloads\1306252534_spywar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1400" y="5029200"/>
              <a:ext cx="685800" cy="685800"/>
            </a:xfrm>
            <a:prstGeom prst="rect">
              <a:avLst/>
            </a:prstGeom>
            <a:noFill/>
          </p:spPr>
        </p:pic>
        <p:pic>
          <p:nvPicPr>
            <p:cNvPr id="13" name="Picture 4" descr="C:\Users\rnegrete\Downloads\1306252648_virus_definitions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01000" y="5029200"/>
              <a:ext cx="685800" cy="685800"/>
            </a:xfrm>
            <a:prstGeom prst="rect">
              <a:avLst/>
            </a:prstGeom>
            <a:noFill/>
          </p:spPr>
        </p:pic>
      </p:grpSp>
      <p:grpSp>
        <p:nvGrpSpPr>
          <p:cNvPr id="20" name="Group 19"/>
          <p:cNvGrpSpPr/>
          <p:nvPr/>
        </p:nvGrpSpPr>
        <p:grpSpPr>
          <a:xfrm>
            <a:off x="1219200" y="3352800"/>
            <a:ext cx="3119437" cy="3119437"/>
            <a:chOff x="1219200" y="3352800"/>
            <a:chExt cx="3119437" cy="3119437"/>
          </a:xfrm>
        </p:grpSpPr>
        <p:pic>
          <p:nvPicPr>
            <p:cNvPr id="23555" name="Picture 3" descr="C:\Users\rnegrete\Downloads\1306252612_Program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19200" y="3352800"/>
              <a:ext cx="3119437" cy="3119437"/>
            </a:xfrm>
            <a:prstGeom prst="rect">
              <a:avLst/>
            </a:prstGeom>
            <a:noFill/>
          </p:spPr>
        </p:pic>
        <p:grpSp>
          <p:nvGrpSpPr>
            <p:cNvPr id="17" name="Group 16"/>
            <p:cNvGrpSpPr/>
            <p:nvPr/>
          </p:nvGrpSpPr>
          <p:grpSpPr>
            <a:xfrm>
              <a:off x="1600200" y="4648200"/>
              <a:ext cx="2362200" cy="1066800"/>
              <a:chOff x="2209800" y="4648200"/>
              <a:chExt cx="2362200" cy="1066800"/>
            </a:xfrm>
          </p:grpSpPr>
          <p:pic>
            <p:nvPicPr>
              <p:cNvPr id="23556" name="Picture 4" descr="C:\Users\rnegrete\Downloads\1306252648_virus_definitions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209800" y="4724400"/>
                <a:ext cx="990600" cy="990600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C:\Users\rnegrete\Downloads\1306252534_spyware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05200" y="4648200"/>
                <a:ext cx="1066800" cy="10668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9" name="TextBox 18"/>
          <p:cNvSpPr txBox="1"/>
          <p:nvPr/>
        </p:nvSpPr>
        <p:spPr>
          <a:xfrm>
            <a:off x="6553200" y="5410200"/>
            <a:ext cx="15588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b="1" dirty="0" smtClean="0"/>
              <a:t>Cuenta </a:t>
            </a:r>
          </a:p>
          <a:p>
            <a:pPr algn="ctr"/>
            <a:r>
              <a:rPr lang="es-MX" b="1" dirty="0" smtClean="0"/>
              <a:t>Administrador</a:t>
            </a:r>
            <a:endParaRPr 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Seguridad de Acceso al Código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7467600" cy="137159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1800" dirty="0" smtClean="0"/>
              <a:t>	Un concepto que el  Framework .NET introdujo a Windows, le permite controlar los permisos de las aplicaciones individualmente.</a:t>
            </a:r>
            <a:endParaRPr lang="en-US" sz="1800" dirty="0"/>
          </a:p>
        </p:txBody>
      </p:sp>
      <p:pic>
        <p:nvPicPr>
          <p:cNvPr id="24580" name="Picture 4" descr="C:\Users\rnegrete\Downloads\1306253825_mycomput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733800"/>
            <a:ext cx="1752600" cy="1752600"/>
          </a:xfrm>
          <a:prstGeom prst="rect">
            <a:avLst/>
          </a:prstGeom>
          <a:noFill/>
        </p:spPr>
      </p:pic>
      <p:sp>
        <p:nvSpPr>
          <p:cNvPr id="19" name="Right Brace 18"/>
          <p:cNvSpPr/>
          <p:nvPr/>
        </p:nvSpPr>
        <p:spPr>
          <a:xfrm flipH="1">
            <a:off x="3581400" y="3429000"/>
            <a:ext cx="381000" cy="2362200"/>
          </a:xfrm>
          <a:prstGeom prst="rightBrace">
            <a:avLst>
              <a:gd name="adj1" fmla="val 8333"/>
              <a:gd name="adj2" fmla="val 49241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581" name="Picture 5" descr="C:\Users\rnegrete\Downloads\1306254105_connect_to_networ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2819400"/>
            <a:ext cx="1752600" cy="1752600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2133600" y="43434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/>
              <a:t>CAS</a:t>
            </a:r>
            <a:endParaRPr lang="en-US" sz="2400" b="1" dirty="0"/>
          </a:p>
        </p:txBody>
      </p:sp>
      <p:sp>
        <p:nvSpPr>
          <p:cNvPr id="25" name="Cloud 24"/>
          <p:cNvSpPr/>
          <p:nvPr/>
        </p:nvSpPr>
        <p:spPr>
          <a:xfrm>
            <a:off x="4343400" y="3352800"/>
            <a:ext cx="3048000" cy="2362200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4495800" y="4114800"/>
            <a:ext cx="2590800" cy="863600"/>
            <a:chOff x="3505200" y="3962400"/>
            <a:chExt cx="2971800" cy="990600"/>
          </a:xfrm>
        </p:grpSpPr>
        <p:grpSp>
          <p:nvGrpSpPr>
            <p:cNvPr id="29" name="Group 25"/>
            <p:cNvGrpSpPr/>
            <p:nvPr/>
          </p:nvGrpSpPr>
          <p:grpSpPr>
            <a:xfrm>
              <a:off x="4724400" y="3962400"/>
              <a:ext cx="1752600" cy="838200"/>
              <a:chOff x="4724400" y="3962400"/>
              <a:chExt cx="1752600" cy="838200"/>
            </a:xfrm>
          </p:grpSpPr>
          <p:pic>
            <p:nvPicPr>
              <p:cNvPr id="31" name="Picture 3" descr="C:\Users\rnegrete\Downloads\1306253802_text-editor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715000" y="3962400"/>
                <a:ext cx="762000" cy="762000"/>
              </a:xfrm>
              <a:prstGeom prst="rect">
                <a:avLst/>
              </a:prstGeom>
              <a:noFill/>
            </p:spPr>
          </p:pic>
          <p:pic>
            <p:nvPicPr>
              <p:cNvPr id="32" name="Picture 3" descr="C:\Users\rnegrete\Downloads\1306253802_text-editor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724400" y="4114800"/>
                <a:ext cx="685800" cy="685800"/>
              </a:xfrm>
              <a:prstGeom prst="rect">
                <a:avLst/>
              </a:prstGeom>
              <a:noFill/>
            </p:spPr>
          </p:pic>
        </p:grpSp>
        <p:pic>
          <p:nvPicPr>
            <p:cNvPr id="30" name="Picture 3" descr="C:\Users\rnegrete\Downloads\1306253802_text-editor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5200" y="4038600"/>
              <a:ext cx="914400" cy="914400"/>
            </a:xfrm>
            <a:prstGeom prst="rect">
              <a:avLst/>
            </a:prstGeom>
            <a:noFill/>
          </p:spPr>
        </p:pic>
      </p:grpSp>
      <p:sp>
        <p:nvSpPr>
          <p:cNvPr id="33" name="TextBox 32"/>
          <p:cNvSpPr txBox="1"/>
          <p:nvPr/>
        </p:nvSpPr>
        <p:spPr>
          <a:xfrm>
            <a:off x="2057400" y="4800600"/>
            <a:ext cx="1683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-</a:t>
            </a:r>
            <a:r>
              <a:rPr lang="es-MX" dirty="0" err="1" smtClean="0"/>
              <a:t>OpenFileDialog</a:t>
            </a:r>
            <a:endParaRPr lang="es-MX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Recursos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1"/>
            <a:ext cx="7467600" cy="15240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2400" dirty="0" smtClean="0"/>
              <a:t>	 Usted puede controlar la autorización para la mayor parte de los recursos que siempre han sido capaces de restringir.</a:t>
            </a:r>
            <a:endParaRPr lang="en-US" sz="2400" dirty="0"/>
          </a:p>
        </p:txBody>
      </p:sp>
      <p:pic>
        <p:nvPicPr>
          <p:cNvPr id="25602" name="Picture 2" descr="C:\Users\rnegrete\Downloads\1299090785_network-wir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962400"/>
            <a:ext cx="1300163" cy="1300162"/>
          </a:xfrm>
          <a:prstGeom prst="rect">
            <a:avLst/>
          </a:prstGeom>
          <a:noFill/>
        </p:spPr>
      </p:pic>
      <p:pic>
        <p:nvPicPr>
          <p:cNvPr id="25603" name="Picture 3" descr="C:\Users\rnegrete\Downloads\1299090457_kcmmemor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3200400"/>
            <a:ext cx="1219200" cy="1219200"/>
          </a:xfrm>
          <a:prstGeom prst="rect">
            <a:avLst/>
          </a:prstGeom>
          <a:noFill/>
        </p:spPr>
      </p:pic>
      <p:pic>
        <p:nvPicPr>
          <p:cNvPr id="25604" name="Picture 4" descr="C:\Users\rnegrete\Downloads\1302718593_print_printe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5029200"/>
            <a:ext cx="1023938" cy="1023938"/>
          </a:xfrm>
          <a:prstGeom prst="rect">
            <a:avLst/>
          </a:prstGeom>
          <a:noFill/>
        </p:spPr>
      </p:pic>
      <p:pic>
        <p:nvPicPr>
          <p:cNvPr id="25605" name="Picture 5" descr="C:\Users\rnegrete\Downloads\1306252386_diskfilesystem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3657600"/>
            <a:ext cx="1625600" cy="162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762000" y="3048000"/>
            <a:ext cx="4038600" cy="2977376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Desventaja de CAS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2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2800" dirty="0" smtClean="0"/>
              <a:t>	CAS solo se puede aplicar a las aplicaciones administradas  que utilizan el Framework .NET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219200" y="6000690"/>
            <a:ext cx="3185167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MX" sz="2000" b="1" dirty="0" err="1" smtClean="0"/>
              <a:t>Common</a:t>
            </a:r>
            <a:r>
              <a:rPr lang="es-MX" sz="2000" b="1" dirty="0" smtClean="0"/>
              <a:t> </a:t>
            </a:r>
            <a:r>
              <a:rPr lang="es-MX" sz="2000" b="1" dirty="0" err="1" smtClean="0"/>
              <a:t>Lenguage</a:t>
            </a:r>
            <a:r>
              <a:rPr lang="es-MX" sz="2000" b="1" dirty="0" smtClean="0"/>
              <a:t> Runtime</a:t>
            </a:r>
          </a:p>
        </p:txBody>
      </p:sp>
      <p:pic>
        <p:nvPicPr>
          <p:cNvPr id="26627" name="Picture 3" descr="C:\Users\rnegrete\Downloads\1306255228_security_polici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3962400"/>
            <a:ext cx="1666875" cy="1666875"/>
          </a:xfrm>
          <a:prstGeom prst="rect">
            <a:avLst/>
          </a:prstGeom>
          <a:noFill/>
        </p:spPr>
      </p:pic>
      <p:grpSp>
        <p:nvGrpSpPr>
          <p:cNvPr id="13" name="Group 12"/>
          <p:cNvGrpSpPr/>
          <p:nvPr/>
        </p:nvGrpSpPr>
        <p:grpSpPr>
          <a:xfrm>
            <a:off x="1371600" y="3657600"/>
            <a:ext cx="2514600" cy="1981200"/>
            <a:chOff x="838200" y="3810000"/>
            <a:chExt cx="2514600" cy="1981200"/>
          </a:xfrm>
        </p:grpSpPr>
        <p:sp>
          <p:nvSpPr>
            <p:cNvPr id="14" name="Rounded Rectangle 13"/>
            <p:cNvSpPr/>
            <p:nvPr/>
          </p:nvSpPr>
          <p:spPr>
            <a:xfrm>
              <a:off x="838200" y="3810000"/>
              <a:ext cx="2514600" cy="19812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2" descr="C:\Users\rnegrete\Downloads\1306252612_Progra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19200" y="4724400"/>
              <a:ext cx="958850" cy="958850"/>
            </a:xfrm>
            <a:prstGeom prst="rect">
              <a:avLst/>
            </a:prstGeom>
            <a:noFill/>
          </p:spPr>
        </p:pic>
        <p:pic>
          <p:nvPicPr>
            <p:cNvPr id="16" name="Picture 2" descr="C:\Users\rnegrete\Downloads\1306252612_Progra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28800" y="3886200"/>
              <a:ext cx="990600" cy="990600"/>
            </a:xfrm>
            <a:prstGeom prst="rect">
              <a:avLst/>
            </a:prstGeom>
            <a:noFill/>
          </p:spPr>
        </p:pic>
      </p:grpSp>
      <p:sp>
        <p:nvSpPr>
          <p:cNvPr id="17" name="TextBox 16"/>
          <p:cNvSpPr txBox="1"/>
          <p:nvPr/>
        </p:nvSpPr>
        <p:spPr>
          <a:xfrm>
            <a:off x="1676400" y="30480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chemeClr val="bg1"/>
                </a:solidFill>
              </a:rPr>
              <a:t>Aplicaciones No Administradas</a:t>
            </a:r>
            <a:endParaRPr lang="en-US" b="1" dirty="0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4114800" y="4114800"/>
            <a:ext cx="1524000" cy="1143000"/>
            <a:chOff x="6096000" y="3505200"/>
            <a:chExt cx="1524000" cy="1143000"/>
          </a:xfrm>
        </p:grpSpPr>
        <p:cxnSp>
          <p:nvCxnSpPr>
            <p:cNvPr id="19" name="Straight Connector 18"/>
            <p:cNvCxnSpPr/>
            <p:nvPr/>
          </p:nvCxnSpPr>
          <p:spPr>
            <a:xfrm rot="5400000">
              <a:off x="6172200" y="3505200"/>
              <a:ext cx="1143000" cy="114300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6096000" y="3657600"/>
              <a:ext cx="1524000" cy="91440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5029200" y="4495800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CAS</a:t>
            </a:r>
            <a:endParaRPr lang="en-US" b="1" dirty="0"/>
          </a:p>
        </p:txBody>
      </p:sp>
      <p:grpSp>
        <p:nvGrpSpPr>
          <p:cNvPr id="30" name="Group 29"/>
          <p:cNvGrpSpPr/>
          <p:nvPr/>
        </p:nvGrpSpPr>
        <p:grpSpPr>
          <a:xfrm>
            <a:off x="6858000" y="3276600"/>
            <a:ext cx="2286000" cy="2819400"/>
            <a:chOff x="6858000" y="3276600"/>
            <a:chExt cx="2286000" cy="2819400"/>
          </a:xfrm>
        </p:grpSpPr>
        <p:pic>
          <p:nvPicPr>
            <p:cNvPr id="26" name="Picture 2" descr="C:\Users\rnegrete\Downloads\1299090785_network-wired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153400" y="4191000"/>
              <a:ext cx="990600" cy="990599"/>
            </a:xfrm>
            <a:prstGeom prst="rect">
              <a:avLst/>
            </a:prstGeom>
            <a:noFill/>
          </p:spPr>
        </p:pic>
        <p:pic>
          <p:nvPicPr>
            <p:cNvPr id="27" name="Picture 3" descr="C:\Users\rnegrete\Downloads\1299090457_kcmmemory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58000" y="4191000"/>
              <a:ext cx="914400" cy="914400"/>
            </a:xfrm>
            <a:prstGeom prst="rect">
              <a:avLst/>
            </a:prstGeom>
            <a:noFill/>
          </p:spPr>
        </p:pic>
        <p:pic>
          <p:nvPicPr>
            <p:cNvPr id="28" name="Picture 4" descr="C:\Users\rnegrete\Downloads\1302718593_print_printer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67600" y="5181600"/>
              <a:ext cx="914400" cy="914400"/>
            </a:xfrm>
            <a:prstGeom prst="rect">
              <a:avLst/>
            </a:prstGeom>
            <a:noFill/>
          </p:spPr>
        </p:pic>
        <p:pic>
          <p:nvPicPr>
            <p:cNvPr id="29" name="Picture 5" descr="C:\Users\rnegrete\Downloads\1306252386_diskfilesystems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620000" y="3276600"/>
              <a:ext cx="838200" cy="838200"/>
            </a:xfrm>
            <a:prstGeom prst="rect">
              <a:avLst/>
            </a:prstGeom>
            <a:noFill/>
          </p:spPr>
        </p:pic>
      </p:grpSp>
      <p:sp>
        <p:nvSpPr>
          <p:cNvPr id="32" name="Left Brace 31"/>
          <p:cNvSpPr/>
          <p:nvPr/>
        </p:nvSpPr>
        <p:spPr>
          <a:xfrm>
            <a:off x="5867400" y="3048000"/>
            <a:ext cx="609600" cy="3124200"/>
          </a:xfrm>
          <a:prstGeom prst="lef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Evidencia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7772400" cy="144779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2400" dirty="0" smtClean="0"/>
              <a:t>	Es la información que recoge el Runtime acerca de un ensamblado para determinar  a que grupos de código pertenece el ensamblado.</a:t>
            </a:r>
            <a:endParaRPr 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0" y="3352800"/>
          <a:ext cx="3048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</a:tblGrid>
              <a:tr h="35179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Evidencia</a:t>
                      </a:r>
                      <a:endParaRPr lang="en-US" dirty="0"/>
                    </a:p>
                  </a:txBody>
                  <a:tcPr/>
                </a:tc>
              </a:tr>
              <a:tr h="35179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Directorio de la aplicación</a:t>
                      </a:r>
                      <a:endParaRPr lang="en-US" dirty="0"/>
                    </a:p>
                  </a:txBody>
                  <a:tcPr/>
                </a:tc>
              </a:tr>
              <a:tr h="35179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Hash</a:t>
                      </a:r>
                      <a:endParaRPr lang="en-US" dirty="0"/>
                    </a:p>
                  </a:txBody>
                  <a:tcPr/>
                </a:tc>
              </a:tr>
              <a:tr h="35179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Publisher</a:t>
                      </a:r>
                      <a:endParaRPr lang="en-US" dirty="0"/>
                    </a:p>
                  </a:txBody>
                  <a:tcPr/>
                </a:tc>
              </a:tr>
              <a:tr h="351790">
                <a:tc>
                  <a:txBody>
                    <a:bodyPr/>
                    <a:lstStyle/>
                    <a:p>
                      <a:pPr algn="ctr"/>
                      <a:r>
                        <a:rPr lang="es-MX" dirty="0" err="1" smtClean="0"/>
                        <a:t>Site</a:t>
                      </a:r>
                      <a:endParaRPr lang="en-US" dirty="0"/>
                    </a:p>
                  </a:txBody>
                  <a:tcPr/>
                </a:tc>
              </a:tr>
              <a:tr h="351790">
                <a:tc>
                  <a:txBody>
                    <a:bodyPr/>
                    <a:lstStyle/>
                    <a:p>
                      <a:pPr algn="ctr"/>
                      <a:r>
                        <a:rPr lang="es-MX" dirty="0" err="1" smtClean="0"/>
                        <a:t>Strong</a:t>
                      </a:r>
                      <a:r>
                        <a:rPr lang="es-MX" dirty="0" smtClean="0"/>
                        <a:t> </a:t>
                      </a:r>
                      <a:r>
                        <a:rPr lang="es-MX" dirty="0" err="1" smtClean="0"/>
                        <a:t>Name</a:t>
                      </a:r>
                      <a:endParaRPr lang="en-US" dirty="0"/>
                    </a:p>
                  </a:txBody>
                  <a:tcPr/>
                </a:tc>
              </a:tr>
              <a:tr h="35179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URL</a:t>
                      </a:r>
                      <a:endParaRPr lang="en-US" dirty="0"/>
                    </a:p>
                  </a:txBody>
                  <a:tcPr/>
                </a:tc>
              </a:tr>
              <a:tr h="351790">
                <a:tc>
                  <a:txBody>
                    <a:bodyPr/>
                    <a:lstStyle/>
                    <a:p>
                      <a:pPr algn="ctr"/>
                      <a:r>
                        <a:rPr lang="es-MX" dirty="0" err="1" smtClean="0"/>
                        <a:t>Zone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¿Qué es un Permiso?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52400" y="3200400"/>
            <a:ext cx="4114800" cy="16002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1800" dirty="0" smtClean="0"/>
              <a:t>	Un permiso es una entrada de control de acceso del CAS. Existen 19 permisos que están disponibles.</a:t>
            </a:r>
            <a:endParaRPr lang="en-US" sz="1800" dirty="0" smtClean="0"/>
          </a:p>
          <a:p>
            <a:pPr algn="just">
              <a:buNone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 rot="1800158">
            <a:off x="5257800" y="2590800"/>
            <a:ext cx="1869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err="1" smtClean="0"/>
              <a:t>Directory</a:t>
            </a:r>
            <a:r>
              <a:rPr lang="es-MX" dirty="0" smtClean="0"/>
              <a:t> </a:t>
            </a:r>
            <a:r>
              <a:rPr lang="es-MX" dirty="0" err="1" smtClean="0"/>
              <a:t>Services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9276686">
            <a:off x="7235046" y="2966399"/>
            <a:ext cx="1087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err="1" smtClean="0"/>
              <a:t>Event</a:t>
            </a:r>
            <a:r>
              <a:rPr lang="es-MX" dirty="0" smtClean="0"/>
              <a:t> Log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9587451">
            <a:off x="6007023" y="4108273"/>
            <a:ext cx="22941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err="1" smtClean="0"/>
              <a:t>Environment</a:t>
            </a:r>
            <a:r>
              <a:rPr lang="es-MX" dirty="0" smtClean="0"/>
              <a:t> Variables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257800" y="3657600"/>
            <a:ext cx="5822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/>
              <a:t>DNS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694901">
            <a:off x="7467600" y="4953000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err="1" smtClean="0"/>
              <a:t>File</a:t>
            </a:r>
            <a:r>
              <a:rPr lang="es-MX" dirty="0" smtClean="0"/>
              <a:t> IO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7925946">
            <a:off x="4004235" y="3670080"/>
            <a:ext cx="1637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err="1" smtClean="0"/>
              <a:t>IsolatedStorage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688689">
            <a:off x="4752697" y="4943835"/>
            <a:ext cx="2169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err="1" smtClean="0"/>
              <a:t>Performaces</a:t>
            </a:r>
            <a:r>
              <a:rPr lang="es-MX" dirty="0" smtClean="0"/>
              <a:t> </a:t>
            </a:r>
            <a:r>
              <a:rPr lang="es-MX" dirty="0" err="1" smtClean="0"/>
              <a:t>Counter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4387713">
            <a:off x="5795795" y="3609607"/>
            <a:ext cx="1129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err="1" smtClean="0"/>
              <a:t>Reflection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2535788">
            <a:off x="6723991" y="2364510"/>
            <a:ext cx="932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err="1" smtClean="0"/>
              <a:t>Registry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 rot="17814064">
            <a:off x="7908422" y="4127885"/>
            <a:ext cx="939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/>
              <a:t>Security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 rot="3137707">
            <a:off x="6339469" y="5461849"/>
            <a:ext cx="1852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err="1" smtClean="0"/>
              <a:t>Service</a:t>
            </a:r>
            <a:r>
              <a:rPr lang="es-MX" dirty="0" smtClean="0"/>
              <a:t> </a:t>
            </a:r>
            <a:r>
              <a:rPr lang="es-MX" dirty="0" err="1" smtClean="0"/>
              <a:t>Controller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 rot="1339755">
            <a:off x="7253880" y="2095044"/>
            <a:ext cx="1474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/>
              <a:t>Socket Access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 rot="18261648">
            <a:off x="7568341" y="5570844"/>
            <a:ext cx="15076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err="1" smtClean="0"/>
              <a:t>User</a:t>
            </a:r>
            <a:r>
              <a:rPr lang="es-MX" dirty="0" smtClean="0"/>
              <a:t> Interface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rot="18307034">
            <a:off x="5852983" y="1834768"/>
            <a:ext cx="1137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/>
              <a:t>SQL </a:t>
            </a:r>
            <a:r>
              <a:rPr lang="es-MX" dirty="0" err="1" smtClean="0"/>
              <a:t>Client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rot="3454640">
            <a:off x="4503721" y="5337751"/>
            <a:ext cx="1295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/>
              <a:t>Web Access</a:t>
            </a:r>
            <a:endParaRPr lang="en-US" dirty="0"/>
          </a:p>
        </p:txBody>
      </p:sp>
      <p:sp>
        <p:nvSpPr>
          <p:cNvPr id="22" name="Left Brace 21"/>
          <p:cNvSpPr/>
          <p:nvPr/>
        </p:nvSpPr>
        <p:spPr>
          <a:xfrm>
            <a:off x="4038600" y="1752600"/>
            <a:ext cx="381000" cy="457200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b="1" dirty="0" smtClean="0"/>
              <a:t>¿Qué es un conjunto de permisos?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76400"/>
            <a:ext cx="5638800" cy="609599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s-MX" sz="2400" dirty="0" smtClean="0"/>
              <a:t>	Un conjunto de permisos es un ACL de CAS</a:t>
            </a:r>
            <a:endParaRPr 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371600" y="2895600"/>
          <a:ext cx="2667000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000"/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2000" dirty="0" smtClean="0"/>
                        <a:t>Conjunto</a:t>
                      </a:r>
                      <a:r>
                        <a:rPr lang="es-MX" sz="2000" baseline="0" dirty="0" smtClean="0"/>
                        <a:t> de permisos Predeterminados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600" dirty="0" err="1"/>
                        <a:t>FullTrust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600" dirty="0" err="1"/>
                        <a:t>SkipVerification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600" dirty="0" err="1"/>
                        <a:t>Execution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600" dirty="0" err="1"/>
                        <a:t>Nothing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600" dirty="0" err="1"/>
                        <a:t>LocalIntranet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600" dirty="0"/>
                        <a:t>Internet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600" dirty="0" err="1"/>
                        <a:t>Everything</a:t>
                      </a:r>
                      <a:endParaRPr lang="en-US" sz="16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ounded Rectangular Callout 6"/>
          <p:cNvSpPr/>
          <p:nvPr/>
        </p:nvSpPr>
        <p:spPr>
          <a:xfrm>
            <a:off x="5562600" y="2438400"/>
            <a:ext cx="3352800" cy="2033239"/>
          </a:xfrm>
          <a:prstGeom prst="wedgeRoundRectCallout">
            <a:avLst>
              <a:gd name="adj1" fmla="val -99508"/>
              <a:gd name="adj2" fmla="val 95542"/>
              <a:gd name="adj3" fmla="val 1666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MX" b="1" dirty="0" smtClean="0"/>
          </a:p>
          <a:p>
            <a:endParaRPr lang="es-MX" b="1" dirty="0" smtClean="0"/>
          </a:p>
          <a:p>
            <a:r>
              <a:rPr lang="es-MX" b="1" dirty="0" smtClean="0"/>
              <a:t>Internet: </a:t>
            </a:r>
          </a:p>
          <a:p>
            <a:endParaRPr lang="es-MX" b="1" dirty="0" smtClean="0"/>
          </a:p>
          <a:p>
            <a:pPr lvl="1">
              <a:buFont typeface="Wingdings" pitchFamily="2" charset="2"/>
              <a:buChar char="Ø"/>
            </a:pPr>
            <a:r>
              <a:rPr lang="es-MX" dirty="0" err="1" smtClean="0"/>
              <a:t>File</a:t>
            </a:r>
            <a:r>
              <a:rPr lang="es-MX" dirty="0" smtClean="0"/>
              <a:t> </a:t>
            </a:r>
            <a:r>
              <a:rPr lang="es-MX" dirty="0" err="1" smtClean="0"/>
              <a:t>Dialog</a:t>
            </a:r>
            <a:endParaRPr lang="en-US" dirty="0" smtClean="0"/>
          </a:p>
          <a:p>
            <a:pPr lvl="1">
              <a:buFont typeface="Wingdings" pitchFamily="2" charset="2"/>
              <a:buChar char="Ø"/>
            </a:pPr>
            <a:r>
              <a:rPr lang="es-MX" dirty="0" err="1" smtClean="0"/>
              <a:t>Isolated</a:t>
            </a:r>
            <a:r>
              <a:rPr lang="es-MX" dirty="0" smtClean="0"/>
              <a:t> Storage </a:t>
            </a:r>
            <a:r>
              <a:rPr lang="es-MX" dirty="0" err="1" smtClean="0"/>
              <a:t>File</a:t>
            </a:r>
            <a:endParaRPr lang="en-US" dirty="0" smtClean="0"/>
          </a:p>
          <a:p>
            <a:pPr lvl="1">
              <a:buFont typeface="Wingdings" pitchFamily="2" charset="2"/>
              <a:buChar char="Ø"/>
            </a:pPr>
            <a:r>
              <a:rPr lang="es-MX" dirty="0" smtClean="0"/>
              <a:t>Security</a:t>
            </a:r>
            <a:endParaRPr lang="en-US" dirty="0" smtClean="0"/>
          </a:p>
          <a:p>
            <a:pPr lvl="1">
              <a:buFont typeface="Wingdings" pitchFamily="2" charset="2"/>
              <a:buChar char="Ø"/>
            </a:pPr>
            <a:r>
              <a:rPr lang="es-MX" dirty="0" err="1" smtClean="0"/>
              <a:t>User</a:t>
            </a:r>
            <a:r>
              <a:rPr lang="es-MX" dirty="0" smtClean="0"/>
              <a:t> Interface</a:t>
            </a:r>
            <a:endParaRPr lang="en-US" dirty="0" smtClean="0"/>
          </a:p>
          <a:p>
            <a:pPr lvl="1">
              <a:buFont typeface="Wingdings" pitchFamily="2" charset="2"/>
              <a:buChar char="Ø"/>
            </a:pPr>
            <a:r>
              <a:rPr lang="es-MX" dirty="0" err="1" smtClean="0"/>
              <a:t>Printing</a:t>
            </a:r>
            <a:endParaRPr lang="en-US" dirty="0" smtClean="0"/>
          </a:p>
          <a:p>
            <a:endParaRPr lang="en-US" b="1" dirty="0" smtClean="0"/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2327</TotalTime>
  <Words>189</Words>
  <Application>Microsoft Office PowerPoint</Application>
  <PresentationFormat>On-screen Show (4:3)</PresentationFormat>
  <Paragraphs>93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Wingdings</vt:lpstr>
      <vt:lpstr>Office Theme</vt:lpstr>
      <vt:lpstr>.Net Framework 2.0</vt:lpstr>
      <vt:lpstr>Capítulo 11 Seguridad de aplicaciones.</vt:lpstr>
      <vt:lpstr>Introducción</vt:lpstr>
      <vt:lpstr>Seguridad de Acceso al Código</vt:lpstr>
      <vt:lpstr>Recursos</vt:lpstr>
      <vt:lpstr>Desventaja de CAS</vt:lpstr>
      <vt:lpstr>Evidencia</vt:lpstr>
      <vt:lpstr>¿Qué es un Permiso?</vt:lpstr>
      <vt:lpstr>¿Qué es un conjunto de permisos? </vt:lpstr>
      <vt:lpstr>Grupos de Código</vt:lpstr>
      <vt:lpstr>Pertenencia a varios Grupos</vt:lpstr>
      <vt:lpstr>Política de Seguridad</vt:lpstr>
      <vt:lpstr>Tipos de Seguridad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133</cp:revision>
  <dcterms:created xsi:type="dcterms:W3CDTF">2010-12-23T19:30:12Z</dcterms:created>
  <dcterms:modified xsi:type="dcterms:W3CDTF">2015-08-13T22:46:29Z</dcterms:modified>
</cp:coreProperties>
</file>