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6" r:id="rId2"/>
    <p:sldId id="286" r:id="rId3"/>
    <p:sldId id="300" r:id="rId4"/>
    <p:sldId id="308" r:id="rId5"/>
    <p:sldId id="309" r:id="rId6"/>
    <p:sldId id="310" r:id="rId7"/>
    <p:sldId id="311" r:id="rId8"/>
    <p:sldId id="312" r:id="rId9"/>
    <p:sldId id="313" r:id="rId10"/>
    <p:sldId id="314" r:id="rId11"/>
    <p:sldId id="301" r:id="rId12"/>
    <p:sldId id="302" r:id="rId13"/>
    <p:sldId id="303" r:id="rId14"/>
    <p:sldId id="304" r:id="rId15"/>
    <p:sldId id="306" r:id="rId16"/>
    <p:sldId id="305" r:id="rId17"/>
    <p:sldId id="287" r:id="rId18"/>
    <p:sldId id="288" r:id="rId19"/>
    <p:sldId id="289" r:id="rId20"/>
    <p:sldId id="290" r:id="rId21"/>
    <p:sldId id="291" r:id="rId22"/>
    <p:sldId id="292" r:id="rId23"/>
    <p:sldId id="293" r:id="rId24"/>
    <p:sldId id="294" r:id="rId25"/>
    <p:sldId id="295" r:id="rId26"/>
    <p:sldId id="282" r:id="rId27"/>
    <p:sldId id="299" r:id="rId28"/>
    <p:sldId id="296"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9565" autoAdjust="0"/>
  </p:normalViewPr>
  <p:slideViewPr>
    <p:cSldViewPr>
      <p:cViewPr varScale="1">
        <p:scale>
          <a:sx n="64" d="100"/>
          <a:sy n="64" d="100"/>
        </p:scale>
        <p:origin x="2076" y="6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41E4F8A-D9A3-49CC-AFF9-02719021A460}" type="doc">
      <dgm:prSet loTypeId="urn:microsoft.com/office/officeart/2005/8/layout/gear1" loCatId="cycle" qsTypeId="urn:microsoft.com/office/officeart/2005/8/quickstyle/simple1" qsCatId="simple" csTypeId="urn:microsoft.com/office/officeart/2005/8/colors/accent1_2" csCatId="accent1" phldr="1"/>
      <dgm:spPr/>
    </dgm:pt>
    <dgm:pt modelId="{67748C96-F1E2-4E65-A3DC-62DE6488C3AC}">
      <dgm:prSet phldrT="[Text]" custT="1"/>
      <dgm:spPr/>
      <dgm:t>
        <a:bodyPr/>
        <a:lstStyle/>
        <a:p>
          <a:r>
            <a:rPr lang="es-MX" sz="2000" dirty="0" smtClean="0"/>
            <a:t>Binario</a:t>
          </a:r>
          <a:endParaRPr lang="en-US" sz="2000" dirty="0"/>
        </a:p>
      </dgm:t>
    </dgm:pt>
    <dgm:pt modelId="{02BD3913-F42D-4501-BE5B-8E0A2E8C115F}" type="parTrans" cxnId="{F2FD1522-C073-4261-82CA-BA01CE00CB6D}">
      <dgm:prSet/>
      <dgm:spPr/>
      <dgm:t>
        <a:bodyPr/>
        <a:lstStyle/>
        <a:p>
          <a:endParaRPr lang="en-US"/>
        </a:p>
      </dgm:t>
    </dgm:pt>
    <dgm:pt modelId="{9118CCB2-0489-4D91-BE82-7BE017F7B955}" type="sibTrans" cxnId="{F2FD1522-C073-4261-82CA-BA01CE00CB6D}">
      <dgm:prSet/>
      <dgm:spPr/>
      <dgm:t>
        <a:bodyPr/>
        <a:lstStyle/>
        <a:p>
          <a:endParaRPr lang="en-US"/>
        </a:p>
      </dgm:t>
    </dgm:pt>
    <dgm:pt modelId="{34ED17DD-A3AC-4796-B813-56BFC70012F5}">
      <dgm:prSet phldrT="[Text]" custT="1"/>
      <dgm:spPr/>
      <dgm:t>
        <a:bodyPr/>
        <a:lstStyle/>
        <a:p>
          <a:r>
            <a:rPr lang="es-MX" sz="1200" dirty="0" smtClean="0"/>
            <a:t>Punto de codificación</a:t>
          </a:r>
          <a:endParaRPr lang="en-US" sz="1200" dirty="0"/>
        </a:p>
      </dgm:t>
    </dgm:pt>
    <dgm:pt modelId="{1497DC38-2228-488D-9FD9-9924CBE279D1}" type="parTrans" cxnId="{A88D2FE6-1BF8-42CD-8948-F3DC46A86DF4}">
      <dgm:prSet/>
      <dgm:spPr/>
      <dgm:t>
        <a:bodyPr/>
        <a:lstStyle/>
        <a:p>
          <a:endParaRPr lang="en-US"/>
        </a:p>
      </dgm:t>
    </dgm:pt>
    <dgm:pt modelId="{DC5C95D9-62FE-45BD-8E83-3AE464A41C61}" type="sibTrans" cxnId="{A88D2FE6-1BF8-42CD-8948-F3DC46A86DF4}">
      <dgm:prSet/>
      <dgm:spPr/>
      <dgm:t>
        <a:bodyPr/>
        <a:lstStyle/>
        <a:p>
          <a:endParaRPr lang="en-US"/>
        </a:p>
      </dgm:t>
    </dgm:pt>
    <dgm:pt modelId="{A3C9C6E3-5E1E-44F4-89BA-20E99321EAA5}">
      <dgm:prSet phldrT="[Text]"/>
      <dgm:spPr/>
      <dgm:t>
        <a:bodyPr/>
        <a:lstStyle/>
        <a:p>
          <a:r>
            <a:rPr lang="es-MX" dirty="0" smtClean="0"/>
            <a:t>Caracteres Unicode</a:t>
          </a:r>
          <a:endParaRPr lang="en-US" dirty="0"/>
        </a:p>
      </dgm:t>
    </dgm:pt>
    <dgm:pt modelId="{F02B3900-4BF1-42F2-9A9F-2B87474F7B6D}" type="parTrans" cxnId="{F067A279-51E9-4D4D-8785-105F4E129C1D}">
      <dgm:prSet/>
      <dgm:spPr/>
      <dgm:t>
        <a:bodyPr/>
        <a:lstStyle/>
        <a:p>
          <a:endParaRPr lang="en-US"/>
        </a:p>
      </dgm:t>
    </dgm:pt>
    <dgm:pt modelId="{93854927-B4A0-4240-8F1B-84F16CEC5109}" type="sibTrans" cxnId="{F067A279-51E9-4D4D-8785-105F4E129C1D}">
      <dgm:prSet/>
      <dgm:spPr/>
      <dgm:t>
        <a:bodyPr/>
        <a:lstStyle/>
        <a:p>
          <a:endParaRPr lang="en-US"/>
        </a:p>
      </dgm:t>
    </dgm:pt>
    <dgm:pt modelId="{56189A3C-1543-4533-8A8A-7D500BD97807}" type="pres">
      <dgm:prSet presAssocID="{F41E4F8A-D9A3-49CC-AFF9-02719021A460}" presName="composite" presStyleCnt="0">
        <dgm:presLayoutVars>
          <dgm:chMax val="3"/>
          <dgm:animLvl val="lvl"/>
          <dgm:resizeHandles val="exact"/>
        </dgm:presLayoutVars>
      </dgm:prSet>
      <dgm:spPr/>
    </dgm:pt>
    <dgm:pt modelId="{CE1E4C67-DBFD-4DD7-85EF-1F290ADB6C4D}" type="pres">
      <dgm:prSet presAssocID="{67748C96-F1E2-4E65-A3DC-62DE6488C3AC}" presName="gear1" presStyleLbl="node1" presStyleIdx="0" presStyleCnt="3">
        <dgm:presLayoutVars>
          <dgm:chMax val="1"/>
          <dgm:bulletEnabled val="1"/>
        </dgm:presLayoutVars>
      </dgm:prSet>
      <dgm:spPr/>
      <dgm:t>
        <a:bodyPr/>
        <a:lstStyle/>
        <a:p>
          <a:endParaRPr lang="en-US"/>
        </a:p>
      </dgm:t>
    </dgm:pt>
    <dgm:pt modelId="{E12A249B-94CD-4750-BD06-248A32BB1BE7}" type="pres">
      <dgm:prSet presAssocID="{67748C96-F1E2-4E65-A3DC-62DE6488C3AC}" presName="gear1srcNode" presStyleLbl="node1" presStyleIdx="0" presStyleCnt="3"/>
      <dgm:spPr/>
      <dgm:t>
        <a:bodyPr/>
        <a:lstStyle/>
        <a:p>
          <a:endParaRPr lang="en-US"/>
        </a:p>
      </dgm:t>
    </dgm:pt>
    <dgm:pt modelId="{42ADDBFB-1D83-46D1-A237-F1C0F706570D}" type="pres">
      <dgm:prSet presAssocID="{67748C96-F1E2-4E65-A3DC-62DE6488C3AC}" presName="gear1dstNode" presStyleLbl="node1" presStyleIdx="0" presStyleCnt="3"/>
      <dgm:spPr/>
      <dgm:t>
        <a:bodyPr/>
        <a:lstStyle/>
        <a:p>
          <a:endParaRPr lang="en-US"/>
        </a:p>
      </dgm:t>
    </dgm:pt>
    <dgm:pt modelId="{6CB9748E-C230-4026-A3A9-8E28DC150CDD}" type="pres">
      <dgm:prSet presAssocID="{34ED17DD-A3AC-4796-B813-56BFC70012F5}" presName="gear2" presStyleLbl="node1" presStyleIdx="1" presStyleCnt="3">
        <dgm:presLayoutVars>
          <dgm:chMax val="1"/>
          <dgm:bulletEnabled val="1"/>
        </dgm:presLayoutVars>
      </dgm:prSet>
      <dgm:spPr/>
      <dgm:t>
        <a:bodyPr/>
        <a:lstStyle/>
        <a:p>
          <a:endParaRPr lang="en-US"/>
        </a:p>
      </dgm:t>
    </dgm:pt>
    <dgm:pt modelId="{35E58EA2-D940-4BDF-97A2-5A76BA136837}" type="pres">
      <dgm:prSet presAssocID="{34ED17DD-A3AC-4796-B813-56BFC70012F5}" presName="gear2srcNode" presStyleLbl="node1" presStyleIdx="1" presStyleCnt="3"/>
      <dgm:spPr/>
      <dgm:t>
        <a:bodyPr/>
        <a:lstStyle/>
        <a:p>
          <a:endParaRPr lang="en-US"/>
        </a:p>
      </dgm:t>
    </dgm:pt>
    <dgm:pt modelId="{9235FAB4-BE24-4ACE-A2C5-23FD3F1C80AB}" type="pres">
      <dgm:prSet presAssocID="{34ED17DD-A3AC-4796-B813-56BFC70012F5}" presName="gear2dstNode" presStyleLbl="node1" presStyleIdx="1" presStyleCnt="3"/>
      <dgm:spPr/>
      <dgm:t>
        <a:bodyPr/>
        <a:lstStyle/>
        <a:p>
          <a:endParaRPr lang="en-US"/>
        </a:p>
      </dgm:t>
    </dgm:pt>
    <dgm:pt modelId="{DBCEF267-DDAA-40BD-8FD2-E91522708960}" type="pres">
      <dgm:prSet presAssocID="{A3C9C6E3-5E1E-44F4-89BA-20E99321EAA5}" presName="gear3" presStyleLbl="node1" presStyleIdx="2" presStyleCnt="3"/>
      <dgm:spPr/>
      <dgm:t>
        <a:bodyPr/>
        <a:lstStyle/>
        <a:p>
          <a:endParaRPr lang="en-US"/>
        </a:p>
      </dgm:t>
    </dgm:pt>
    <dgm:pt modelId="{D13CCC69-35DC-4E4D-BAFB-33CCFCA8ECB8}" type="pres">
      <dgm:prSet presAssocID="{A3C9C6E3-5E1E-44F4-89BA-20E99321EAA5}" presName="gear3tx" presStyleLbl="node1" presStyleIdx="2" presStyleCnt="3">
        <dgm:presLayoutVars>
          <dgm:chMax val="1"/>
          <dgm:bulletEnabled val="1"/>
        </dgm:presLayoutVars>
      </dgm:prSet>
      <dgm:spPr/>
      <dgm:t>
        <a:bodyPr/>
        <a:lstStyle/>
        <a:p>
          <a:endParaRPr lang="en-US"/>
        </a:p>
      </dgm:t>
    </dgm:pt>
    <dgm:pt modelId="{27DEDCC6-529B-4F34-8764-E9F0F02B829F}" type="pres">
      <dgm:prSet presAssocID="{A3C9C6E3-5E1E-44F4-89BA-20E99321EAA5}" presName="gear3srcNode" presStyleLbl="node1" presStyleIdx="2" presStyleCnt="3"/>
      <dgm:spPr/>
      <dgm:t>
        <a:bodyPr/>
        <a:lstStyle/>
        <a:p>
          <a:endParaRPr lang="en-US"/>
        </a:p>
      </dgm:t>
    </dgm:pt>
    <dgm:pt modelId="{B93C32E0-4A46-4C45-B038-5934C028C82D}" type="pres">
      <dgm:prSet presAssocID="{A3C9C6E3-5E1E-44F4-89BA-20E99321EAA5}" presName="gear3dstNode" presStyleLbl="node1" presStyleIdx="2" presStyleCnt="3"/>
      <dgm:spPr/>
      <dgm:t>
        <a:bodyPr/>
        <a:lstStyle/>
        <a:p>
          <a:endParaRPr lang="en-US"/>
        </a:p>
      </dgm:t>
    </dgm:pt>
    <dgm:pt modelId="{29F829CC-ECBC-4712-9661-7276344531CA}" type="pres">
      <dgm:prSet presAssocID="{9118CCB2-0489-4D91-BE82-7BE017F7B955}" presName="connector1" presStyleLbl="sibTrans2D1" presStyleIdx="0" presStyleCnt="3"/>
      <dgm:spPr/>
      <dgm:t>
        <a:bodyPr/>
        <a:lstStyle/>
        <a:p>
          <a:endParaRPr lang="en-US"/>
        </a:p>
      </dgm:t>
    </dgm:pt>
    <dgm:pt modelId="{96F5F968-4327-4369-8D88-D9A9B28C4282}" type="pres">
      <dgm:prSet presAssocID="{DC5C95D9-62FE-45BD-8E83-3AE464A41C61}" presName="connector2" presStyleLbl="sibTrans2D1" presStyleIdx="1" presStyleCnt="3"/>
      <dgm:spPr/>
      <dgm:t>
        <a:bodyPr/>
        <a:lstStyle/>
        <a:p>
          <a:endParaRPr lang="en-US"/>
        </a:p>
      </dgm:t>
    </dgm:pt>
    <dgm:pt modelId="{FC26F5FD-0C44-4529-8D01-FE1A366D4EA6}" type="pres">
      <dgm:prSet presAssocID="{93854927-B4A0-4240-8F1B-84F16CEC5109}" presName="connector3" presStyleLbl="sibTrans2D1" presStyleIdx="2" presStyleCnt="3"/>
      <dgm:spPr/>
      <dgm:t>
        <a:bodyPr/>
        <a:lstStyle/>
        <a:p>
          <a:endParaRPr lang="en-US"/>
        </a:p>
      </dgm:t>
    </dgm:pt>
  </dgm:ptLst>
  <dgm:cxnLst>
    <dgm:cxn modelId="{F067A279-51E9-4D4D-8785-105F4E129C1D}" srcId="{F41E4F8A-D9A3-49CC-AFF9-02719021A460}" destId="{A3C9C6E3-5E1E-44F4-89BA-20E99321EAA5}" srcOrd="2" destOrd="0" parTransId="{F02B3900-4BF1-42F2-9A9F-2B87474F7B6D}" sibTransId="{93854927-B4A0-4240-8F1B-84F16CEC5109}"/>
    <dgm:cxn modelId="{A88D2FE6-1BF8-42CD-8948-F3DC46A86DF4}" srcId="{F41E4F8A-D9A3-49CC-AFF9-02719021A460}" destId="{34ED17DD-A3AC-4796-B813-56BFC70012F5}" srcOrd="1" destOrd="0" parTransId="{1497DC38-2228-488D-9FD9-9924CBE279D1}" sibTransId="{DC5C95D9-62FE-45BD-8E83-3AE464A41C61}"/>
    <dgm:cxn modelId="{F2FD1522-C073-4261-82CA-BA01CE00CB6D}" srcId="{F41E4F8A-D9A3-49CC-AFF9-02719021A460}" destId="{67748C96-F1E2-4E65-A3DC-62DE6488C3AC}" srcOrd="0" destOrd="0" parTransId="{02BD3913-F42D-4501-BE5B-8E0A2E8C115F}" sibTransId="{9118CCB2-0489-4D91-BE82-7BE017F7B955}"/>
    <dgm:cxn modelId="{B5CE420B-217F-47A9-A284-975A610B65D6}" type="presOf" srcId="{93854927-B4A0-4240-8F1B-84F16CEC5109}" destId="{FC26F5FD-0C44-4529-8D01-FE1A366D4EA6}" srcOrd="0" destOrd="0" presId="urn:microsoft.com/office/officeart/2005/8/layout/gear1"/>
    <dgm:cxn modelId="{A1143D52-7B1F-4162-9F49-B55692DD5B30}" type="presOf" srcId="{DC5C95D9-62FE-45BD-8E83-3AE464A41C61}" destId="{96F5F968-4327-4369-8D88-D9A9B28C4282}" srcOrd="0" destOrd="0" presId="urn:microsoft.com/office/officeart/2005/8/layout/gear1"/>
    <dgm:cxn modelId="{2569CB0A-0969-49A9-B9A2-2A2F05992E20}" type="presOf" srcId="{A3C9C6E3-5E1E-44F4-89BA-20E99321EAA5}" destId="{DBCEF267-DDAA-40BD-8FD2-E91522708960}" srcOrd="0" destOrd="0" presId="urn:microsoft.com/office/officeart/2005/8/layout/gear1"/>
    <dgm:cxn modelId="{A110B7EB-8001-4C7B-A4FA-1A29E4A36478}" type="presOf" srcId="{A3C9C6E3-5E1E-44F4-89BA-20E99321EAA5}" destId="{B93C32E0-4A46-4C45-B038-5934C028C82D}" srcOrd="3" destOrd="0" presId="urn:microsoft.com/office/officeart/2005/8/layout/gear1"/>
    <dgm:cxn modelId="{AFEFA610-4F6E-4A02-8657-6DAFA874D42E}" type="presOf" srcId="{A3C9C6E3-5E1E-44F4-89BA-20E99321EAA5}" destId="{D13CCC69-35DC-4E4D-BAFB-33CCFCA8ECB8}" srcOrd="1" destOrd="0" presId="urn:microsoft.com/office/officeart/2005/8/layout/gear1"/>
    <dgm:cxn modelId="{798A0C5D-C99F-4124-BE1F-35D81FDE16F6}" type="presOf" srcId="{34ED17DD-A3AC-4796-B813-56BFC70012F5}" destId="{9235FAB4-BE24-4ACE-A2C5-23FD3F1C80AB}" srcOrd="2" destOrd="0" presId="urn:microsoft.com/office/officeart/2005/8/layout/gear1"/>
    <dgm:cxn modelId="{25552E73-D10E-4D43-8DE0-A162DA447C58}" type="presOf" srcId="{34ED17DD-A3AC-4796-B813-56BFC70012F5}" destId="{6CB9748E-C230-4026-A3A9-8E28DC150CDD}" srcOrd="0" destOrd="0" presId="urn:microsoft.com/office/officeart/2005/8/layout/gear1"/>
    <dgm:cxn modelId="{E6A87678-7D0E-4768-9B12-BA43FC253858}" type="presOf" srcId="{67748C96-F1E2-4E65-A3DC-62DE6488C3AC}" destId="{CE1E4C67-DBFD-4DD7-85EF-1F290ADB6C4D}" srcOrd="0" destOrd="0" presId="urn:microsoft.com/office/officeart/2005/8/layout/gear1"/>
    <dgm:cxn modelId="{DF91141D-B9D2-4057-9CFF-ABBA46FDD73F}" type="presOf" srcId="{67748C96-F1E2-4E65-A3DC-62DE6488C3AC}" destId="{42ADDBFB-1D83-46D1-A237-F1C0F706570D}" srcOrd="2" destOrd="0" presId="urn:microsoft.com/office/officeart/2005/8/layout/gear1"/>
    <dgm:cxn modelId="{A761711B-5664-4078-9DC0-20EDA76235C0}" type="presOf" srcId="{F41E4F8A-D9A3-49CC-AFF9-02719021A460}" destId="{56189A3C-1543-4533-8A8A-7D500BD97807}" srcOrd="0" destOrd="0" presId="urn:microsoft.com/office/officeart/2005/8/layout/gear1"/>
    <dgm:cxn modelId="{AD121861-E8BB-4832-8FD2-CAC47BDF0F5E}" type="presOf" srcId="{34ED17DD-A3AC-4796-B813-56BFC70012F5}" destId="{35E58EA2-D940-4BDF-97A2-5A76BA136837}" srcOrd="1" destOrd="0" presId="urn:microsoft.com/office/officeart/2005/8/layout/gear1"/>
    <dgm:cxn modelId="{0378C1E6-52AD-4687-9FA6-8DE36E604DED}" type="presOf" srcId="{A3C9C6E3-5E1E-44F4-89BA-20E99321EAA5}" destId="{27DEDCC6-529B-4F34-8764-E9F0F02B829F}" srcOrd="2" destOrd="0" presId="urn:microsoft.com/office/officeart/2005/8/layout/gear1"/>
    <dgm:cxn modelId="{1415E3B4-6895-4906-8D7E-5747BA527345}" type="presOf" srcId="{67748C96-F1E2-4E65-A3DC-62DE6488C3AC}" destId="{E12A249B-94CD-4750-BD06-248A32BB1BE7}" srcOrd="1" destOrd="0" presId="urn:microsoft.com/office/officeart/2005/8/layout/gear1"/>
    <dgm:cxn modelId="{C791789C-A8A8-4BDB-9A69-45CF5D6BBCFB}" type="presOf" srcId="{9118CCB2-0489-4D91-BE82-7BE017F7B955}" destId="{29F829CC-ECBC-4712-9661-7276344531CA}" srcOrd="0" destOrd="0" presId="urn:microsoft.com/office/officeart/2005/8/layout/gear1"/>
    <dgm:cxn modelId="{A4A810A7-99B8-4DE9-B911-90CCDAEFA0B0}" type="presParOf" srcId="{56189A3C-1543-4533-8A8A-7D500BD97807}" destId="{CE1E4C67-DBFD-4DD7-85EF-1F290ADB6C4D}" srcOrd="0" destOrd="0" presId="urn:microsoft.com/office/officeart/2005/8/layout/gear1"/>
    <dgm:cxn modelId="{751E5503-1931-49DE-B266-AAEA7E265733}" type="presParOf" srcId="{56189A3C-1543-4533-8A8A-7D500BD97807}" destId="{E12A249B-94CD-4750-BD06-248A32BB1BE7}" srcOrd="1" destOrd="0" presId="urn:microsoft.com/office/officeart/2005/8/layout/gear1"/>
    <dgm:cxn modelId="{87A754AC-B6DF-4F80-AE49-BE5A2C15A4EB}" type="presParOf" srcId="{56189A3C-1543-4533-8A8A-7D500BD97807}" destId="{42ADDBFB-1D83-46D1-A237-F1C0F706570D}" srcOrd="2" destOrd="0" presId="urn:microsoft.com/office/officeart/2005/8/layout/gear1"/>
    <dgm:cxn modelId="{75303DC2-050C-4849-941F-4BD47A06F138}" type="presParOf" srcId="{56189A3C-1543-4533-8A8A-7D500BD97807}" destId="{6CB9748E-C230-4026-A3A9-8E28DC150CDD}" srcOrd="3" destOrd="0" presId="urn:microsoft.com/office/officeart/2005/8/layout/gear1"/>
    <dgm:cxn modelId="{D47F61EB-8458-4017-87EB-5CFA197526FF}" type="presParOf" srcId="{56189A3C-1543-4533-8A8A-7D500BD97807}" destId="{35E58EA2-D940-4BDF-97A2-5A76BA136837}" srcOrd="4" destOrd="0" presId="urn:microsoft.com/office/officeart/2005/8/layout/gear1"/>
    <dgm:cxn modelId="{6912338D-981F-4E3A-9DA1-16C179ABF2E3}" type="presParOf" srcId="{56189A3C-1543-4533-8A8A-7D500BD97807}" destId="{9235FAB4-BE24-4ACE-A2C5-23FD3F1C80AB}" srcOrd="5" destOrd="0" presId="urn:microsoft.com/office/officeart/2005/8/layout/gear1"/>
    <dgm:cxn modelId="{DE44BB6C-ED64-46C5-AA67-6BCA33FBFF38}" type="presParOf" srcId="{56189A3C-1543-4533-8A8A-7D500BD97807}" destId="{DBCEF267-DDAA-40BD-8FD2-E91522708960}" srcOrd="6" destOrd="0" presId="urn:microsoft.com/office/officeart/2005/8/layout/gear1"/>
    <dgm:cxn modelId="{D690464A-F0DE-4E3C-999E-2C361DA005AD}" type="presParOf" srcId="{56189A3C-1543-4533-8A8A-7D500BD97807}" destId="{D13CCC69-35DC-4E4D-BAFB-33CCFCA8ECB8}" srcOrd="7" destOrd="0" presId="urn:microsoft.com/office/officeart/2005/8/layout/gear1"/>
    <dgm:cxn modelId="{31604C0C-2D74-4162-A98C-E8E2E3869823}" type="presParOf" srcId="{56189A3C-1543-4533-8A8A-7D500BD97807}" destId="{27DEDCC6-529B-4F34-8764-E9F0F02B829F}" srcOrd="8" destOrd="0" presId="urn:microsoft.com/office/officeart/2005/8/layout/gear1"/>
    <dgm:cxn modelId="{CB02A4DF-36EB-4FB5-B172-D52134863CCF}" type="presParOf" srcId="{56189A3C-1543-4533-8A8A-7D500BD97807}" destId="{B93C32E0-4A46-4C45-B038-5934C028C82D}" srcOrd="9" destOrd="0" presId="urn:microsoft.com/office/officeart/2005/8/layout/gear1"/>
    <dgm:cxn modelId="{0B2D4827-85E5-49ED-8436-DAEB8B980C63}" type="presParOf" srcId="{56189A3C-1543-4533-8A8A-7D500BD97807}" destId="{29F829CC-ECBC-4712-9661-7276344531CA}" srcOrd="10" destOrd="0" presId="urn:microsoft.com/office/officeart/2005/8/layout/gear1"/>
    <dgm:cxn modelId="{43B2D039-F59A-42F5-8771-CC118DB7B077}" type="presParOf" srcId="{56189A3C-1543-4533-8A8A-7D500BD97807}" destId="{96F5F968-4327-4369-8D88-D9A9B28C4282}" srcOrd="11" destOrd="0" presId="urn:microsoft.com/office/officeart/2005/8/layout/gear1"/>
    <dgm:cxn modelId="{B2AFAA52-EA6C-4F71-AEF5-91585AAD613C}" type="presParOf" srcId="{56189A3C-1543-4533-8A8A-7D500BD97807}" destId="{FC26F5FD-0C44-4529-8D01-FE1A366D4EA6}" srcOrd="12" destOrd="0" presId="urn:microsoft.com/office/officeart/2005/8/layout/gear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7502128-8666-4E23-9A89-A14ABB269E7C}" type="datetimeFigureOut">
              <a:rPr lang="en-US" smtClean="0"/>
              <a:pPr/>
              <a:t>5/25/2015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5C944A4-9E9B-4EEA-BA4C-0E9F4AD74B87}" type="slidenum">
              <a:rPr lang="en-US" smtClean="0"/>
              <a:pPr/>
              <a:t>‹#›</a:t>
            </a:fld>
            <a:endParaRPr lang="en-US"/>
          </a:p>
        </p:txBody>
      </p:sp>
    </p:spTree>
    <p:extLst>
      <p:ext uri="{BB962C8B-B14F-4D97-AF65-F5344CB8AC3E}">
        <p14:creationId xmlns:p14="http://schemas.microsoft.com/office/powerpoint/2010/main" val="24403354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90858A6-3F46-4285-95B6-540D7D9922AE}" type="slidenum">
              <a:rPr lang="es-ES" altLang="es-419">
                <a:latin typeface="Times New Roman" panose="02020603050405020304" pitchFamily="18" charset="0"/>
              </a:rPr>
              <a:pPr/>
              <a:t>4</a:t>
            </a:fld>
            <a:endParaRPr lang="es-ES" altLang="es-419">
              <a:latin typeface="Times New Roman" panose="02020603050405020304" pitchFamily="18" charset="0"/>
            </a:endParaRPr>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altLang="es-419" smtClean="0">
              <a:latin typeface="Arial" panose="020B0604020202020204" pitchFamily="34" charset="0"/>
            </a:endParaRPr>
          </a:p>
        </p:txBody>
      </p:sp>
    </p:spTree>
    <p:extLst>
      <p:ext uri="{BB962C8B-B14F-4D97-AF65-F5344CB8AC3E}">
        <p14:creationId xmlns:p14="http://schemas.microsoft.com/office/powerpoint/2010/main" val="40097042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5A6F28C-824B-468D-8BEE-D76EEDDB7251}" type="slidenum">
              <a:rPr lang="es-ES" altLang="es-419">
                <a:latin typeface="Times New Roman" panose="02020603050405020304" pitchFamily="18" charset="0"/>
              </a:rPr>
              <a:pPr/>
              <a:t>5</a:t>
            </a:fld>
            <a:endParaRPr lang="es-ES" altLang="es-419">
              <a:latin typeface="Times New Roman" panose="02020603050405020304" pitchFamily="18" charset="0"/>
            </a:endParaRPr>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altLang="es-419" smtClean="0">
              <a:latin typeface="Arial" panose="020B0604020202020204" pitchFamily="34" charset="0"/>
            </a:endParaRPr>
          </a:p>
        </p:txBody>
      </p:sp>
    </p:spTree>
    <p:extLst>
      <p:ext uri="{BB962C8B-B14F-4D97-AF65-F5344CB8AC3E}">
        <p14:creationId xmlns:p14="http://schemas.microsoft.com/office/powerpoint/2010/main" val="18848475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C62E59B-0BD5-42CA-931E-F9E4227FD226}" type="slidenum">
              <a:rPr lang="es-ES" altLang="es-419">
                <a:latin typeface="Times New Roman" panose="02020603050405020304" pitchFamily="18" charset="0"/>
              </a:rPr>
              <a:pPr/>
              <a:t>6</a:t>
            </a:fld>
            <a:endParaRPr lang="es-ES" altLang="es-419">
              <a:latin typeface="Times New Roman" panose="02020603050405020304" pitchFamily="18" charset="0"/>
            </a:endParaRPr>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altLang="es-419" smtClean="0">
              <a:latin typeface="Arial" panose="020B0604020202020204" pitchFamily="34" charset="0"/>
            </a:endParaRPr>
          </a:p>
        </p:txBody>
      </p:sp>
    </p:spTree>
    <p:extLst>
      <p:ext uri="{BB962C8B-B14F-4D97-AF65-F5344CB8AC3E}">
        <p14:creationId xmlns:p14="http://schemas.microsoft.com/office/powerpoint/2010/main" val="41811328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F94F9D1-C924-4E88-8943-5705CF7F3FD7}" type="slidenum">
              <a:rPr lang="es-ES" altLang="es-419">
                <a:latin typeface="Times New Roman" panose="02020603050405020304" pitchFamily="18" charset="0"/>
              </a:rPr>
              <a:pPr/>
              <a:t>7</a:t>
            </a:fld>
            <a:endParaRPr lang="es-ES" altLang="es-419">
              <a:latin typeface="Times New Roman" panose="02020603050405020304" pitchFamily="18" charset="0"/>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altLang="es-419" smtClean="0">
              <a:latin typeface="Arial" panose="020B0604020202020204" pitchFamily="34" charset="0"/>
            </a:endParaRPr>
          </a:p>
        </p:txBody>
      </p:sp>
    </p:spTree>
    <p:extLst>
      <p:ext uri="{BB962C8B-B14F-4D97-AF65-F5344CB8AC3E}">
        <p14:creationId xmlns:p14="http://schemas.microsoft.com/office/powerpoint/2010/main" val="864129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F0A6966-15C4-4475-9920-5ED1484C5B79}" type="slidenum">
              <a:rPr lang="es-ES" altLang="es-419">
                <a:latin typeface="Times New Roman" panose="02020603050405020304" pitchFamily="18" charset="0"/>
              </a:rPr>
              <a:pPr/>
              <a:t>8</a:t>
            </a:fld>
            <a:endParaRPr lang="es-ES" altLang="es-419">
              <a:latin typeface="Times New Roman" panose="02020603050405020304" pitchFamily="18" charset="0"/>
            </a:endParaRPr>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altLang="es-419" smtClean="0">
              <a:latin typeface="Arial" panose="020B0604020202020204" pitchFamily="34" charset="0"/>
            </a:endParaRPr>
          </a:p>
        </p:txBody>
      </p:sp>
    </p:spTree>
    <p:extLst>
      <p:ext uri="{BB962C8B-B14F-4D97-AF65-F5344CB8AC3E}">
        <p14:creationId xmlns:p14="http://schemas.microsoft.com/office/powerpoint/2010/main" val="15878916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F21F2787-C2E9-47CB-9D4F-4966186D7629}" type="slidenum">
              <a:rPr lang="es-ES" altLang="es-419">
                <a:latin typeface="Times New Roman" panose="02020603050405020304" pitchFamily="18" charset="0"/>
              </a:rPr>
              <a:pPr/>
              <a:t>9</a:t>
            </a:fld>
            <a:endParaRPr lang="es-ES" altLang="es-419">
              <a:latin typeface="Times New Roman" panose="02020603050405020304" pitchFamily="18" charset="0"/>
            </a:endParaRPr>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altLang="es-419" smtClean="0">
              <a:latin typeface="Arial" panose="020B0604020202020204" pitchFamily="34" charset="0"/>
            </a:endParaRPr>
          </a:p>
        </p:txBody>
      </p:sp>
    </p:spTree>
    <p:extLst>
      <p:ext uri="{BB962C8B-B14F-4D97-AF65-F5344CB8AC3E}">
        <p14:creationId xmlns:p14="http://schemas.microsoft.com/office/powerpoint/2010/main" val="20802993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13E6D10-93EA-49FB-B39F-7D4DE525BF33}" type="slidenum">
              <a:rPr lang="en-US" smtClean="0"/>
              <a:pPr/>
              <a:t>17</a:t>
            </a:fld>
            <a:endParaRPr lang="en-US"/>
          </a:p>
        </p:txBody>
      </p:sp>
    </p:spTree>
    <p:extLst>
      <p:ext uri="{BB962C8B-B14F-4D97-AF65-F5344CB8AC3E}">
        <p14:creationId xmlns:p14="http://schemas.microsoft.com/office/powerpoint/2010/main" val="3702373845"/>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 Id="rId9" Type="http://schemas.openxmlformats.org/officeDocument/2006/relationships/image" Target="../media/image8.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jpe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jpe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jpe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7" name="Group 6"/>
          <p:cNvGrpSpPr/>
          <p:nvPr userDrawn="1"/>
        </p:nvGrpSpPr>
        <p:grpSpPr>
          <a:xfrm>
            <a:off x="-1" y="6537960"/>
            <a:ext cx="9144001" cy="320040"/>
            <a:chOff x="-1" y="6537960"/>
            <a:chExt cx="9144001" cy="320040"/>
          </a:xfrm>
        </p:grpSpPr>
        <p:pic>
          <p:nvPicPr>
            <p:cNvPr id="8" name="Picture 2" descr="http://www.geekpedia.com/gallery/fullsize/windows-visual-studio-net-colorful-wallpaper.jpg"/>
            <p:cNvPicPr>
              <a:picLocks noChangeAspect="1" noChangeArrowheads="1"/>
            </p:cNvPicPr>
            <p:nvPr/>
          </p:nvPicPr>
          <p:blipFill>
            <a:blip r:embed="rId2" cstate="print"/>
            <a:srcRect r="94666"/>
            <a:stretch>
              <a:fillRect/>
            </a:stretch>
          </p:blipFill>
          <p:spPr bwMode="auto">
            <a:xfrm rot="16200000">
              <a:off x="5638802" y="4794250"/>
              <a:ext cx="304800" cy="3810002"/>
            </a:xfrm>
            <a:prstGeom prst="rect">
              <a:avLst/>
            </a:prstGeom>
            <a:noFill/>
          </p:spPr>
        </p:pic>
        <p:pic>
          <p:nvPicPr>
            <p:cNvPr id="9" name="Picture 2" descr="http://www.geekpedia.com/gallery/fullsize/windows-visual-studio-net-colorful-wallpaper.jpg"/>
            <p:cNvPicPr>
              <a:picLocks noChangeAspect="1" noChangeArrowheads="1"/>
            </p:cNvPicPr>
            <p:nvPr/>
          </p:nvPicPr>
          <p:blipFill>
            <a:blip r:embed="rId3" cstate="print"/>
            <a:srcRect t="53314" b="33347"/>
            <a:stretch>
              <a:fillRect/>
            </a:stretch>
          </p:blipFill>
          <p:spPr bwMode="auto">
            <a:xfrm>
              <a:off x="5943600" y="6537960"/>
              <a:ext cx="3200400" cy="320040"/>
            </a:xfrm>
            <a:prstGeom prst="rect">
              <a:avLst/>
            </a:prstGeom>
            <a:noFill/>
          </p:spPr>
        </p:pic>
        <p:pic>
          <p:nvPicPr>
            <p:cNvPr id="10" name="Picture 2" descr="http://www.geekpedia.com/gallery/fullsize/windows-visual-studio-net-colorful-wallpaper.jpg"/>
            <p:cNvPicPr>
              <a:picLocks noChangeAspect="1" noChangeArrowheads="1"/>
            </p:cNvPicPr>
            <p:nvPr/>
          </p:nvPicPr>
          <p:blipFill>
            <a:blip r:embed="rId2" cstate="print"/>
            <a:srcRect r="19878" b="93371"/>
            <a:stretch>
              <a:fillRect/>
            </a:stretch>
          </p:blipFill>
          <p:spPr bwMode="auto">
            <a:xfrm rot="10800000">
              <a:off x="-1" y="6553199"/>
              <a:ext cx="4914230" cy="304799"/>
            </a:xfrm>
            <a:prstGeom prst="rect">
              <a:avLst/>
            </a:prstGeom>
            <a:noFill/>
          </p:spPr>
        </p:pic>
      </p:grpSp>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B15D948-DEBD-43F2-B784-0599A4386F42}" type="datetimeFigureOut">
              <a:rPr lang="en-US" smtClean="0"/>
              <a:pPr/>
              <a:t>5/25/2015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D93677-3EDC-47F8-9E4D-F97139E12C13}" type="slidenum">
              <a:rPr lang="en-US" smtClean="0"/>
              <a:pPr/>
              <a:t>‹#›</a:t>
            </a:fld>
            <a:endParaRPr lang="en-US"/>
          </a:p>
        </p:txBody>
      </p:sp>
      <p:pic>
        <p:nvPicPr>
          <p:cNvPr id="11" name="Picture 16" descr="logonegativo.jpg"/>
          <p:cNvPicPr>
            <a:picLocks noChangeAspect="1"/>
          </p:cNvPicPr>
          <p:nvPr userDrawn="1"/>
        </p:nvPicPr>
        <p:blipFill>
          <a:blip r:embed="rId4" cstate="print"/>
          <a:srcRect/>
          <a:stretch>
            <a:fillRect/>
          </a:stretch>
        </p:blipFill>
        <p:spPr bwMode="auto">
          <a:xfrm>
            <a:off x="6928715" y="0"/>
            <a:ext cx="2215285" cy="1752599"/>
          </a:xfrm>
          <a:prstGeom prst="rect">
            <a:avLst/>
          </a:prstGeom>
          <a:ln>
            <a:noFill/>
          </a:ln>
          <a:effectLst>
            <a:softEdge rad="112500"/>
          </a:effectLst>
        </p:spPr>
      </p:pic>
      <p:pic>
        <p:nvPicPr>
          <p:cNvPr id="12" name="Picture 2"/>
          <p:cNvPicPr>
            <a:picLocks noChangeAspect="1" noChangeArrowheads="1"/>
          </p:cNvPicPr>
          <p:nvPr userDrawn="1"/>
        </p:nvPicPr>
        <p:blipFill>
          <a:blip r:embed="rId5" cstate="print">
            <a:clrChange>
              <a:clrFrom>
                <a:srgbClr val="FFFFFF"/>
              </a:clrFrom>
              <a:clrTo>
                <a:srgbClr val="FFFFFF">
                  <a:alpha val="0"/>
                </a:srgbClr>
              </a:clrTo>
            </a:clrChange>
          </a:blip>
          <a:srcRect/>
          <a:stretch>
            <a:fillRect/>
          </a:stretch>
        </p:blipFill>
        <p:spPr bwMode="auto">
          <a:xfrm>
            <a:off x="685800" y="3184328"/>
            <a:ext cx="304800" cy="183355"/>
          </a:xfrm>
          <a:prstGeom prst="rect">
            <a:avLst/>
          </a:prstGeom>
          <a:noFill/>
          <a:ln w="9525">
            <a:noFill/>
            <a:miter lim="800000"/>
            <a:headEnd/>
            <a:tailEnd/>
          </a:ln>
        </p:spPr>
      </p:pic>
      <p:pic>
        <p:nvPicPr>
          <p:cNvPr id="13" name="Picture 4"/>
          <p:cNvPicPr>
            <a:picLocks noChangeAspect="1" noChangeArrowheads="1"/>
          </p:cNvPicPr>
          <p:nvPr userDrawn="1"/>
        </p:nvPicPr>
        <p:blipFill>
          <a:blip r:embed="rId6" cstate="print">
            <a:clrChange>
              <a:clrFrom>
                <a:srgbClr val="FFFFFF"/>
              </a:clrFrom>
              <a:clrTo>
                <a:srgbClr val="FFFFFF">
                  <a:alpha val="0"/>
                </a:srgbClr>
              </a:clrTo>
            </a:clrChange>
          </a:blip>
          <a:srcRect/>
          <a:stretch>
            <a:fillRect/>
          </a:stretch>
        </p:blipFill>
        <p:spPr bwMode="auto">
          <a:xfrm>
            <a:off x="381000" y="3276600"/>
            <a:ext cx="295566" cy="177800"/>
          </a:xfrm>
          <a:prstGeom prst="rect">
            <a:avLst/>
          </a:prstGeom>
          <a:noFill/>
          <a:ln w="9525">
            <a:noFill/>
            <a:miter lim="800000"/>
            <a:headEnd/>
            <a:tailEnd/>
          </a:ln>
        </p:spPr>
      </p:pic>
      <p:pic>
        <p:nvPicPr>
          <p:cNvPr id="14" name="Picture 6"/>
          <p:cNvPicPr>
            <a:picLocks noChangeAspect="1" noChangeArrowheads="1"/>
          </p:cNvPicPr>
          <p:nvPr userDrawn="1"/>
        </p:nvPicPr>
        <p:blipFill>
          <a:blip r:embed="rId7" cstate="print">
            <a:clrChange>
              <a:clrFrom>
                <a:srgbClr val="FFFFFF"/>
              </a:clrFrom>
              <a:clrTo>
                <a:srgbClr val="FFFFFF">
                  <a:alpha val="0"/>
                </a:srgbClr>
              </a:clrTo>
            </a:clrChange>
          </a:blip>
          <a:srcRect/>
          <a:stretch>
            <a:fillRect/>
          </a:stretch>
        </p:blipFill>
        <p:spPr bwMode="auto">
          <a:xfrm>
            <a:off x="381000" y="3610575"/>
            <a:ext cx="331515" cy="199425"/>
          </a:xfrm>
          <a:prstGeom prst="rect">
            <a:avLst/>
          </a:prstGeom>
          <a:noFill/>
          <a:ln w="9525">
            <a:noFill/>
            <a:miter lim="800000"/>
            <a:headEnd/>
            <a:tailEnd/>
          </a:ln>
        </p:spPr>
      </p:pic>
      <p:pic>
        <p:nvPicPr>
          <p:cNvPr id="15" name="Picture 5"/>
          <p:cNvPicPr>
            <a:picLocks noChangeAspect="1" noChangeArrowheads="1"/>
          </p:cNvPicPr>
          <p:nvPr userDrawn="1"/>
        </p:nvPicPr>
        <p:blipFill>
          <a:blip r:embed="rId8" cstate="print">
            <a:clrChange>
              <a:clrFrom>
                <a:srgbClr val="FFFFFF"/>
              </a:clrFrom>
              <a:clrTo>
                <a:srgbClr val="FFFFFF">
                  <a:alpha val="0"/>
                </a:srgbClr>
              </a:clrTo>
            </a:clrChange>
          </a:blip>
          <a:srcRect/>
          <a:stretch>
            <a:fillRect/>
          </a:stretch>
        </p:blipFill>
        <p:spPr bwMode="auto">
          <a:xfrm>
            <a:off x="8153400" y="2057400"/>
            <a:ext cx="534335" cy="228600"/>
          </a:xfrm>
          <a:prstGeom prst="rect">
            <a:avLst/>
          </a:prstGeom>
          <a:noFill/>
          <a:ln w="9525">
            <a:noFill/>
            <a:miter lim="800000"/>
            <a:headEnd/>
            <a:tailEnd/>
          </a:ln>
        </p:spPr>
      </p:pic>
      <p:pic>
        <p:nvPicPr>
          <p:cNvPr id="16" name="Picture 6"/>
          <p:cNvPicPr>
            <a:picLocks noChangeAspect="1" noChangeArrowheads="1"/>
          </p:cNvPicPr>
          <p:nvPr userDrawn="1"/>
        </p:nvPicPr>
        <p:blipFill>
          <a:blip r:embed="rId9" cstate="print">
            <a:clrChange>
              <a:clrFrom>
                <a:srgbClr val="FFFFFF"/>
              </a:clrFrom>
              <a:clrTo>
                <a:srgbClr val="FFFFFF">
                  <a:alpha val="0"/>
                </a:srgbClr>
              </a:clrTo>
            </a:clrChange>
          </a:blip>
          <a:srcRect l="3125" t="22917" r="59375" b="53125"/>
          <a:stretch>
            <a:fillRect/>
          </a:stretch>
        </p:blipFill>
        <p:spPr bwMode="auto">
          <a:xfrm>
            <a:off x="609600" y="3429000"/>
            <a:ext cx="533400" cy="2555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B15D948-DEBD-43F2-B784-0599A4386F42}" type="datetimeFigureOut">
              <a:rPr lang="en-US" smtClean="0"/>
              <a:pPr/>
              <a:t>5/25/2015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D93677-3EDC-47F8-9E4D-F97139E12C13}" type="slidenum">
              <a:rPr lang="en-US" smtClean="0"/>
              <a:pPr/>
              <a:t>‹#›</a:t>
            </a:fld>
            <a:endParaRPr lang="en-US"/>
          </a:p>
        </p:txBody>
      </p:sp>
      <p:grpSp>
        <p:nvGrpSpPr>
          <p:cNvPr id="7" name="Group 6"/>
          <p:cNvGrpSpPr/>
          <p:nvPr userDrawn="1"/>
        </p:nvGrpSpPr>
        <p:grpSpPr>
          <a:xfrm>
            <a:off x="-1" y="6537960"/>
            <a:ext cx="9144001" cy="320040"/>
            <a:chOff x="-1" y="6537960"/>
            <a:chExt cx="9144001" cy="320040"/>
          </a:xfrm>
        </p:grpSpPr>
        <p:pic>
          <p:nvPicPr>
            <p:cNvPr id="8" name="Picture 2" descr="http://www.geekpedia.com/gallery/fullsize/windows-visual-studio-net-colorful-wallpaper.jpg"/>
            <p:cNvPicPr>
              <a:picLocks noChangeAspect="1" noChangeArrowheads="1"/>
            </p:cNvPicPr>
            <p:nvPr/>
          </p:nvPicPr>
          <p:blipFill>
            <a:blip r:embed="rId2" cstate="print"/>
            <a:srcRect r="94666"/>
            <a:stretch>
              <a:fillRect/>
            </a:stretch>
          </p:blipFill>
          <p:spPr bwMode="auto">
            <a:xfrm rot="16200000">
              <a:off x="5638802" y="4794250"/>
              <a:ext cx="304800" cy="3810002"/>
            </a:xfrm>
            <a:prstGeom prst="rect">
              <a:avLst/>
            </a:prstGeom>
            <a:noFill/>
          </p:spPr>
        </p:pic>
        <p:pic>
          <p:nvPicPr>
            <p:cNvPr id="9" name="Picture 2" descr="http://www.geekpedia.com/gallery/fullsize/windows-visual-studio-net-colorful-wallpaper.jpg"/>
            <p:cNvPicPr>
              <a:picLocks noChangeAspect="1" noChangeArrowheads="1"/>
            </p:cNvPicPr>
            <p:nvPr/>
          </p:nvPicPr>
          <p:blipFill>
            <a:blip r:embed="rId3" cstate="print"/>
            <a:srcRect t="53314" b="33347"/>
            <a:stretch>
              <a:fillRect/>
            </a:stretch>
          </p:blipFill>
          <p:spPr bwMode="auto">
            <a:xfrm>
              <a:off x="5943600" y="6537960"/>
              <a:ext cx="3200400" cy="320040"/>
            </a:xfrm>
            <a:prstGeom prst="rect">
              <a:avLst/>
            </a:prstGeom>
            <a:noFill/>
          </p:spPr>
        </p:pic>
        <p:pic>
          <p:nvPicPr>
            <p:cNvPr id="10" name="Picture 2" descr="http://www.geekpedia.com/gallery/fullsize/windows-visual-studio-net-colorful-wallpaper.jpg"/>
            <p:cNvPicPr>
              <a:picLocks noChangeAspect="1" noChangeArrowheads="1"/>
            </p:cNvPicPr>
            <p:nvPr/>
          </p:nvPicPr>
          <p:blipFill>
            <a:blip r:embed="rId2" cstate="print"/>
            <a:srcRect r="19878" b="93371"/>
            <a:stretch>
              <a:fillRect/>
            </a:stretch>
          </p:blipFill>
          <p:spPr bwMode="auto">
            <a:xfrm rot="10800000">
              <a:off x="-1" y="6553199"/>
              <a:ext cx="4914230" cy="304799"/>
            </a:xfrm>
            <a:prstGeom prst="rect">
              <a:avLst/>
            </a:prstGeom>
            <a:noFill/>
          </p:spPr>
        </p:pic>
      </p:grpSp>
      <p:pic>
        <p:nvPicPr>
          <p:cNvPr id="11" name="Picture 16" descr="logonegativo.jpg"/>
          <p:cNvPicPr>
            <a:picLocks noChangeAspect="1"/>
          </p:cNvPicPr>
          <p:nvPr userDrawn="1"/>
        </p:nvPicPr>
        <p:blipFill>
          <a:blip r:embed="rId4" cstate="print"/>
          <a:srcRect/>
          <a:stretch>
            <a:fillRect/>
          </a:stretch>
        </p:blipFill>
        <p:spPr bwMode="auto">
          <a:xfrm>
            <a:off x="8180832" y="1"/>
            <a:ext cx="963168" cy="762000"/>
          </a:xfrm>
          <a:prstGeom prst="rect">
            <a:avLst/>
          </a:prstGeom>
          <a:ln>
            <a:noFill/>
          </a:ln>
          <a:effectLst>
            <a:softEdge rad="112500"/>
          </a:effectLst>
        </p:spPr>
      </p:pic>
      <p:pic>
        <p:nvPicPr>
          <p:cNvPr id="13" name="Picture 3"/>
          <p:cNvPicPr>
            <a:picLocks noChangeAspect="1" noChangeArrowheads="1"/>
          </p:cNvPicPr>
          <p:nvPr userDrawn="1"/>
        </p:nvPicPr>
        <p:blipFill>
          <a:blip r:embed="rId5" cstate="print">
            <a:clrChange>
              <a:clrFrom>
                <a:srgbClr val="FFFFFF"/>
              </a:clrFrom>
              <a:clrTo>
                <a:srgbClr val="FFFFFF">
                  <a:alpha val="0"/>
                </a:srgbClr>
              </a:clrTo>
            </a:clrChange>
          </a:blip>
          <a:srcRect l="34096" t="64694" r="25987"/>
          <a:stretch>
            <a:fillRect/>
          </a:stretch>
        </p:blipFill>
        <p:spPr bwMode="auto">
          <a:xfrm>
            <a:off x="0" y="1059259"/>
            <a:ext cx="990600" cy="446286"/>
          </a:xfrm>
          <a:prstGeom prst="rect">
            <a:avLst/>
          </a:prstGeom>
          <a:noFill/>
          <a:ln w="9525">
            <a:noFill/>
            <a:miter lim="800000"/>
            <a:headEnd/>
            <a:tailEnd/>
          </a:ln>
        </p:spPr>
      </p:pic>
      <p:pic>
        <p:nvPicPr>
          <p:cNvPr id="14" name="Picture 3"/>
          <p:cNvPicPr>
            <a:picLocks noChangeAspect="1" noChangeArrowheads="1"/>
          </p:cNvPicPr>
          <p:nvPr userDrawn="1"/>
        </p:nvPicPr>
        <p:blipFill>
          <a:blip r:embed="rId6" cstate="print">
            <a:clrChange>
              <a:clrFrom>
                <a:srgbClr val="FFFFFF"/>
              </a:clrFrom>
              <a:clrTo>
                <a:srgbClr val="FFFFFF">
                  <a:alpha val="0"/>
                </a:srgbClr>
              </a:clrTo>
            </a:clrChange>
          </a:blip>
          <a:srcRect r="84199" b="80408"/>
          <a:stretch>
            <a:fillRect/>
          </a:stretch>
        </p:blipFill>
        <p:spPr bwMode="auto">
          <a:xfrm>
            <a:off x="8458200" y="1524001"/>
            <a:ext cx="533400" cy="336884"/>
          </a:xfrm>
          <a:prstGeom prst="rect">
            <a:avLst/>
          </a:prstGeom>
          <a:noFill/>
          <a:ln w="9525">
            <a:noFill/>
            <a:miter lim="800000"/>
            <a:headEnd/>
            <a:tailEnd/>
          </a:ln>
        </p:spPr>
      </p:pic>
      <p:pic>
        <p:nvPicPr>
          <p:cNvPr id="15" name="Picture 3"/>
          <p:cNvPicPr>
            <a:picLocks noChangeAspect="1" noChangeArrowheads="1"/>
          </p:cNvPicPr>
          <p:nvPr userDrawn="1"/>
        </p:nvPicPr>
        <p:blipFill>
          <a:blip r:embed="rId7" cstate="print">
            <a:clrChange>
              <a:clrFrom>
                <a:srgbClr val="FFFFFF"/>
              </a:clrFrom>
              <a:clrTo>
                <a:srgbClr val="FFFFFF">
                  <a:alpha val="0"/>
                </a:srgbClr>
              </a:clrTo>
            </a:clrChange>
          </a:blip>
          <a:srcRect l="59044" t="15714" r="30977" b="74490"/>
          <a:stretch>
            <a:fillRect/>
          </a:stretch>
        </p:blipFill>
        <p:spPr bwMode="auto">
          <a:xfrm>
            <a:off x="8205355" y="1676400"/>
            <a:ext cx="762000" cy="381000"/>
          </a:xfrm>
          <a:prstGeom prst="rect">
            <a:avLst/>
          </a:prstGeom>
          <a:noFill/>
          <a:ln w="9525">
            <a:noFill/>
            <a:miter lim="800000"/>
            <a:headEnd/>
            <a:tailEnd/>
          </a:ln>
        </p:spPr>
      </p:pic>
      <p:pic>
        <p:nvPicPr>
          <p:cNvPr id="16" name="Picture 3"/>
          <p:cNvPicPr>
            <a:picLocks noChangeAspect="1" noChangeArrowheads="1"/>
          </p:cNvPicPr>
          <p:nvPr userDrawn="1"/>
        </p:nvPicPr>
        <p:blipFill>
          <a:blip r:embed="rId7" cstate="print">
            <a:clrChange>
              <a:clrFrom>
                <a:srgbClr val="FFFFFF"/>
              </a:clrFrom>
              <a:clrTo>
                <a:srgbClr val="FFFFFF">
                  <a:alpha val="0"/>
                </a:srgbClr>
              </a:clrTo>
            </a:clrChange>
          </a:blip>
          <a:srcRect l="81497" t="33673" r="7692" b="53265"/>
          <a:stretch>
            <a:fillRect/>
          </a:stretch>
        </p:blipFill>
        <p:spPr bwMode="auto">
          <a:xfrm>
            <a:off x="304800" y="1312719"/>
            <a:ext cx="685800" cy="422031"/>
          </a:xfrm>
          <a:prstGeom prst="rect">
            <a:avLst/>
          </a:prstGeom>
          <a:noFill/>
          <a:ln w="9525">
            <a:noFill/>
            <a:miter lim="800000"/>
            <a:headEnd/>
            <a:tailEnd/>
          </a:ln>
        </p:spPr>
      </p:pic>
      <p:pic>
        <p:nvPicPr>
          <p:cNvPr id="17" name="Picture 3"/>
          <p:cNvPicPr>
            <a:picLocks noChangeAspect="1" noChangeArrowheads="1"/>
          </p:cNvPicPr>
          <p:nvPr userDrawn="1"/>
        </p:nvPicPr>
        <p:blipFill>
          <a:blip r:embed="rId7" cstate="print">
            <a:clrChange>
              <a:clrFrom>
                <a:srgbClr val="FFFFFF"/>
              </a:clrFrom>
              <a:clrTo>
                <a:srgbClr val="FFFFFF">
                  <a:alpha val="0"/>
                </a:srgbClr>
              </a:clrTo>
            </a:clrChange>
          </a:blip>
          <a:srcRect l="90644" b="87551"/>
          <a:stretch>
            <a:fillRect/>
          </a:stretch>
        </p:blipFill>
        <p:spPr bwMode="auto">
          <a:xfrm>
            <a:off x="228600" y="5867400"/>
            <a:ext cx="449705"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B15D948-DEBD-43F2-B784-0599A4386F42}" type="datetimeFigureOut">
              <a:rPr lang="en-US" smtClean="0"/>
              <a:pPr/>
              <a:t>5/25/2015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D93677-3EDC-47F8-9E4D-F97139E12C13}" type="slidenum">
              <a:rPr lang="en-US" smtClean="0"/>
              <a:pPr/>
              <a:t>‹#›</a:t>
            </a:fld>
            <a:endParaRPr lang="en-US"/>
          </a:p>
        </p:txBody>
      </p:sp>
      <p:pic>
        <p:nvPicPr>
          <p:cNvPr id="11" name="Picture 16" descr="logonegativo.jpg"/>
          <p:cNvPicPr>
            <a:picLocks noChangeAspect="1"/>
          </p:cNvPicPr>
          <p:nvPr userDrawn="1"/>
        </p:nvPicPr>
        <p:blipFill>
          <a:blip r:embed="rId2" cstate="print"/>
          <a:srcRect/>
          <a:stretch>
            <a:fillRect/>
          </a:stretch>
        </p:blipFill>
        <p:spPr bwMode="auto">
          <a:xfrm>
            <a:off x="8180832" y="1"/>
            <a:ext cx="963168" cy="762000"/>
          </a:xfrm>
          <a:prstGeom prst="rect">
            <a:avLst/>
          </a:prstGeom>
          <a:ln>
            <a:noFill/>
          </a:ln>
          <a:effectLst>
            <a:softEdge rad="112500"/>
          </a:effectLst>
        </p:spPr>
      </p:pic>
      <p:grpSp>
        <p:nvGrpSpPr>
          <p:cNvPr id="12" name="Group 11"/>
          <p:cNvGrpSpPr/>
          <p:nvPr userDrawn="1"/>
        </p:nvGrpSpPr>
        <p:grpSpPr>
          <a:xfrm>
            <a:off x="-1" y="6537960"/>
            <a:ext cx="9144001" cy="320040"/>
            <a:chOff x="-1" y="6537960"/>
            <a:chExt cx="9144001" cy="320040"/>
          </a:xfrm>
        </p:grpSpPr>
        <p:pic>
          <p:nvPicPr>
            <p:cNvPr id="13" name="Picture 2" descr="http://www.geekpedia.com/gallery/fullsize/windows-visual-studio-net-colorful-wallpaper.jpg"/>
            <p:cNvPicPr>
              <a:picLocks noChangeAspect="1" noChangeArrowheads="1"/>
            </p:cNvPicPr>
            <p:nvPr/>
          </p:nvPicPr>
          <p:blipFill>
            <a:blip r:embed="rId3" cstate="print"/>
            <a:srcRect r="94666"/>
            <a:stretch>
              <a:fillRect/>
            </a:stretch>
          </p:blipFill>
          <p:spPr bwMode="auto">
            <a:xfrm rot="16200000">
              <a:off x="5638802" y="4794250"/>
              <a:ext cx="304800" cy="3810002"/>
            </a:xfrm>
            <a:prstGeom prst="rect">
              <a:avLst/>
            </a:prstGeom>
            <a:noFill/>
          </p:spPr>
        </p:pic>
        <p:pic>
          <p:nvPicPr>
            <p:cNvPr id="14" name="Picture 2" descr="http://www.geekpedia.com/gallery/fullsize/windows-visual-studio-net-colorful-wallpaper.jpg"/>
            <p:cNvPicPr>
              <a:picLocks noChangeAspect="1" noChangeArrowheads="1"/>
            </p:cNvPicPr>
            <p:nvPr/>
          </p:nvPicPr>
          <p:blipFill>
            <a:blip r:embed="rId4" cstate="print"/>
            <a:srcRect t="53314" b="33347"/>
            <a:stretch>
              <a:fillRect/>
            </a:stretch>
          </p:blipFill>
          <p:spPr bwMode="auto">
            <a:xfrm>
              <a:off x="5943600" y="6537960"/>
              <a:ext cx="3200400" cy="320040"/>
            </a:xfrm>
            <a:prstGeom prst="rect">
              <a:avLst/>
            </a:prstGeom>
            <a:noFill/>
          </p:spPr>
        </p:pic>
        <p:pic>
          <p:nvPicPr>
            <p:cNvPr id="15" name="Picture 2" descr="http://www.geekpedia.com/gallery/fullsize/windows-visual-studio-net-colorful-wallpaper.jpg"/>
            <p:cNvPicPr>
              <a:picLocks noChangeAspect="1" noChangeArrowheads="1"/>
            </p:cNvPicPr>
            <p:nvPr/>
          </p:nvPicPr>
          <p:blipFill>
            <a:blip r:embed="rId3" cstate="print"/>
            <a:srcRect r="19878" b="93371"/>
            <a:stretch>
              <a:fillRect/>
            </a:stretch>
          </p:blipFill>
          <p:spPr bwMode="auto">
            <a:xfrm rot="10800000">
              <a:off x="-1" y="6553199"/>
              <a:ext cx="4914230" cy="304799"/>
            </a:xfrm>
            <a:prstGeom prst="rect">
              <a:avLst/>
            </a:prstGeom>
            <a:noFill/>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Título y texto e imágenes prediseñada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p>
            <a:r>
              <a:rPr lang="es-ES" smtClean="0"/>
              <a:t>Haga clic para modificar el estilo de título del patrón</a:t>
            </a:r>
            <a:endParaRPr lang="es-MX"/>
          </a:p>
        </p:txBody>
      </p:sp>
      <p:sp>
        <p:nvSpPr>
          <p:cNvPr id="3" name="2 Marcador de texto"/>
          <p:cNvSpPr>
            <a:spLocks noGrp="1"/>
          </p:cNvSpPr>
          <p:nvPr>
            <p:ph type="body" sz="half" idx="1"/>
          </p:nvPr>
        </p:nvSpPr>
        <p:spPr>
          <a:xfrm>
            <a:off x="457200" y="1600200"/>
            <a:ext cx="4038600" cy="4530725"/>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imágenes prediseñadas"/>
          <p:cNvSpPr>
            <a:spLocks noGrp="1"/>
          </p:cNvSpPr>
          <p:nvPr>
            <p:ph type="clipArt" sz="half" idx="2"/>
          </p:nvPr>
        </p:nvSpPr>
        <p:spPr>
          <a:xfrm>
            <a:off x="4648200" y="1600200"/>
            <a:ext cx="4038600" cy="4530725"/>
          </a:xfrm>
        </p:spPr>
        <p:txBody>
          <a:bodyPr/>
          <a:lstStyle/>
          <a:p>
            <a:pPr lvl="0"/>
            <a:endParaRPr lang="es-MX" noProof="0" smtClean="0"/>
          </a:p>
        </p:txBody>
      </p:sp>
      <p:sp>
        <p:nvSpPr>
          <p:cNvPr id="5" name="Rectangle 9"/>
          <p:cNvSpPr>
            <a:spLocks noGrp="1" noChangeArrowheads="1"/>
          </p:cNvSpPr>
          <p:nvPr>
            <p:ph type="dt" sz="half" idx="10"/>
          </p:nvPr>
        </p:nvSpPr>
        <p:spPr>
          <a:ln/>
        </p:spPr>
        <p:txBody>
          <a:bodyPr/>
          <a:lstStyle>
            <a:lvl1pPr>
              <a:defRPr/>
            </a:lvl1pPr>
          </a:lstStyle>
          <a:p>
            <a:pPr>
              <a:defRPr/>
            </a:pPr>
            <a:endParaRPr lang="es-ES"/>
          </a:p>
        </p:txBody>
      </p:sp>
      <p:sp>
        <p:nvSpPr>
          <p:cNvPr id="6" name="Rectangle 10"/>
          <p:cNvSpPr>
            <a:spLocks noGrp="1" noChangeArrowheads="1"/>
          </p:cNvSpPr>
          <p:nvPr>
            <p:ph type="ftr" sz="quarter" idx="11"/>
          </p:nvPr>
        </p:nvSpPr>
        <p:spPr>
          <a:ln/>
        </p:spPr>
        <p:txBody>
          <a:bodyPr/>
          <a:lstStyle>
            <a:lvl1pPr>
              <a:defRPr/>
            </a:lvl1pPr>
          </a:lstStyle>
          <a:p>
            <a:pPr>
              <a:defRPr/>
            </a:pPr>
            <a:endParaRPr lang="es-ES"/>
          </a:p>
        </p:txBody>
      </p:sp>
      <p:sp>
        <p:nvSpPr>
          <p:cNvPr id="7" name="Rectangle 11"/>
          <p:cNvSpPr>
            <a:spLocks noGrp="1" noChangeArrowheads="1"/>
          </p:cNvSpPr>
          <p:nvPr>
            <p:ph type="sldNum" sz="quarter" idx="12"/>
          </p:nvPr>
        </p:nvSpPr>
        <p:spPr>
          <a:ln/>
        </p:spPr>
        <p:txBody>
          <a:bodyPr/>
          <a:lstStyle>
            <a:lvl1pPr>
              <a:defRPr/>
            </a:lvl1pPr>
          </a:lstStyle>
          <a:p>
            <a:fld id="{6A2EBA13-E111-4475-A62D-D29C7FD56F7B}" type="slidenum">
              <a:rPr lang="es-ES" altLang="es-419"/>
              <a:pPr/>
              <a:t>‹#›</a:t>
            </a:fld>
            <a:endParaRPr lang="es-ES" altLang="es-419"/>
          </a:p>
        </p:txBody>
      </p:sp>
      <p:grpSp>
        <p:nvGrpSpPr>
          <p:cNvPr id="8" name="Group 7"/>
          <p:cNvGrpSpPr/>
          <p:nvPr userDrawn="1"/>
        </p:nvGrpSpPr>
        <p:grpSpPr>
          <a:xfrm>
            <a:off x="-1" y="6537960"/>
            <a:ext cx="9144001" cy="320040"/>
            <a:chOff x="-1" y="6537960"/>
            <a:chExt cx="9144001" cy="320040"/>
          </a:xfrm>
        </p:grpSpPr>
        <p:pic>
          <p:nvPicPr>
            <p:cNvPr id="9" name="Picture 2" descr="http://www.geekpedia.com/gallery/fullsize/windows-visual-studio-net-colorful-wallpaper.jpg"/>
            <p:cNvPicPr>
              <a:picLocks noChangeAspect="1" noChangeArrowheads="1"/>
            </p:cNvPicPr>
            <p:nvPr/>
          </p:nvPicPr>
          <p:blipFill>
            <a:blip r:embed="rId2" cstate="print"/>
            <a:srcRect r="94666"/>
            <a:stretch>
              <a:fillRect/>
            </a:stretch>
          </p:blipFill>
          <p:spPr bwMode="auto">
            <a:xfrm rot="16200000">
              <a:off x="5638802" y="4794250"/>
              <a:ext cx="304800" cy="3810002"/>
            </a:xfrm>
            <a:prstGeom prst="rect">
              <a:avLst/>
            </a:prstGeom>
            <a:noFill/>
          </p:spPr>
        </p:pic>
        <p:pic>
          <p:nvPicPr>
            <p:cNvPr id="10" name="Picture 2" descr="http://www.geekpedia.com/gallery/fullsize/windows-visual-studio-net-colorful-wallpaper.jpg"/>
            <p:cNvPicPr>
              <a:picLocks noChangeAspect="1" noChangeArrowheads="1"/>
            </p:cNvPicPr>
            <p:nvPr/>
          </p:nvPicPr>
          <p:blipFill>
            <a:blip r:embed="rId3" cstate="print"/>
            <a:srcRect t="53314" b="33347"/>
            <a:stretch>
              <a:fillRect/>
            </a:stretch>
          </p:blipFill>
          <p:spPr bwMode="auto">
            <a:xfrm>
              <a:off x="5943600" y="6537960"/>
              <a:ext cx="3200400" cy="320040"/>
            </a:xfrm>
            <a:prstGeom prst="rect">
              <a:avLst/>
            </a:prstGeom>
            <a:noFill/>
          </p:spPr>
        </p:pic>
        <p:pic>
          <p:nvPicPr>
            <p:cNvPr id="11" name="Picture 2" descr="http://www.geekpedia.com/gallery/fullsize/windows-visual-studio-net-colorful-wallpaper.jpg"/>
            <p:cNvPicPr>
              <a:picLocks noChangeAspect="1" noChangeArrowheads="1"/>
            </p:cNvPicPr>
            <p:nvPr/>
          </p:nvPicPr>
          <p:blipFill>
            <a:blip r:embed="rId2" cstate="print"/>
            <a:srcRect r="19878" b="93371"/>
            <a:stretch>
              <a:fillRect/>
            </a:stretch>
          </p:blipFill>
          <p:spPr bwMode="auto">
            <a:xfrm rot="10800000">
              <a:off x="-1" y="6553199"/>
              <a:ext cx="4914230" cy="304799"/>
            </a:xfrm>
            <a:prstGeom prst="rect">
              <a:avLst/>
            </a:prstGeom>
            <a:noFill/>
          </p:spPr>
        </p:pic>
      </p:grpSp>
    </p:spTree>
    <p:extLst>
      <p:ext uri="{BB962C8B-B14F-4D97-AF65-F5344CB8AC3E}">
        <p14:creationId xmlns:p14="http://schemas.microsoft.com/office/powerpoint/2010/main" val="888615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B15D948-DEBD-43F2-B784-0599A4386F42}" type="datetimeFigureOut">
              <a:rPr lang="en-US" smtClean="0"/>
              <a:pPr/>
              <a:t>5/25/2015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D93677-3EDC-47F8-9E4D-F97139E12C13}" type="slidenum">
              <a:rPr lang="en-US" smtClean="0"/>
              <a:pPr/>
              <a:t>‹#›</a:t>
            </a:fld>
            <a:endParaRPr lang="en-US"/>
          </a:p>
        </p:txBody>
      </p:sp>
      <p:grpSp>
        <p:nvGrpSpPr>
          <p:cNvPr id="7" name="Group 6"/>
          <p:cNvGrpSpPr/>
          <p:nvPr userDrawn="1"/>
        </p:nvGrpSpPr>
        <p:grpSpPr>
          <a:xfrm>
            <a:off x="-1" y="6537960"/>
            <a:ext cx="9144001" cy="320040"/>
            <a:chOff x="-1" y="6537960"/>
            <a:chExt cx="9144001" cy="320040"/>
          </a:xfrm>
        </p:grpSpPr>
        <p:pic>
          <p:nvPicPr>
            <p:cNvPr id="8" name="Picture 2" descr="http://www.geekpedia.com/gallery/fullsize/windows-visual-studio-net-colorful-wallpaper.jpg"/>
            <p:cNvPicPr>
              <a:picLocks noChangeAspect="1" noChangeArrowheads="1"/>
            </p:cNvPicPr>
            <p:nvPr/>
          </p:nvPicPr>
          <p:blipFill>
            <a:blip r:embed="rId2" cstate="print"/>
            <a:srcRect r="94666"/>
            <a:stretch>
              <a:fillRect/>
            </a:stretch>
          </p:blipFill>
          <p:spPr bwMode="auto">
            <a:xfrm rot="16200000">
              <a:off x="5638802" y="4794250"/>
              <a:ext cx="304800" cy="3810002"/>
            </a:xfrm>
            <a:prstGeom prst="rect">
              <a:avLst/>
            </a:prstGeom>
            <a:noFill/>
          </p:spPr>
        </p:pic>
        <p:pic>
          <p:nvPicPr>
            <p:cNvPr id="9" name="Picture 2" descr="http://www.geekpedia.com/gallery/fullsize/windows-visual-studio-net-colorful-wallpaper.jpg"/>
            <p:cNvPicPr>
              <a:picLocks noChangeAspect="1" noChangeArrowheads="1"/>
            </p:cNvPicPr>
            <p:nvPr/>
          </p:nvPicPr>
          <p:blipFill>
            <a:blip r:embed="rId3" cstate="print"/>
            <a:srcRect t="53314" b="33347"/>
            <a:stretch>
              <a:fillRect/>
            </a:stretch>
          </p:blipFill>
          <p:spPr bwMode="auto">
            <a:xfrm>
              <a:off x="5943600" y="6537960"/>
              <a:ext cx="3200400" cy="320040"/>
            </a:xfrm>
            <a:prstGeom prst="rect">
              <a:avLst/>
            </a:prstGeom>
            <a:noFill/>
          </p:spPr>
        </p:pic>
        <p:pic>
          <p:nvPicPr>
            <p:cNvPr id="10" name="Picture 2" descr="http://www.geekpedia.com/gallery/fullsize/windows-visual-studio-net-colorful-wallpaper.jpg"/>
            <p:cNvPicPr>
              <a:picLocks noChangeAspect="1" noChangeArrowheads="1"/>
            </p:cNvPicPr>
            <p:nvPr/>
          </p:nvPicPr>
          <p:blipFill>
            <a:blip r:embed="rId2" cstate="print"/>
            <a:srcRect r="19878" b="93371"/>
            <a:stretch>
              <a:fillRect/>
            </a:stretch>
          </p:blipFill>
          <p:spPr bwMode="auto">
            <a:xfrm rot="10800000">
              <a:off x="-1" y="6553199"/>
              <a:ext cx="4914230" cy="304799"/>
            </a:xfrm>
            <a:prstGeom prst="rect">
              <a:avLst/>
            </a:prstGeom>
            <a:noFill/>
          </p:spPr>
        </p:pic>
      </p:grpSp>
      <p:pic>
        <p:nvPicPr>
          <p:cNvPr id="11" name="Picture 16" descr="logonegativo.jpg"/>
          <p:cNvPicPr>
            <a:picLocks noChangeAspect="1"/>
          </p:cNvPicPr>
          <p:nvPr userDrawn="1"/>
        </p:nvPicPr>
        <p:blipFill>
          <a:blip r:embed="rId4" cstate="print"/>
          <a:srcRect/>
          <a:stretch>
            <a:fillRect/>
          </a:stretch>
        </p:blipFill>
        <p:spPr bwMode="auto">
          <a:xfrm>
            <a:off x="8180832" y="1"/>
            <a:ext cx="963168" cy="762000"/>
          </a:xfrm>
          <a:prstGeom prst="rect">
            <a:avLst/>
          </a:prstGeom>
          <a:ln>
            <a:noFill/>
          </a:ln>
          <a:effectLst>
            <a:softEdge rad="112500"/>
          </a:effectLst>
        </p:spPr>
      </p:pic>
      <p:pic>
        <p:nvPicPr>
          <p:cNvPr id="1027" name="Picture 3"/>
          <p:cNvPicPr>
            <a:picLocks noChangeAspect="1" noChangeArrowheads="1"/>
          </p:cNvPicPr>
          <p:nvPr userDrawn="1"/>
        </p:nvPicPr>
        <p:blipFill>
          <a:blip r:embed="rId5" cstate="print">
            <a:clrChange>
              <a:clrFrom>
                <a:srgbClr val="FFFFFF"/>
              </a:clrFrom>
              <a:clrTo>
                <a:srgbClr val="FFFFFF">
                  <a:alpha val="0"/>
                </a:srgbClr>
              </a:clrTo>
            </a:clrChange>
          </a:blip>
          <a:srcRect l="34096" t="64694" r="25987"/>
          <a:stretch>
            <a:fillRect/>
          </a:stretch>
        </p:blipFill>
        <p:spPr bwMode="auto">
          <a:xfrm>
            <a:off x="0" y="1059259"/>
            <a:ext cx="990600" cy="446286"/>
          </a:xfrm>
          <a:prstGeom prst="rect">
            <a:avLst/>
          </a:prstGeom>
          <a:noFill/>
          <a:ln w="9525">
            <a:noFill/>
            <a:miter lim="800000"/>
            <a:headEnd/>
            <a:tailEnd/>
          </a:ln>
        </p:spPr>
      </p:pic>
      <p:pic>
        <p:nvPicPr>
          <p:cNvPr id="20" name="Picture 3"/>
          <p:cNvPicPr>
            <a:picLocks noChangeAspect="1" noChangeArrowheads="1"/>
          </p:cNvPicPr>
          <p:nvPr userDrawn="1"/>
        </p:nvPicPr>
        <p:blipFill>
          <a:blip r:embed="rId6" cstate="print">
            <a:clrChange>
              <a:clrFrom>
                <a:srgbClr val="FFFFFF"/>
              </a:clrFrom>
              <a:clrTo>
                <a:srgbClr val="FFFFFF">
                  <a:alpha val="0"/>
                </a:srgbClr>
              </a:clrTo>
            </a:clrChange>
          </a:blip>
          <a:srcRect r="84199" b="80408"/>
          <a:stretch>
            <a:fillRect/>
          </a:stretch>
        </p:blipFill>
        <p:spPr bwMode="auto">
          <a:xfrm>
            <a:off x="8458200" y="1524001"/>
            <a:ext cx="533400" cy="336884"/>
          </a:xfrm>
          <a:prstGeom prst="rect">
            <a:avLst/>
          </a:prstGeom>
          <a:noFill/>
          <a:ln w="9525">
            <a:noFill/>
            <a:miter lim="800000"/>
            <a:headEnd/>
            <a:tailEnd/>
          </a:ln>
        </p:spPr>
      </p:pic>
      <p:pic>
        <p:nvPicPr>
          <p:cNvPr id="21" name="Picture 3"/>
          <p:cNvPicPr>
            <a:picLocks noChangeAspect="1" noChangeArrowheads="1"/>
          </p:cNvPicPr>
          <p:nvPr userDrawn="1"/>
        </p:nvPicPr>
        <p:blipFill>
          <a:blip r:embed="rId7" cstate="print">
            <a:clrChange>
              <a:clrFrom>
                <a:srgbClr val="FFFFFF"/>
              </a:clrFrom>
              <a:clrTo>
                <a:srgbClr val="FFFFFF">
                  <a:alpha val="0"/>
                </a:srgbClr>
              </a:clrTo>
            </a:clrChange>
          </a:blip>
          <a:srcRect l="59044" t="15714" r="30977" b="74490"/>
          <a:stretch>
            <a:fillRect/>
          </a:stretch>
        </p:blipFill>
        <p:spPr bwMode="auto">
          <a:xfrm>
            <a:off x="8205355" y="1676400"/>
            <a:ext cx="762000" cy="381000"/>
          </a:xfrm>
          <a:prstGeom prst="rect">
            <a:avLst/>
          </a:prstGeom>
          <a:noFill/>
          <a:ln w="9525">
            <a:noFill/>
            <a:miter lim="800000"/>
            <a:headEnd/>
            <a:tailEnd/>
          </a:ln>
        </p:spPr>
      </p:pic>
      <p:pic>
        <p:nvPicPr>
          <p:cNvPr id="22" name="Picture 3"/>
          <p:cNvPicPr>
            <a:picLocks noChangeAspect="1" noChangeArrowheads="1"/>
          </p:cNvPicPr>
          <p:nvPr userDrawn="1"/>
        </p:nvPicPr>
        <p:blipFill>
          <a:blip r:embed="rId7" cstate="print">
            <a:clrChange>
              <a:clrFrom>
                <a:srgbClr val="FFFFFF"/>
              </a:clrFrom>
              <a:clrTo>
                <a:srgbClr val="FFFFFF">
                  <a:alpha val="0"/>
                </a:srgbClr>
              </a:clrTo>
            </a:clrChange>
          </a:blip>
          <a:srcRect l="81497" t="33673" r="7692" b="53265"/>
          <a:stretch>
            <a:fillRect/>
          </a:stretch>
        </p:blipFill>
        <p:spPr bwMode="auto">
          <a:xfrm>
            <a:off x="304800" y="1312719"/>
            <a:ext cx="685800" cy="422031"/>
          </a:xfrm>
          <a:prstGeom prst="rect">
            <a:avLst/>
          </a:prstGeom>
          <a:noFill/>
          <a:ln w="9525">
            <a:noFill/>
            <a:miter lim="800000"/>
            <a:headEnd/>
            <a:tailEnd/>
          </a:ln>
        </p:spPr>
      </p:pic>
      <p:pic>
        <p:nvPicPr>
          <p:cNvPr id="23" name="Picture 3"/>
          <p:cNvPicPr>
            <a:picLocks noChangeAspect="1" noChangeArrowheads="1"/>
          </p:cNvPicPr>
          <p:nvPr userDrawn="1"/>
        </p:nvPicPr>
        <p:blipFill>
          <a:blip r:embed="rId7" cstate="print">
            <a:clrChange>
              <a:clrFrom>
                <a:srgbClr val="FFFFFF"/>
              </a:clrFrom>
              <a:clrTo>
                <a:srgbClr val="FFFFFF">
                  <a:alpha val="0"/>
                </a:srgbClr>
              </a:clrTo>
            </a:clrChange>
          </a:blip>
          <a:srcRect l="90644" b="87551"/>
          <a:stretch>
            <a:fillRect/>
          </a:stretch>
        </p:blipFill>
        <p:spPr bwMode="auto">
          <a:xfrm>
            <a:off x="228600" y="5867400"/>
            <a:ext cx="449705"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B15D948-DEBD-43F2-B784-0599A4386F42}" type="datetimeFigureOut">
              <a:rPr lang="en-US" smtClean="0"/>
              <a:pPr/>
              <a:t>5/25/2015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D93677-3EDC-47F8-9E4D-F97139E12C13}" type="slidenum">
              <a:rPr lang="en-US" smtClean="0"/>
              <a:pPr/>
              <a:t>‹#›</a:t>
            </a:fld>
            <a:endParaRPr lang="en-US"/>
          </a:p>
        </p:txBody>
      </p:sp>
      <p:grpSp>
        <p:nvGrpSpPr>
          <p:cNvPr id="7" name="Group 6"/>
          <p:cNvGrpSpPr/>
          <p:nvPr userDrawn="1"/>
        </p:nvGrpSpPr>
        <p:grpSpPr>
          <a:xfrm>
            <a:off x="-1" y="6537960"/>
            <a:ext cx="9144001" cy="320040"/>
            <a:chOff x="-1" y="6537960"/>
            <a:chExt cx="9144001" cy="320040"/>
          </a:xfrm>
        </p:grpSpPr>
        <p:pic>
          <p:nvPicPr>
            <p:cNvPr id="8" name="Picture 2" descr="http://www.geekpedia.com/gallery/fullsize/windows-visual-studio-net-colorful-wallpaper.jpg"/>
            <p:cNvPicPr>
              <a:picLocks noChangeAspect="1" noChangeArrowheads="1"/>
            </p:cNvPicPr>
            <p:nvPr/>
          </p:nvPicPr>
          <p:blipFill>
            <a:blip r:embed="rId2" cstate="print"/>
            <a:srcRect r="94666"/>
            <a:stretch>
              <a:fillRect/>
            </a:stretch>
          </p:blipFill>
          <p:spPr bwMode="auto">
            <a:xfrm rot="16200000">
              <a:off x="5638802" y="4794250"/>
              <a:ext cx="304800" cy="3810002"/>
            </a:xfrm>
            <a:prstGeom prst="rect">
              <a:avLst/>
            </a:prstGeom>
            <a:noFill/>
          </p:spPr>
        </p:pic>
        <p:pic>
          <p:nvPicPr>
            <p:cNvPr id="9" name="Picture 2" descr="http://www.geekpedia.com/gallery/fullsize/windows-visual-studio-net-colorful-wallpaper.jpg"/>
            <p:cNvPicPr>
              <a:picLocks noChangeAspect="1" noChangeArrowheads="1"/>
            </p:cNvPicPr>
            <p:nvPr/>
          </p:nvPicPr>
          <p:blipFill>
            <a:blip r:embed="rId3" cstate="print"/>
            <a:srcRect t="53314" b="33347"/>
            <a:stretch>
              <a:fillRect/>
            </a:stretch>
          </p:blipFill>
          <p:spPr bwMode="auto">
            <a:xfrm>
              <a:off x="5943600" y="6537960"/>
              <a:ext cx="3200400" cy="320040"/>
            </a:xfrm>
            <a:prstGeom prst="rect">
              <a:avLst/>
            </a:prstGeom>
            <a:noFill/>
          </p:spPr>
        </p:pic>
        <p:pic>
          <p:nvPicPr>
            <p:cNvPr id="10" name="Picture 2" descr="http://www.geekpedia.com/gallery/fullsize/windows-visual-studio-net-colorful-wallpaper.jpg"/>
            <p:cNvPicPr>
              <a:picLocks noChangeAspect="1" noChangeArrowheads="1"/>
            </p:cNvPicPr>
            <p:nvPr/>
          </p:nvPicPr>
          <p:blipFill>
            <a:blip r:embed="rId2" cstate="print"/>
            <a:srcRect r="19878" b="93371"/>
            <a:stretch>
              <a:fillRect/>
            </a:stretch>
          </p:blipFill>
          <p:spPr bwMode="auto">
            <a:xfrm rot="10800000">
              <a:off x="-1" y="6553199"/>
              <a:ext cx="4914230" cy="304799"/>
            </a:xfrm>
            <a:prstGeom prst="rect">
              <a:avLst/>
            </a:prstGeom>
            <a:noFill/>
          </p:spPr>
        </p:pic>
      </p:grpSp>
      <p:pic>
        <p:nvPicPr>
          <p:cNvPr id="11" name="Picture 16" descr="logonegativo.jpg"/>
          <p:cNvPicPr>
            <a:picLocks noChangeAspect="1"/>
          </p:cNvPicPr>
          <p:nvPr userDrawn="1"/>
        </p:nvPicPr>
        <p:blipFill>
          <a:blip r:embed="rId4" cstate="print"/>
          <a:srcRect/>
          <a:stretch>
            <a:fillRect/>
          </a:stretch>
        </p:blipFill>
        <p:spPr bwMode="auto">
          <a:xfrm>
            <a:off x="8180832" y="1"/>
            <a:ext cx="963168" cy="762000"/>
          </a:xfrm>
          <a:prstGeom prst="rect">
            <a:avLst/>
          </a:prstGeom>
          <a:ln>
            <a:noFill/>
          </a:ln>
          <a:effectLst>
            <a:softEdge rad="112500"/>
          </a:effectLst>
        </p:spPr>
      </p:pic>
      <p:pic>
        <p:nvPicPr>
          <p:cNvPr id="13" name="Picture 3"/>
          <p:cNvPicPr>
            <a:picLocks noChangeAspect="1" noChangeArrowheads="1"/>
          </p:cNvPicPr>
          <p:nvPr userDrawn="1"/>
        </p:nvPicPr>
        <p:blipFill>
          <a:blip r:embed="rId5" cstate="print">
            <a:clrChange>
              <a:clrFrom>
                <a:srgbClr val="FFFFFF"/>
              </a:clrFrom>
              <a:clrTo>
                <a:srgbClr val="FFFFFF">
                  <a:alpha val="0"/>
                </a:srgbClr>
              </a:clrTo>
            </a:clrChange>
          </a:blip>
          <a:srcRect l="34096" t="64694" r="25987"/>
          <a:stretch>
            <a:fillRect/>
          </a:stretch>
        </p:blipFill>
        <p:spPr bwMode="auto">
          <a:xfrm>
            <a:off x="0" y="1059259"/>
            <a:ext cx="990600" cy="446286"/>
          </a:xfrm>
          <a:prstGeom prst="rect">
            <a:avLst/>
          </a:prstGeom>
          <a:noFill/>
          <a:ln w="9525">
            <a:noFill/>
            <a:miter lim="800000"/>
            <a:headEnd/>
            <a:tailEnd/>
          </a:ln>
        </p:spPr>
      </p:pic>
      <p:pic>
        <p:nvPicPr>
          <p:cNvPr id="14" name="Picture 3"/>
          <p:cNvPicPr>
            <a:picLocks noChangeAspect="1" noChangeArrowheads="1"/>
          </p:cNvPicPr>
          <p:nvPr userDrawn="1"/>
        </p:nvPicPr>
        <p:blipFill>
          <a:blip r:embed="rId6" cstate="print">
            <a:clrChange>
              <a:clrFrom>
                <a:srgbClr val="FFFFFF"/>
              </a:clrFrom>
              <a:clrTo>
                <a:srgbClr val="FFFFFF">
                  <a:alpha val="0"/>
                </a:srgbClr>
              </a:clrTo>
            </a:clrChange>
          </a:blip>
          <a:srcRect r="84199" b="80408"/>
          <a:stretch>
            <a:fillRect/>
          </a:stretch>
        </p:blipFill>
        <p:spPr bwMode="auto">
          <a:xfrm>
            <a:off x="8458200" y="1524001"/>
            <a:ext cx="533400" cy="336884"/>
          </a:xfrm>
          <a:prstGeom prst="rect">
            <a:avLst/>
          </a:prstGeom>
          <a:noFill/>
          <a:ln w="9525">
            <a:noFill/>
            <a:miter lim="800000"/>
            <a:headEnd/>
            <a:tailEnd/>
          </a:ln>
        </p:spPr>
      </p:pic>
      <p:pic>
        <p:nvPicPr>
          <p:cNvPr id="15" name="Picture 3"/>
          <p:cNvPicPr>
            <a:picLocks noChangeAspect="1" noChangeArrowheads="1"/>
          </p:cNvPicPr>
          <p:nvPr userDrawn="1"/>
        </p:nvPicPr>
        <p:blipFill>
          <a:blip r:embed="rId7" cstate="print">
            <a:clrChange>
              <a:clrFrom>
                <a:srgbClr val="FFFFFF"/>
              </a:clrFrom>
              <a:clrTo>
                <a:srgbClr val="FFFFFF">
                  <a:alpha val="0"/>
                </a:srgbClr>
              </a:clrTo>
            </a:clrChange>
          </a:blip>
          <a:srcRect l="59044" t="15714" r="30977" b="74490"/>
          <a:stretch>
            <a:fillRect/>
          </a:stretch>
        </p:blipFill>
        <p:spPr bwMode="auto">
          <a:xfrm>
            <a:off x="8205355" y="1676400"/>
            <a:ext cx="762000" cy="381000"/>
          </a:xfrm>
          <a:prstGeom prst="rect">
            <a:avLst/>
          </a:prstGeom>
          <a:noFill/>
          <a:ln w="9525">
            <a:noFill/>
            <a:miter lim="800000"/>
            <a:headEnd/>
            <a:tailEnd/>
          </a:ln>
        </p:spPr>
      </p:pic>
      <p:pic>
        <p:nvPicPr>
          <p:cNvPr id="16" name="Picture 3"/>
          <p:cNvPicPr>
            <a:picLocks noChangeAspect="1" noChangeArrowheads="1"/>
          </p:cNvPicPr>
          <p:nvPr userDrawn="1"/>
        </p:nvPicPr>
        <p:blipFill>
          <a:blip r:embed="rId7" cstate="print">
            <a:clrChange>
              <a:clrFrom>
                <a:srgbClr val="FFFFFF"/>
              </a:clrFrom>
              <a:clrTo>
                <a:srgbClr val="FFFFFF">
                  <a:alpha val="0"/>
                </a:srgbClr>
              </a:clrTo>
            </a:clrChange>
          </a:blip>
          <a:srcRect l="81497" t="33673" r="7692" b="53265"/>
          <a:stretch>
            <a:fillRect/>
          </a:stretch>
        </p:blipFill>
        <p:spPr bwMode="auto">
          <a:xfrm>
            <a:off x="304800" y="1312719"/>
            <a:ext cx="685800" cy="422031"/>
          </a:xfrm>
          <a:prstGeom prst="rect">
            <a:avLst/>
          </a:prstGeom>
          <a:noFill/>
          <a:ln w="9525">
            <a:noFill/>
            <a:miter lim="800000"/>
            <a:headEnd/>
            <a:tailEnd/>
          </a:ln>
        </p:spPr>
      </p:pic>
      <p:pic>
        <p:nvPicPr>
          <p:cNvPr id="17" name="Picture 3"/>
          <p:cNvPicPr>
            <a:picLocks noChangeAspect="1" noChangeArrowheads="1"/>
          </p:cNvPicPr>
          <p:nvPr userDrawn="1"/>
        </p:nvPicPr>
        <p:blipFill>
          <a:blip r:embed="rId7" cstate="print">
            <a:clrChange>
              <a:clrFrom>
                <a:srgbClr val="FFFFFF"/>
              </a:clrFrom>
              <a:clrTo>
                <a:srgbClr val="FFFFFF">
                  <a:alpha val="0"/>
                </a:srgbClr>
              </a:clrTo>
            </a:clrChange>
          </a:blip>
          <a:srcRect l="90644" b="87551"/>
          <a:stretch>
            <a:fillRect/>
          </a:stretch>
        </p:blipFill>
        <p:spPr bwMode="auto">
          <a:xfrm>
            <a:off x="228600" y="5867400"/>
            <a:ext cx="449705"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B15D948-DEBD-43F2-B784-0599A4386F42}" type="datetimeFigureOut">
              <a:rPr lang="en-US" smtClean="0"/>
              <a:pPr/>
              <a:t>5/25/2015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1D93677-3EDC-47F8-9E4D-F97139E12C13}" type="slidenum">
              <a:rPr lang="en-US" smtClean="0"/>
              <a:pPr/>
              <a:t>‹#›</a:t>
            </a:fld>
            <a:endParaRPr lang="en-US"/>
          </a:p>
        </p:txBody>
      </p:sp>
      <p:grpSp>
        <p:nvGrpSpPr>
          <p:cNvPr id="8" name="Group 7"/>
          <p:cNvGrpSpPr/>
          <p:nvPr userDrawn="1"/>
        </p:nvGrpSpPr>
        <p:grpSpPr>
          <a:xfrm>
            <a:off x="-1" y="6537960"/>
            <a:ext cx="9144001" cy="320040"/>
            <a:chOff x="-1" y="6537960"/>
            <a:chExt cx="9144001" cy="320040"/>
          </a:xfrm>
        </p:grpSpPr>
        <p:pic>
          <p:nvPicPr>
            <p:cNvPr id="9" name="Picture 2" descr="http://www.geekpedia.com/gallery/fullsize/windows-visual-studio-net-colorful-wallpaper.jpg"/>
            <p:cNvPicPr>
              <a:picLocks noChangeAspect="1" noChangeArrowheads="1"/>
            </p:cNvPicPr>
            <p:nvPr/>
          </p:nvPicPr>
          <p:blipFill>
            <a:blip r:embed="rId2" cstate="print"/>
            <a:srcRect r="94666"/>
            <a:stretch>
              <a:fillRect/>
            </a:stretch>
          </p:blipFill>
          <p:spPr bwMode="auto">
            <a:xfrm rot="16200000">
              <a:off x="5638802" y="4794250"/>
              <a:ext cx="304800" cy="3810002"/>
            </a:xfrm>
            <a:prstGeom prst="rect">
              <a:avLst/>
            </a:prstGeom>
            <a:noFill/>
          </p:spPr>
        </p:pic>
        <p:pic>
          <p:nvPicPr>
            <p:cNvPr id="10" name="Picture 2" descr="http://www.geekpedia.com/gallery/fullsize/windows-visual-studio-net-colorful-wallpaper.jpg"/>
            <p:cNvPicPr>
              <a:picLocks noChangeAspect="1" noChangeArrowheads="1"/>
            </p:cNvPicPr>
            <p:nvPr/>
          </p:nvPicPr>
          <p:blipFill>
            <a:blip r:embed="rId3" cstate="print"/>
            <a:srcRect t="53314" b="33347"/>
            <a:stretch>
              <a:fillRect/>
            </a:stretch>
          </p:blipFill>
          <p:spPr bwMode="auto">
            <a:xfrm>
              <a:off x="5943600" y="6537960"/>
              <a:ext cx="3200400" cy="320040"/>
            </a:xfrm>
            <a:prstGeom prst="rect">
              <a:avLst/>
            </a:prstGeom>
            <a:noFill/>
          </p:spPr>
        </p:pic>
        <p:pic>
          <p:nvPicPr>
            <p:cNvPr id="11" name="Picture 2" descr="http://www.geekpedia.com/gallery/fullsize/windows-visual-studio-net-colorful-wallpaper.jpg"/>
            <p:cNvPicPr>
              <a:picLocks noChangeAspect="1" noChangeArrowheads="1"/>
            </p:cNvPicPr>
            <p:nvPr/>
          </p:nvPicPr>
          <p:blipFill>
            <a:blip r:embed="rId2" cstate="print"/>
            <a:srcRect r="19878" b="93371"/>
            <a:stretch>
              <a:fillRect/>
            </a:stretch>
          </p:blipFill>
          <p:spPr bwMode="auto">
            <a:xfrm rot="10800000">
              <a:off x="-1" y="6553199"/>
              <a:ext cx="4914230" cy="304799"/>
            </a:xfrm>
            <a:prstGeom prst="rect">
              <a:avLst/>
            </a:prstGeom>
            <a:noFill/>
          </p:spPr>
        </p:pic>
      </p:grpSp>
      <p:pic>
        <p:nvPicPr>
          <p:cNvPr id="12" name="Picture 16" descr="logonegativo.jpg"/>
          <p:cNvPicPr>
            <a:picLocks noChangeAspect="1"/>
          </p:cNvPicPr>
          <p:nvPr userDrawn="1"/>
        </p:nvPicPr>
        <p:blipFill>
          <a:blip r:embed="rId4" cstate="print"/>
          <a:srcRect/>
          <a:stretch>
            <a:fillRect/>
          </a:stretch>
        </p:blipFill>
        <p:spPr bwMode="auto">
          <a:xfrm>
            <a:off x="8180832" y="1"/>
            <a:ext cx="963168" cy="762000"/>
          </a:xfrm>
          <a:prstGeom prst="rect">
            <a:avLst/>
          </a:prstGeom>
          <a:ln>
            <a:noFill/>
          </a:ln>
          <a:effectLst>
            <a:softEdge rad="112500"/>
          </a:effectLst>
        </p:spPr>
      </p:pic>
      <p:pic>
        <p:nvPicPr>
          <p:cNvPr id="14" name="Picture 3"/>
          <p:cNvPicPr>
            <a:picLocks noChangeAspect="1" noChangeArrowheads="1"/>
          </p:cNvPicPr>
          <p:nvPr userDrawn="1"/>
        </p:nvPicPr>
        <p:blipFill>
          <a:blip r:embed="rId5" cstate="print">
            <a:clrChange>
              <a:clrFrom>
                <a:srgbClr val="FFFFFF"/>
              </a:clrFrom>
              <a:clrTo>
                <a:srgbClr val="FFFFFF">
                  <a:alpha val="0"/>
                </a:srgbClr>
              </a:clrTo>
            </a:clrChange>
          </a:blip>
          <a:srcRect l="34096" t="64694" r="25987"/>
          <a:stretch>
            <a:fillRect/>
          </a:stretch>
        </p:blipFill>
        <p:spPr bwMode="auto">
          <a:xfrm>
            <a:off x="0" y="1059259"/>
            <a:ext cx="990600" cy="446286"/>
          </a:xfrm>
          <a:prstGeom prst="rect">
            <a:avLst/>
          </a:prstGeom>
          <a:noFill/>
          <a:ln w="9525">
            <a:noFill/>
            <a:miter lim="800000"/>
            <a:headEnd/>
            <a:tailEnd/>
          </a:ln>
        </p:spPr>
      </p:pic>
      <p:pic>
        <p:nvPicPr>
          <p:cNvPr id="15" name="Picture 3"/>
          <p:cNvPicPr>
            <a:picLocks noChangeAspect="1" noChangeArrowheads="1"/>
          </p:cNvPicPr>
          <p:nvPr userDrawn="1"/>
        </p:nvPicPr>
        <p:blipFill>
          <a:blip r:embed="rId6" cstate="print">
            <a:clrChange>
              <a:clrFrom>
                <a:srgbClr val="FFFFFF"/>
              </a:clrFrom>
              <a:clrTo>
                <a:srgbClr val="FFFFFF">
                  <a:alpha val="0"/>
                </a:srgbClr>
              </a:clrTo>
            </a:clrChange>
          </a:blip>
          <a:srcRect r="84199" b="80408"/>
          <a:stretch>
            <a:fillRect/>
          </a:stretch>
        </p:blipFill>
        <p:spPr bwMode="auto">
          <a:xfrm>
            <a:off x="8458200" y="1524001"/>
            <a:ext cx="533400" cy="336884"/>
          </a:xfrm>
          <a:prstGeom prst="rect">
            <a:avLst/>
          </a:prstGeom>
          <a:noFill/>
          <a:ln w="9525">
            <a:noFill/>
            <a:miter lim="800000"/>
            <a:headEnd/>
            <a:tailEnd/>
          </a:ln>
        </p:spPr>
      </p:pic>
      <p:pic>
        <p:nvPicPr>
          <p:cNvPr id="16" name="Picture 3"/>
          <p:cNvPicPr>
            <a:picLocks noChangeAspect="1" noChangeArrowheads="1"/>
          </p:cNvPicPr>
          <p:nvPr userDrawn="1"/>
        </p:nvPicPr>
        <p:blipFill>
          <a:blip r:embed="rId7" cstate="print">
            <a:clrChange>
              <a:clrFrom>
                <a:srgbClr val="FFFFFF"/>
              </a:clrFrom>
              <a:clrTo>
                <a:srgbClr val="FFFFFF">
                  <a:alpha val="0"/>
                </a:srgbClr>
              </a:clrTo>
            </a:clrChange>
          </a:blip>
          <a:srcRect l="59044" t="15714" r="30977" b="74490"/>
          <a:stretch>
            <a:fillRect/>
          </a:stretch>
        </p:blipFill>
        <p:spPr bwMode="auto">
          <a:xfrm>
            <a:off x="8205355" y="1676400"/>
            <a:ext cx="762000" cy="381000"/>
          </a:xfrm>
          <a:prstGeom prst="rect">
            <a:avLst/>
          </a:prstGeom>
          <a:noFill/>
          <a:ln w="9525">
            <a:noFill/>
            <a:miter lim="800000"/>
            <a:headEnd/>
            <a:tailEnd/>
          </a:ln>
        </p:spPr>
      </p:pic>
      <p:pic>
        <p:nvPicPr>
          <p:cNvPr id="17" name="Picture 3"/>
          <p:cNvPicPr>
            <a:picLocks noChangeAspect="1" noChangeArrowheads="1"/>
          </p:cNvPicPr>
          <p:nvPr userDrawn="1"/>
        </p:nvPicPr>
        <p:blipFill>
          <a:blip r:embed="rId7" cstate="print">
            <a:clrChange>
              <a:clrFrom>
                <a:srgbClr val="FFFFFF"/>
              </a:clrFrom>
              <a:clrTo>
                <a:srgbClr val="FFFFFF">
                  <a:alpha val="0"/>
                </a:srgbClr>
              </a:clrTo>
            </a:clrChange>
          </a:blip>
          <a:srcRect l="81497" t="33673" r="7692" b="53265"/>
          <a:stretch>
            <a:fillRect/>
          </a:stretch>
        </p:blipFill>
        <p:spPr bwMode="auto">
          <a:xfrm>
            <a:off x="304800" y="1312719"/>
            <a:ext cx="685800" cy="422031"/>
          </a:xfrm>
          <a:prstGeom prst="rect">
            <a:avLst/>
          </a:prstGeom>
          <a:noFill/>
          <a:ln w="9525">
            <a:noFill/>
            <a:miter lim="800000"/>
            <a:headEnd/>
            <a:tailEnd/>
          </a:ln>
        </p:spPr>
      </p:pic>
      <p:pic>
        <p:nvPicPr>
          <p:cNvPr id="18" name="Picture 3"/>
          <p:cNvPicPr>
            <a:picLocks noChangeAspect="1" noChangeArrowheads="1"/>
          </p:cNvPicPr>
          <p:nvPr userDrawn="1"/>
        </p:nvPicPr>
        <p:blipFill>
          <a:blip r:embed="rId7" cstate="print">
            <a:clrChange>
              <a:clrFrom>
                <a:srgbClr val="FFFFFF"/>
              </a:clrFrom>
              <a:clrTo>
                <a:srgbClr val="FFFFFF">
                  <a:alpha val="0"/>
                </a:srgbClr>
              </a:clrTo>
            </a:clrChange>
          </a:blip>
          <a:srcRect l="90644" b="87551"/>
          <a:stretch>
            <a:fillRect/>
          </a:stretch>
        </p:blipFill>
        <p:spPr bwMode="auto">
          <a:xfrm>
            <a:off x="228600" y="5867400"/>
            <a:ext cx="449705"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B15D948-DEBD-43F2-B784-0599A4386F42}" type="datetimeFigureOut">
              <a:rPr lang="en-US" smtClean="0"/>
              <a:pPr/>
              <a:t>5/25/2015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1D93677-3EDC-47F8-9E4D-F97139E12C13}" type="slidenum">
              <a:rPr lang="en-US" smtClean="0"/>
              <a:pPr/>
              <a:t>‹#›</a:t>
            </a:fld>
            <a:endParaRPr lang="en-US"/>
          </a:p>
        </p:txBody>
      </p:sp>
      <p:grpSp>
        <p:nvGrpSpPr>
          <p:cNvPr id="10" name="Group 9"/>
          <p:cNvGrpSpPr/>
          <p:nvPr userDrawn="1"/>
        </p:nvGrpSpPr>
        <p:grpSpPr>
          <a:xfrm>
            <a:off x="-1" y="6537960"/>
            <a:ext cx="9144001" cy="320040"/>
            <a:chOff x="-1" y="6537960"/>
            <a:chExt cx="9144001" cy="320040"/>
          </a:xfrm>
        </p:grpSpPr>
        <p:pic>
          <p:nvPicPr>
            <p:cNvPr id="11" name="Picture 2" descr="http://www.geekpedia.com/gallery/fullsize/windows-visual-studio-net-colorful-wallpaper.jpg"/>
            <p:cNvPicPr>
              <a:picLocks noChangeAspect="1" noChangeArrowheads="1"/>
            </p:cNvPicPr>
            <p:nvPr/>
          </p:nvPicPr>
          <p:blipFill>
            <a:blip r:embed="rId2" cstate="print"/>
            <a:srcRect r="94666"/>
            <a:stretch>
              <a:fillRect/>
            </a:stretch>
          </p:blipFill>
          <p:spPr bwMode="auto">
            <a:xfrm rot="16200000">
              <a:off x="5638802" y="4794250"/>
              <a:ext cx="304800" cy="3810002"/>
            </a:xfrm>
            <a:prstGeom prst="rect">
              <a:avLst/>
            </a:prstGeom>
            <a:noFill/>
          </p:spPr>
        </p:pic>
        <p:pic>
          <p:nvPicPr>
            <p:cNvPr id="12" name="Picture 2" descr="http://www.geekpedia.com/gallery/fullsize/windows-visual-studio-net-colorful-wallpaper.jpg"/>
            <p:cNvPicPr>
              <a:picLocks noChangeAspect="1" noChangeArrowheads="1"/>
            </p:cNvPicPr>
            <p:nvPr/>
          </p:nvPicPr>
          <p:blipFill>
            <a:blip r:embed="rId3" cstate="print"/>
            <a:srcRect t="53314" b="33347"/>
            <a:stretch>
              <a:fillRect/>
            </a:stretch>
          </p:blipFill>
          <p:spPr bwMode="auto">
            <a:xfrm>
              <a:off x="5943600" y="6537960"/>
              <a:ext cx="3200400" cy="320040"/>
            </a:xfrm>
            <a:prstGeom prst="rect">
              <a:avLst/>
            </a:prstGeom>
            <a:noFill/>
          </p:spPr>
        </p:pic>
        <p:pic>
          <p:nvPicPr>
            <p:cNvPr id="13" name="Picture 2" descr="http://www.geekpedia.com/gallery/fullsize/windows-visual-studio-net-colorful-wallpaper.jpg"/>
            <p:cNvPicPr>
              <a:picLocks noChangeAspect="1" noChangeArrowheads="1"/>
            </p:cNvPicPr>
            <p:nvPr/>
          </p:nvPicPr>
          <p:blipFill>
            <a:blip r:embed="rId2" cstate="print"/>
            <a:srcRect r="19878" b="93371"/>
            <a:stretch>
              <a:fillRect/>
            </a:stretch>
          </p:blipFill>
          <p:spPr bwMode="auto">
            <a:xfrm rot="10800000">
              <a:off x="-1" y="6553199"/>
              <a:ext cx="4914230" cy="304799"/>
            </a:xfrm>
            <a:prstGeom prst="rect">
              <a:avLst/>
            </a:prstGeom>
            <a:noFill/>
          </p:spPr>
        </p:pic>
      </p:grpSp>
      <p:pic>
        <p:nvPicPr>
          <p:cNvPr id="14" name="Picture 16" descr="logonegativo.jpg"/>
          <p:cNvPicPr>
            <a:picLocks noChangeAspect="1"/>
          </p:cNvPicPr>
          <p:nvPr userDrawn="1"/>
        </p:nvPicPr>
        <p:blipFill>
          <a:blip r:embed="rId4" cstate="print"/>
          <a:srcRect/>
          <a:stretch>
            <a:fillRect/>
          </a:stretch>
        </p:blipFill>
        <p:spPr bwMode="auto">
          <a:xfrm>
            <a:off x="8180832" y="1"/>
            <a:ext cx="963168" cy="762000"/>
          </a:xfrm>
          <a:prstGeom prst="rect">
            <a:avLst/>
          </a:prstGeom>
          <a:ln>
            <a:noFill/>
          </a:ln>
          <a:effectLst>
            <a:softEdge rad="112500"/>
          </a:effectLst>
        </p:spPr>
      </p:pic>
      <p:pic>
        <p:nvPicPr>
          <p:cNvPr id="16" name="Picture 3"/>
          <p:cNvPicPr>
            <a:picLocks noChangeAspect="1" noChangeArrowheads="1"/>
          </p:cNvPicPr>
          <p:nvPr userDrawn="1"/>
        </p:nvPicPr>
        <p:blipFill>
          <a:blip r:embed="rId5" cstate="print">
            <a:clrChange>
              <a:clrFrom>
                <a:srgbClr val="FFFFFF"/>
              </a:clrFrom>
              <a:clrTo>
                <a:srgbClr val="FFFFFF">
                  <a:alpha val="0"/>
                </a:srgbClr>
              </a:clrTo>
            </a:clrChange>
          </a:blip>
          <a:srcRect l="34096" t="64694" r="25987"/>
          <a:stretch>
            <a:fillRect/>
          </a:stretch>
        </p:blipFill>
        <p:spPr bwMode="auto">
          <a:xfrm>
            <a:off x="0" y="1059259"/>
            <a:ext cx="990600" cy="446286"/>
          </a:xfrm>
          <a:prstGeom prst="rect">
            <a:avLst/>
          </a:prstGeom>
          <a:noFill/>
          <a:ln w="9525">
            <a:noFill/>
            <a:miter lim="800000"/>
            <a:headEnd/>
            <a:tailEnd/>
          </a:ln>
        </p:spPr>
      </p:pic>
      <p:pic>
        <p:nvPicPr>
          <p:cNvPr id="17" name="Picture 3"/>
          <p:cNvPicPr>
            <a:picLocks noChangeAspect="1" noChangeArrowheads="1"/>
          </p:cNvPicPr>
          <p:nvPr userDrawn="1"/>
        </p:nvPicPr>
        <p:blipFill>
          <a:blip r:embed="rId6" cstate="print">
            <a:clrChange>
              <a:clrFrom>
                <a:srgbClr val="FFFFFF"/>
              </a:clrFrom>
              <a:clrTo>
                <a:srgbClr val="FFFFFF">
                  <a:alpha val="0"/>
                </a:srgbClr>
              </a:clrTo>
            </a:clrChange>
          </a:blip>
          <a:srcRect r="84199" b="80408"/>
          <a:stretch>
            <a:fillRect/>
          </a:stretch>
        </p:blipFill>
        <p:spPr bwMode="auto">
          <a:xfrm>
            <a:off x="8458200" y="1524001"/>
            <a:ext cx="533400" cy="336884"/>
          </a:xfrm>
          <a:prstGeom prst="rect">
            <a:avLst/>
          </a:prstGeom>
          <a:noFill/>
          <a:ln w="9525">
            <a:noFill/>
            <a:miter lim="800000"/>
            <a:headEnd/>
            <a:tailEnd/>
          </a:ln>
        </p:spPr>
      </p:pic>
      <p:pic>
        <p:nvPicPr>
          <p:cNvPr id="18" name="Picture 3"/>
          <p:cNvPicPr>
            <a:picLocks noChangeAspect="1" noChangeArrowheads="1"/>
          </p:cNvPicPr>
          <p:nvPr userDrawn="1"/>
        </p:nvPicPr>
        <p:blipFill>
          <a:blip r:embed="rId7" cstate="print">
            <a:clrChange>
              <a:clrFrom>
                <a:srgbClr val="FFFFFF"/>
              </a:clrFrom>
              <a:clrTo>
                <a:srgbClr val="FFFFFF">
                  <a:alpha val="0"/>
                </a:srgbClr>
              </a:clrTo>
            </a:clrChange>
          </a:blip>
          <a:srcRect l="59044" t="15714" r="30977" b="74490"/>
          <a:stretch>
            <a:fillRect/>
          </a:stretch>
        </p:blipFill>
        <p:spPr bwMode="auto">
          <a:xfrm>
            <a:off x="8205355" y="1676400"/>
            <a:ext cx="762000" cy="381000"/>
          </a:xfrm>
          <a:prstGeom prst="rect">
            <a:avLst/>
          </a:prstGeom>
          <a:noFill/>
          <a:ln w="9525">
            <a:noFill/>
            <a:miter lim="800000"/>
            <a:headEnd/>
            <a:tailEnd/>
          </a:ln>
        </p:spPr>
      </p:pic>
      <p:pic>
        <p:nvPicPr>
          <p:cNvPr id="19" name="Picture 3"/>
          <p:cNvPicPr>
            <a:picLocks noChangeAspect="1" noChangeArrowheads="1"/>
          </p:cNvPicPr>
          <p:nvPr userDrawn="1"/>
        </p:nvPicPr>
        <p:blipFill>
          <a:blip r:embed="rId7" cstate="print">
            <a:clrChange>
              <a:clrFrom>
                <a:srgbClr val="FFFFFF"/>
              </a:clrFrom>
              <a:clrTo>
                <a:srgbClr val="FFFFFF">
                  <a:alpha val="0"/>
                </a:srgbClr>
              </a:clrTo>
            </a:clrChange>
          </a:blip>
          <a:srcRect l="81497" t="33673" r="7692" b="53265"/>
          <a:stretch>
            <a:fillRect/>
          </a:stretch>
        </p:blipFill>
        <p:spPr bwMode="auto">
          <a:xfrm>
            <a:off x="304800" y="1312719"/>
            <a:ext cx="685800" cy="422031"/>
          </a:xfrm>
          <a:prstGeom prst="rect">
            <a:avLst/>
          </a:prstGeom>
          <a:noFill/>
          <a:ln w="9525">
            <a:noFill/>
            <a:miter lim="800000"/>
            <a:headEnd/>
            <a:tailEnd/>
          </a:ln>
        </p:spPr>
      </p:pic>
      <p:pic>
        <p:nvPicPr>
          <p:cNvPr id="20" name="Picture 3"/>
          <p:cNvPicPr>
            <a:picLocks noChangeAspect="1" noChangeArrowheads="1"/>
          </p:cNvPicPr>
          <p:nvPr userDrawn="1"/>
        </p:nvPicPr>
        <p:blipFill>
          <a:blip r:embed="rId7" cstate="print">
            <a:clrChange>
              <a:clrFrom>
                <a:srgbClr val="FFFFFF"/>
              </a:clrFrom>
              <a:clrTo>
                <a:srgbClr val="FFFFFF">
                  <a:alpha val="0"/>
                </a:srgbClr>
              </a:clrTo>
            </a:clrChange>
          </a:blip>
          <a:srcRect l="90644" b="87551"/>
          <a:stretch>
            <a:fillRect/>
          </a:stretch>
        </p:blipFill>
        <p:spPr bwMode="auto">
          <a:xfrm>
            <a:off x="228600" y="5867400"/>
            <a:ext cx="449705"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B15D948-DEBD-43F2-B784-0599A4386F42}" type="datetimeFigureOut">
              <a:rPr lang="en-US" smtClean="0"/>
              <a:pPr/>
              <a:t>5/25/2015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1D93677-3EDC-47F8-9E4D-F97139E12C13}" type="slidenum">
              <a:rPr lang="en-US" smtClean="0"/>
              <a:pPr/>
              <a:t>‹#›</a:t>
            </a:fld>
            <a:endParaRPr lang="en-US"/>
          </a:p>
        </p:txBody>
      </p:sp>
      <p:grpSp>
        <p:nvGrpSpPr>
          <p:cNvPr id="6" name="Group 5"/>
          <p:cNvGrpSpPr/>
          <p:nvPr userDrawn="1"/>
        </p:nvGrpSpPr>
        <p:grpSpPr>
          <a:xfrm>
            <a:off x="-1" y="6537960"/>
            <a:ext cx="9144001" cy="320040"/>
            <a:chOff x="-1" y="6537960"/>
            <a:chExt cx="9144001" cy="320040"/>
          </a:xfrm>
        </p:grpSpPr>
        <p:pic>
          <p:nvPicPr>
            <p:cNvPr id="7" name="Picture 2" descr="http://www.geekpedia.com/gallery/fullsize/windows-visual-studio-net-colorful-wallpaper.jpg"/>
            <p:cNvPicPr>
              <a:picLocks noChangeAspect="1" noChangeArrowheads="1"/>
            </p:cNvPicPr>
            <p:nvPr/>
          </p:nvPicPr>
          <p:blipFill>
            <a:blip r:embed="rId2" cstate="print"/>
            <a:srcRect r="94666"/>
            <a:stretch>
              <a:fillRect/>
            </a:stretch>
          </p:blipFill>
          <p:spPr bwMode="auto">
            <a:xfrm rot="16200000">
              <a:off x="5638802" y="4794250"/>
              <a:ext cx="304800" cy="3810002"/>
            </a:xfrm>
            <a:prstGeom prst="rect">
              <a:avLst/>
            </a:prstGeom>
            <a:noFill/>
          </p:spPr>
        </p:pic>
        <p:pic>
          <p:nvPicPr>
            <p:cNvPr id="8" name="Picture 2" descr="http://www.geekpedia.com/gallery/fullsize/windows-visual-studio-net-colorful-wallpaper.jpg"/>
            <p:cNvPicPr>
              <a:picLocks noChangeAspect="1" noChangeArrowheads="1"/>
            </p:cNvPicPr>
            <p:nvPr/>
          </p:nvPicPr>
          <p:blipFill>
            <a:blip r:embed="rId3" cstate="print"/>
            <a:srcRect t="53314" b="33347"/>
            <a:stretch>
              <a:fillRect/>
            </a:stretch>
          </p:blipFill>
          <p:spPr bwMode="auto">
            <a:xfrm>
              <a:off x="5943600" y="6537960"/>
              <a:ext cx="3200400" cy="320040"/>
            </a:xfrm>
            <a:prstGeom prst="rect">
              <a:avLst/>
            </a:prstGeom>
            <a:noFill/>
          </p:spPr>
        </p:pic>
        <p:pic>
          <p:nvPicPr>
            <p:cNvPr id="9" name="Picture 2" descr="http://www.geekpedia.com/gallery/fullsize/windows-visual-studio-net-colorful-wallpaper.jpg"/>
            <p:cNvPicPr>
              <a:picLocks noChangeAspect="1" noChangeArrowheads="1"/>
            </p:cNvPicPr>
            <p:nvPr/>
          </p:nvPicPr>
          <p:blipFill>
            <a:blip r:embed="rId2" cstate="print"/>
            <a:srcRect r="19878" b="93371"/>
            <a:stretch>
              <a:fillRect/>
            </a:stretch>
          </p:blipFill>
          <p:spPr bwMode="auto">
            <a:xfrm rot="10800000">
              <a:off x="-1" y="6553199"/>
              <a:ext cx="4914230" cy="304799"/>
            </a:xfrm>
            <a:prstGeom prst="rect">
              <a:avLst/>
            </a:prstGeom>
            <a:noFill/>
          </p:spPr>
        </p:pic>
      </p:grpSp>
      <p:pic>
        <p:nvPicPr>
          <p:cNvPr id="10" name="Picture 16" descr="logonegativo.jpg"/>
          <p:cNvPicPr>
            <a:picLocks noChangeAspect="1"/>
          </p:cNvPicPr>
          <p:nvPr userDrawn="1"/>
        </p:nvPicPr>
        <p:blipFill>
          <a:blip r:embed="rId4" cstate="print"/>
          <a:srcRect/>
          <a:stretch>
            <a:fillRect/>
          </a:stretch>
        </p:blipFill>
        <p:spPr bwMode="auto">
          <a:xfrm>
            <a:off x="8180832" y="1"/>
            <a:ext cx="963168" cy="762000"/>
          </a:xfrm>
          <a:prstGeom prst="rect">
            <a:avLst/>
          </a:prstGeom>
          <a:ln>
            <a:noFill/>
          </a:ln>
          <a:effectLst>
            <a:softEdge rad="112500"/>
          </a:effectLst>
        </p:spPr>
      </p:pic>
      <p:pic>
        <p:nvPicPr>
          <p:cNvPr id="12" name="Picture 3"/>
          <p:cNvPicPr>
            <a:picLocks noChangeAspect="1" noChangeArrowheads="1"/>
          </p:cNvPicPr>
          <p:nvPr userDrawn="1"/>
        </p:nvPicPr>
        <p:blipFill>
          <a:blip r:embed="rId5" cstate="print">
            <a:clrChange>
              <a:clrFrom>
                <a:srgbClr val="FFFFFF"/>
              </a:clrFrom>
              <a:clrTo>
                <a:srgbClr val="FFFFFF">
                  <a:alpha val="0"/>
                </a:srgbClr>
              </a:clrTo>
            </a:clrChange>
          </a:blip>
          <a:srcRect l="34096" t="64694" r="25987"/>
          <a:stretch>
            <a:fillRect/>
          </a:stretch>
        </p:blipFill>
        <p:spPr bwMode="auto">
          <a:xfrm>
            <a:off x="0" y="1059259"/>
            <a:ext cx="990600" cy="446286"/>
          </a:xfrm>
          <a:prstGeom prst="rect">
            <a:avLst/>
          </a:prstGeom>
          <a:noFill/>
          <a:ln w="9525">
            <a:noFill/>
            <a:miter lim="800000"/>
            <a:headEnd/>
            <a:tailEnd/>
          </a:ln>
        </p:spPr>
      </p:pic>
      <p:pic>
        <p:nvPicPr>
          <p:cNvPr id="13" name="Picture 3"/>
          <p:cNvPicPr>
            <a:picLocks noChangeAspect="1" noChangeArrowheads="1"/>
          </p:cNvPicPr>
          <p:nvPr userDrawn="1"/>
        </p:nvPicPr>
        <p:blipFill>
          <a:blip r:embed="rId6" cstate="print">
            <a:clrChange>
              <a:clrFrom>
                <a:srgbClr val="FFFFFF"/>
              </a:clrFrom>
              <a:clrTo>
                <a:srgbClr val="FFFFFF">
                  <a:alpha val="0"/>
                </a:srgbClr>
              </a:clrTo>
            </a:clrChange>
          </a:blip>
          <a:srcRect r="84199" b="80408"/>
          <a:stretch>
            <a:fillRect/>
          </a:stretch>
        </p:blipFill>
        <p:spPr bwMode="auto">
          <a:xfrm>
            <a:off x="8458200" y="1524001"/>
            <a:ext cx="533400" cy="336884"/>
          </a:xfrm>
          <a:prstGeom prst="rect">
            <a:avLst/>
          </a:prstGeom>
          <a:noFill/>
          <a:ln w="9525">
            <a:noFill/>
            <a:miter lim="800000"/>
            <a:headEnd/>
            <a:tailEnd/>
          </a:ln>
        </p:spPr>
      </p:pic>
      <p:pic>
        <p:nvPicPr>
          <p:cNvPr id="14" name="Picture 3"/>
          <p:cNvPicPr>
            <a:picLocks noChangeAspect="1" noChangeArrowheads="1"/>
          </p:cNvPicPr>
          <p:nvPr userDrawn="1"/>
        </p:nvPicPr>
        <p:blipFill>
          <a:blip r:embed="rId7" cstate="print">
            <a:clrChange>
              <a:clrFrom>
                <a:srgbClr val="FFFFFF"/>
              </a:clrFrom>
              <a:clrTo>
                <a:srgbClr val="FFFFFF">
                  <a:alpha val="0"/>
                </a:srgbClr>
              </a:clrTo>
            </a:clrChange>
          </a:blip>
          <a:srcRect l="59044" t="15714" r="30977" b="74490"/>
          <a:stretch>
            <a:fillRect/>
          </a:stretch>
        </p:blipFill>
        <p:spPr bwMode="auto">
          <a:xfrm>
            <a:off x="8205355" y="1676400"/>
            <a:ext cx="762000" cy="381000"/>
          </a:xfrm>
          <a:prstGeom prst="rect">
            <a:avLst/>
          </a:prstGeom>
          <a:noFill/>
          <a:ln w="9525">
            <a:noFill/>
            <a:miter lim="800000"/>
            <a:headEnd/>
            <a:tailEnd/>
          </a:ln>
        </p:spPr>
      </p:pic>
      <p:pic>
        <p:nvPicPr>
          <p:cNvPr id="15" name="Picture 3"/>
          <p:cNvPicPr>
            <a:picLocks noChangeAspect="1" noChangeArrowheads="1"/>
          </p:cNvPicPr>
          <p:nvPr userDrawn="1"/>
        </p:nvPicPr>
        <p:blipFill>
          <a:blip r:embed="rId7" cstate="print">
            <a:clrChange>
              <a:clrFrom>
                <a:srgbClr val="FFFFFF"/>
              </a:clrFrom>
              <a:clrTo>
                <a:srgbClr val="FFFFFF">
                  <a:alpha val="0"/>
                </a:srgbClr>
              </a:clrTo>
            </a:clrChange>
          </a:blip>
          <a:srcRect l="81497" t="33673" r="7692" b="53265"/>
          <a:stretch>
            <a:fillRect/>
          </a:stretch>
        </p:blipFill>
        <p:spPr bwMode="auto">
          <a:xfrm>
            <a:off x="304800" y="1312719"/>
            <a:ext cx="685800" cy="422031"/>
          </a:xfrm>
          <a:prstGeom prst="rect">
            <a:avLst/>
          </a:prstGeom>
          <a:noFill/>
          <a:ln w="9525">
            <a:noFill/>
            <a:miter lim="800000"/>
            <a:headEnd/>
            <a:tailEnd/>
          </a:ln>
        </p:spPr>
      </p:pic>
      <p:pic>
        <p:nvPicPr>
          <p:cNvPr id="16" name="Picture 3"/>
          <p:cNvPicPr>
            <a:picLocks noChangeAspect="1" noChangeArrowheads="1"/>
          </p:cNvPicPr>
          <p:nvPr userDrawn="1"/>
        </p:nvPicPr>
        <p:blipFill>
          <a:blip r:embed="rId7" cstate="print">
            <a:clrChange>
              <a:clrFrom>
                <a:srgbClr val="FFFFFF"/>
              </a:clrFrom>
              <a:clrTo>
                <a:srgbClr val="FFFFFF">
                  <a:alpha val="0"/>
                </a:srgbClr>
              </a:clrTo>
            </a:clrChange>
          </a:blip>
          <a:srcRect l="90644" b="87551"/>
          <a:stretch>
            <a:fillRect/>
          </a:stretch>
        </p:blipFill>
        <p:spPr bwMode="auto">
          <a:xfrm>
            <a:off x="228600" y="5867400"/>
            <a:ext cx="449705"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15D948-DEBD-43F2-B784-0599A4386F42}" type="datetimeFigureOut">
              <a:rPr lang="en-US" smtClean="0"/>
              <a:pPr/>
              <a:t>5/25/2015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1D93677-3EDC-47F8-9E4D-F97139E12C13}" type="slidenum">
              <a:rPr lang="en-US" smtClean="0"/>
              <a:pPr/>
              <a:t>‹#›</a:t>
            </a:fld>
            <a:endParaRPr lang="en-US"/>
          </a:p>
        </p:txBody>
      </p:sp>
      <p:grpSp>
        <p:nvGrpSpPr>
          <p:cNvPr id="5" name="Group 4"/>
          <p:cNvGrpSpPr/>
          <p:nvPr userDrawn="1"/>
        </p:nvGrpSpPr>
        <p:grpSpPr>
          <a:xfrm>
            <a:off x="-1" y="6537960"/>
            <a:ext cx="9144001" cy="320040"/>
            <a:chOff x="-1" y="6537960"/>
            <a:chExt cx="9144001" cy="320040"/>
          </a:xfrm>
        </p:grpSpPr>
        <p:pic>
          <p:nvPicPr>
            <p:cNvPr id="6" name="Picture 2" descr="http://www.geekpedia.com/gallery/fullsize/windows-visual-studio-net-colorful-wallpaper.jpg"/>
            <p:cNvPicPr>
              <a:picLocks noChangeAspect="1" noChangeArrowheads="1"/>
            </p:cNvPicPr>
            <p:nvPr/>
          </p:nvPicPr>
          <p:blipFill>
            <a:blip r:embed="rId2" cstate="print"/>
            <a:srcRect r="94666"/>
            <a:stretch>
              <a:fillRect/>
            </a:stretch>
          </p:blipFill>
          <p:spPr bwMode="auto">
            <a:xfrm rot="16200000">
              <a:off x="5638802" y="4794250"/>
              <a:ext cx="304800" cy="3810002"/>
            </a:xfrm>
            <a:prstGeom prst="rect">
              <a:avLst/>
            </a:prstGeom>
            <a:noFill/>
          </p:spPr>
        </p:pic>
        <p:pic>
          <p:nvPicPr>
            <p:cNvPr id="7" name="Picture 2" descr="http://www.geekpedia.com/gallery/fullsize/windows-visual-studio-net-colorful-wallpaper.jpg"/>
            <p:cNvPicPr>
              <a:picLocks noChangeAspect="1" noChangeArrowheads="1"/>
            </p:cNvPicPr>
            <p:nvPr/>
          </p:nvPicPr>
          <p:blipFill>
            <a:blip r:embed="rId3" cstate="print"/>
            <a:srcRect t="53314" b="33347"/>
            <a:stretch>
              <a:fillRect/>
            </a:stretch>
          </p:blipFill>
          <p:spPr bwMode="auto">
            <a:xfrm>
              <a:off x="5943600" y="6537960"/>
              <a:ext cx="3200400" cy="320040"/>
            </a:xfrm>
            <a:prstGeom prst="rect">
              <a:avLst/>
            </a:prstGeom>
            <a:noFill/>
          </p:spPr>
        </p:pic>
        <p:pic>
          <p:nvPicPr>
            <p:cNvPr id="8" name="Picture 2" descr="http://www.geekpedia.com/gallery/fullsize/windows-visual-studio-net-colorful-wallpaper.jpg"/>
            <p:cNvPicPr>
              <a:picLocks noChangeAspect="1" noChangeArrowheads="1"/>
            </p:cNvPicPr>
            <p:nvPr/>
          </p:nvPicPr>
          <p:blipFill>
            <a:blip r:embed="rId2" cstate="print"/>
            <a:srcRect r="19878" b="93371"/>
            <a:stretch>
              <a:fillRect/>
            </a:stretch>
          </p:blipFill>
          <p:spPr bwMode="auto">
            <a:xfrm rot="10800000">
              <a:off x="-1" y="6553199"/>
              <a:ext cx="4914230" cy="304799"/>
            </a:xfrm>
            <a:prstGeom prst="rect">
              <a:avLst/>
            </a:prstGeom>
            <a:noFill/>
          </p:spPr>
        </p:pic>
      </p:grpSp>
      <p:pic>
        <p:nvPicPr>
          <p:cNvPr id="9" name="Picture 16" descr="logonegativo.jpg"/>
          <p:cNvPicPr>
            <a:picLocks noChangeAspect="1"/>
          </p:cNvPicPr>
          <p:nvPr userDrawn="1"/>
        </p:nvPicPr>
        <p:blipFill>
          <a:blip r:embed="rId4" cstate="print"/>
          <a:srcRect/>
          <a:stretch>
            <a:fillRect/>
          </a:stretch>
        </p:blipFill>
        <p:spPr bwMode="auto">
          <a:xfrm>
            <a:off x="8180832" y="1"/>
            <a:ext cx="963168" cy="762000"/>
          </a:xfrm>
          <a:prstGeom prst="rect">
            <a:avLst/>
          </a:prstGeom>
          <a:ln>
            <a:noFill/>
          </a:ln>
          <a:effectLst>
            <a:softEdge rad="112500"/>
          </a:effectLst>
        </p:spPr>
      </p:pic>
      <p:pic>
        <p:nvPicPr>
          <p:cNvPr id="11" name="Picture 3"/>
          <p:cNvPicPr>
            <a:picLocks noChangeAspect="1" noChangeArrowheads="1"/>
          </p:cNvPicPr>
          <p:nvPr userDrawn="1"/>
        </p:nvPicPr>
        <p:blipFill>
          <a:blip r:embed="rId5" cstate="print">
            <a:clrChange>
              <a:clrFrom>
                <a:srgbClr val="FFFFFF"/>
              </a:clrFrom>
              <a:clrTo>
                <a:srgbClr val="FFFFFF">
                  <a:alpha val="0"/>
                </a:srgbClr>
              </a:clrTo>
            </a:clrChange>
          </a:blip>
          <a:srcRect l="34096" t="64694" r="25987"/>
          <a:stretch>
            <a:fillRect/>
          </a:stretch>
        </p:blipFill>
        <p:spPr bwMode="auto">
          <a:xfrm>
            <a:off x="0" y="1059259"/>
            <a:ext cx="990600" cy="446286"/>
          </a:xfrm>
          <a:prstGeom prst="rect">
            <a:avLst/>
          </a:prstGeom>
          <a:noFill/>
          <a:ln w="9525">
            <a:noFill/>
            <a:miter lim="800000"/>
            <a:headEnd/>
            <a:tailEnd/>
          </a:ln>
        </p:spPr>
      </p:pic>
      <p:pic>
        <p:nvPicPr>
          <p:cNvPr id="12" name="Picture 3"/>
          <p:cNvPicPr>
            <a:picLocks noChangeAspect="1" noChangeArrowheads="1"/>
          </p:cNvPicPr>
          <p:nvPr userDrawn="1"/>
        </p:nvPicPr>
        <p:blipFill>
          <a:blip r:embed="rId6" cstate="print">
            <a:clrChange>
              <a:clrFrom>
                <a:srgbClr val="FFFFFF"/>
              </a:clrFrom>
              <a:clrTo>
                <a:srgbClr val="FFFFFF">
                  <a:alpha val="0"/>
                </a:srgbClr>
              </a:clrTo>
            </a:clrChange>
          </a:blip>
          <a:srcRect r="84199" b="80408"/>
          <a:stretch>
            <a:fillRect/>
          </a:stretch>
        </p:blipFill>
        <p:spPr bwMode="auto">
          <a:xfrm>
            <a:off x="8458200" y="1524001"/>
            <a:ext cx="533400" cy="336884"/>
          </a:xfrm>
          <a:prstGeom prst="rect">
            <a:avLst/>
          </a:prstGeom>
          <a:noFill/>
          <a:ln w="9525">
            <a:noFill/>
            <a:miter lim="800000"/>
            <a:headEnd/>
            <a:tailEnd/>
          </a:ln>
        </p:spPr>
      </p:pic>
      <p:pic>
        <p:nvPicPr>
          <p:cNvPr id="13" name="Picture 3"/>
          <p:cNvPicPr>
            <a:picLocks noChangeAspect="1" noChangeArrowheads="1"/>
          </p:cNvPicPr>
          <p:nvPr userDrawn="1"/>
        </p:nvPicPr>
        <p:blipFill>
          <a:blip r:embed="rId7" cstate="print">
            <a:clrChange>
              <a:clrFrom>
                <a:srgbClr val="FFFFFF"/>
              </a:clrFrom>
              <a:clrTo>
                <a:srgbClr val="FFFFFF">
                  <a:alpha val="0"/>
                </a:srgbClr>
              </a:clrTo>
            </a:clrChange>
          </a:blip>
          <a:srcRect l="59044" t="15714" r="30977" b="74490"/>
          <a:stretch>
            <a:fillRect/>
          </a:stretch>
        </p:blipFill>
        <p:spPr bwMode="auto">
          <a:xfrm>
            <a:off x="8205355" y="1676400"/>
            <a:ext cx="762000" cy="381000"/>
          </a:xfrm>
          <a:prstGeom prst="rect">
            <a:avLst/>
          </a:prstGeom>
          <a:noFill/>
          <a:ln w="9525">
            <a:noFill/>
            <a:miter lim="800000"/>
            <a:headEnd/>
            <a:tailEnd/>
          </a:ln>
        </p:spPr>
      </p:pic>
      <p:pic>
        <p:nvPicPr>
          <p:cNvPr id="14" name="Picture 3"/>
          <p:cNvPicPr>
            <a:picLocks noChangeAspect="1" noChangeArrowheads="1"/>
          </p:cNvPicPr>
          <p:nvPr userDrawn="1"/>
        </p:nvPicPr>
        <p:blipFill>
          <a:blip r:embed="rId7" cstate="print">
            <a:clrChange>
              <a:clrFrom>
                <a:srgbClr val="FFFFFF"/>
              </a:clrFrom>
              <a:clrTo>
                <a:srgbClr val="FFFFFF">
                  <a:alpha val="0"/>
                </a:srgbClr>
              </a:clrTo>
            </a:clrChange>
          </a:blip>
          <a:srcRect l="81497" t="33673" r="7692" b="53265"/>
          <a:stretch>
            <a:fillRect/>
          </a:stretch>
        </p:blipFill>
        <p:spPr bwMode="auto">
          <a:xfrm>
            <a:off x="304800" y="1312719"/>
            <a:ext cx="685800" cy="422031"/>
          </a:xfrm>
          <a:prstGeom prst="rect">
            <a:avLst/>
          </a:prstGeom>
          <a:noFill/>
          <a:ln w="9525">
            <a:noFill/>
            <a:miter lim="800000"/>
            <a:headEnd/>
            <a:tailEnd/>
          </a:ln>
        </p:spPr>
      </p:pic>
      <p:pic>
        <p:nvPicPr>
          <p:cNvPr id="15" name="Picture 3"/>
          <p:cNvPicPr>
            <a:picLocks noChangeAspect="1" noChangeArrowheads="1"/>
          </p:cNvPicPr>
          <p:nvPr userDrawn="1"/>
        </p:nvPicPr>
        <p:blipFill>
          <a:blip r:embed="rId7" cstate="print">
            <a:clrChange>
              <a:clrFrom>
                <a:srgbClr val="FFFFFF"/>
              </a:clrFrom>
              <a:clrTo>
                <a:srgbClr val="FFFFFF">
                  <a:alpha val="0"/>
                </a:srgbClr>
              </a:clrTo>
            </a:clrChange>
          </a:blip>
          <a:srcRect l="90644" b="87551"/>
          <a:stretch>
            <a:fillRect/>
          </a:stretch>
        </p:blipFill>
        <p:spPr bwMode="auto">
          <a:xfrm>
            <a:off x="228600" y="5867400"/>
            <a:ext cx="449705"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B15D948-DEBD-43F2-B784-0599A4386F42}" type="datetimeFigureOut">
              <a:rPr lang="en-US" smtClean="0"/>
              <a:pPr/>
              <a:t>5/25/2015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1D93677-3EDC-47F8-9E4D-F97139E12C13}" type="slidenum">
              <a:rPr lang="en-US" smtClean="0"/>
              <a:pPr/>
              <a:t>‹#›</a:t>
            </a:fld>
            <a:endParaRPr lang="en-US"/>
          </a:p>
        </p:txBody>
      </p:sp>
      <p:grpSp>
        <p:nvGrpSpPr>
          <p:cNvPr id="8" name="Group 7"/>
          <p:cNvGrpSpPr/>
          <p:nvPr userDrawn="1"/>
        </p:nvGrpSpPr>
        <p:grpSpPr>
          <a:xfrm>
            <a:off x="-1" y="6537960"/>
            <a:ext cx="9144001" cy="320040"/>
            <a:chOff x="-1" y="6537960"/>
            <a:chExt cx="9144001" cy="320040"/>
          </a:xfrm>
        </p:grpSpPr>
        <p:pic>
          <p:nvPicPr>
            <p:cNvPr id="9" name="Picture 2" descr="http://www.geekpedia.com/gallery/fullsize/windows-visual-studio-net-colorful-wallpaper.jpg"/>
            <p:cNvPicPr>
              <a:picLocks noChangeAspect="1" noChangeArrowheads="1"/>
            </p:cNvPicPr>
            <p:nvPr/>
          </p:nvPicPr>
          <p:blipFill>
            <a:blip r:embed="rId2" cstate="print"/>
            <a:srcRect r="94666"/>
            <a:stretch>
              <a:fillRect/>
            </a:stretch>
          </p:blipFill>
          <p:spPr bwMode="auto">
            <a:xfrm rot="16200000">
              <a:off x="5638802" y="4794250"/>
              <a:ext cx="304800" cy="3810002"/>
            </a:xfrm>
            <a:prstGeom prst="rect">
              <a:avLst/>
            </a:prstGeom>
            <a:noFill/>
          </p:spPr>
        </p:pic>
        <p:pic>
          <p:nvPicPr>
            <p:cNvPr id="10" name="Picture 2" descr="http://www.geekpedia.com/gallery/fullsize/windows-visual-studio-net-colorful-wallpaper.jpg"/>
            <p:cNvPicPr>
              <a:picLocks noChangeAspect="1" noChangeArrowheads="1"/>
            </p:cNvPicPr>
            <p:nvPr/>
          </p:nvPicPr>
          <p:blipFill>
            <a:blip r:embed="rId3" cstate="print"/>
            <a:srcRect t="53314" b="33347"/>
            <a:stretch>
              <a:fillRect/>
            </a:stretch>
          </p:blipFill>
          <p:spPr bwMode="auto">
            <a:xfrm>
              <a:off x="5943600" y="6537960"/>
              <a:ext cx="3200400" cy="320040"/>
            </a:xfrm>
            <a:prstGeom prst="rect">
              <a:avLst/>
            </a:prstGeom>
            <a:noFill/>
          </p:spPr>
        </p:pic>
        <p:pic>
          <p:nvPicPr>
            <p:cNvPr id="11" name="Picture 2" descr="http://www.geekpedia.com/gallery/fullsize/windows-visual-studio-net-colorful-wallpaper.jpg"/>
            <p:cNvPicPr>
              <a:picLocks noChangeAspect="1" noChangeArrowheads="1"/>
            </p:cNvPicPr>
            <p:nvPr/>
          </p:nvPicPr>
          <p:blipFill>
            <a:blip r:embed="rId2" cstate="print"/>
            <a:srcRect r="19878" b="93371"/>
            <a:stretch>
              <a:fillRect/>
            </a:stretch>
          </p:blipFill>
          <p:spPr bwMode="auto">
            <a:xfrm rot="10800000">
              <a:off x="-1" y="6553199"/>
              <a:ext cx="4914230" cy="304799"/>
            </a:xfrm>
            <a:prstGeom prst="rect">
              <a:avLst/>
            </a:prstGeom>
            <a:noFill/>
          </p:spPr>
        </p:pic>
      </p:grpSp>
      <p:pic>
        <p:nvPicPr>
          <p:cNvPr id="12" name="Picture 16" descr="logonegativo.jpg"/>
          <p:cNvPicPr>
            <a:picLocks noChangeAspect="1"/>
          </p:cNvPicPr>
          <p:nvPr userDrawn="1"/>
        </p:nvPicPr>
        <p:blipFill>
          <a:blip r:embed="rId4" cstate="print"/>
          <a:srcRect/>
          <a:stretch>
            <a:fillRect/>
          </a:stretch>
        </p:blipFill>
        <p:spPr bwMode="auto">
          <a:xfrm>
            <a:off x="8180832" y="1"/>
            <a:ext cx="963168" cy="762000"/>
          </a:xfrm>
          <a:prstGeom prst="rect">
            <a:avLst/>
          </a:prstGeom>
          <a:ln>
            <a:noFill/>
          </a:ln>
          <a:effectLst>
            <a:softEdge rad="112500"/>
          </a:effectLst>
        </p:spPr>
      </p:pic>
      <p:pic>
        <p:nvPicPr>
          <p:cNvPr id="14" name="Picture 3"/>
          <p:cNvPicPr>
            <a:picLocks noChangeAspect="1" noChangeArrowheads="1"/>
          </p:cNvPicPr>
          <p:nvPr userDrawn="1"/>
        </p:nvPicPr>
        <p:blipFill>
          <a:blip r:embed="rId5" cstate="print">
            <a:clrChange>
              <a:clrFrom>
                <a:srgbClr val="FFFFFF"/>
              </a:clrFrom>
              <a:clrTo>
                <a:srgbClr val="FFFFFF">
                  <a:alpha val="0"/>
                </a:srgbClr>
              </a:clrTo>
            </a:clrChange>
          </a:blip>
          <a:srcRect l="34096" t="64694" r="25987"/>
          <a:stretch>
            <a:fillRect/>
          </a:stretch>
        </p:blipFill>
        <p:spPr bwMode="auto">
          <a:xfrm>
            <a:off x="0" y="1059259"/>
            <a:ext cx="990600" cy="446286"/>
          </a:xfrm>
          <a:prstGeom prst="rect">
            <a:avLst/>
          </a:prstGeom>
          <a:noFill/>
          <a:ln w="9525">
            <a:noFill/>
            <a:miter lim="800000"/>
            <a:headEnd/>
            <a:tailEnd/>
          </a:ln>
        </p:spPr>
      </p:pic>
      <p:pic>
        <p:nvPicPr>
          <p:cNvPr id="15" name="Picture 3"/>
          <p:cNvPicPr>
            <a:picLocks noChangeAspect="1" noChangeArrowheads="1"/>
          </p:cNvPicPr>
          <p:nvPr userDrawn="1"/>
        </p:nvPicPr>
        <p:blipFill>
          <a:blip r:embed="rId6" cstate="print">
            <a:clrChange>
              <a:clrFrom>
                <a:srgbClr val="FFFFFF"/>
              </a:clrFrom>
              <a:clrTo>
                <a:srgbClr val="FFFFFF">
                  <a:alpha val="0"/>
                </a:srgbClr>
              </a:clrTo>
            </a:clrChange>
          </a:blip>
          <a:srcRect r="84199" b="80408"/>
          <a:stretch>
            <a:fillRect/>
          </a:stretch>
        </p:blipFill>
        <p:spPr bwMode="auto">
          <a:xfrm>
            <a:off x="8458200" y="1524001"/>
            <a:ext cx="533400" cy="336884"/>
          </a:xfrm>
          <a:prstGeom prst="rect">
            <a:avLst/>
          </a:prstGeom>
          <a:noFill/>
          <a:ln w="9525">
            <a:noFill/>
            <a:miter lim="800000"/>
            <a:headEnd/>
            <a:tailEnd/>
          </a:ln>
        </p:spPr>
      </p:pic>
      <p:pic>
        <p:nvPicPr>
          <p:cNvPr id="16" name="Picture 3"/>
          <p:cNvPicPr>
            <a:picLocks noChangeAspect="1" noChangeArrowheads="1"/>
          </p:cNvPicPr>
          <p:nvPr userDrawn="1"/>
        </p:nvPicPr>
        <p:blipFill>
          <a:blip r:embed="rId7" cstate="print">
            <a:clrChange>
              <a:clrFrom>
                <a:srgbClr val="FFFFFF"/>
              </a:clrFrom>
              <a:clrTo>
                <a:srgbClr val="FFFFFF">
                  <a:alpha val="0"/>
                </a:srgbClr>
              </a:clrTo>
            </a:clrChange>
          </a:blip>
          <a:srcRect l="59044" t="15714" r="30977" b="74490"/>
          <a:stretch>
            <a:fillRect/>
          </a:stretch>
        </p:blipFill>
        <p:spPr bwMode="auto">
          <a:xfrm>
            <a:off x="8205355" y="1676400"/>
            <a:ext cx="762000" cy="381000"/>
          </a:xfrm>
          <a:prstGeom prst="rect">
            <a:avLst/>
          </a:prstGeom>
          <a:noFill/>
          <a:ln w="9525">
            <a:noFill/>
            <a:miter lim="800000"/>
            <a:headEnd/>
            <a:tailEnd/>
          </a:ln>
        </p:spPr>
      </p:pic>
      <p:pic>
        <p:nvPicPr>
          <p:cNvPr id="17" name="Picture 3"/>
          <p:cNvPicPr>
            <a:picLocks noChangeAspect="1" noChangeArrowheads="1"/>
          </p:cNvPicPr>
          <p:nvPr userDrawn="1"/>
        </p:nvPicPr>
        <p:blipFill>
          <a:blip r:embed="rId7" cstate="print">
            <a:clrChange>
              <a:clrFrom>
                <a:srgbClr val="FFFFFF"/>
              </a:clrFrom>
              <a:clrTo>
                <a:srgbClr val="FFFFFF">
                  <a:alpha val="0"/>
                </a:srgbClr>
              </a:clrTo>
            </a:clrChange>
          </a:blip>
          <a:srcRect l="81497" t="33673" r="7692" b="53265"/>
          <a:stretch>
            <a:fillRect/>
          </a:stretch>
        </p:blipFill>
        <p:spPr bwMode="auto">
          <a:xfrm>
            <a:off x="304800" y="1312719"/>
            <a:ext cx="685800" cy="422031"/>
          </a:xfrm>
          <a:prstGeom prst="rect">
            <a:avLst/>
          </a:prstGeom>
          <a:noFill/>
          <a:ln w="9525">
            <a:noFill/>
            <a:miter lim="800000"/>
            <a:headEnd/>
            <a:tailEnd/>
          </a:ln>
        </p:spPr>
      </p:pic>
      <p:pic>
        <p:nvPicPr>
          <p:cNvPr id="18" name="Picture 3"/>
          <p:cNvPicPr>
            <a:picLocks noChangeAspect="1" noChangeArrowheads="1"/>
          </p:cNvPicPr>
          <p:nvPr userDrawn="1"/>
        </p:nvPicPr>
        <p:blipFill>
          <a:blip r:embed="rId7" cstate="print">
            <a:clrChange>
              <a:clrFrom>
                <a:srgbClr val="FFFFFF"/>
              </a:clrFrom>
              <a:clrTo>
                <a:srgbClr val="FFFFFF">
                  <a:alpha val="0"/>
                </a:srgbClr>
              </a:clrTo>
            </a:clrChange>
          </a:blip>
          <a:srcRect l="90644" b="87551"/>
          <a:stretch>
            <a:fillRect/>
          </a:stretch>
        </p:blipFill>
        <p:spPr bwMode="auto">
          <a:xfrm>
            <a:off x="228600" y="5867400"/>
            <a:ext cx="449705"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B15D948-DEBD-43F2-B784-0599A4386F42}" type="datetimeFigureOut">
              <a:rPr lang="en-US" smtClean="0"/>
              <a:pPr/>
              <a:t>5/25/2015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1D93677-3EDC-47F8-9E4D-F97139E12C13}" type="slidenum">
              <a:rPr lang="en-US" smtClean="0"/>
              <a:pPr/>
              <a:t>‹#›</a:t>
            </a:fld>
            <a:endParaRPr lang="en-US"/>
          </a:p>
        </p:txBody>
      </p:sp>
      <p:grpSp>
        <p:nvGrpSpPr>
          <p:cNvPr id="8" name="Group 7"/>
          <p:cNvGrpSpPr/>
          <p:nvPr userDrawn="1"/>
        </p:nvGrpSpPr>
        <p:grpSpPr>
          <a:xfrm>
            <a:off x="-1" y="6537960"/>
            <a:ext cx="9144001" cy="320040"/>
            <a:chOff x="-1" y="6537960"/>
            <a:chExt cx="9144001" cy="320040"/>
          </a:xfrm>
        </p:grpSpPr>
        <p:pic>
          <p:nvPicPr>
            <p:cNvPr id="9" name="Picture 2" descr="http://www.geekpedia.com/gallery/fullsize/windows-visual-studio-net-colorful-wallpaper.jpg"/>
            <p:cNvPicPr>
              <a:picLocks noChangeAspect="1" noChangeArrowheads="1"/>
            </p:cNvPicPr>
            <p:nvPr/>
          </p:nvPicPr>
          <p:blipFill>
            <a:blip r:embed="rId2" cstate="print"/>
            <a:srcRect r="94666"/>
            <a:stretch>
              <a:fillRect/>
            </a:stretch>
          </p:blipFill>
          <p:spPr bwMode="auto">
            <a:xfrm rot="16200000">
              <a:off x="5638802" y="4794250"/>
              <a:ext cx="304800" cy="3810002"/>
            </a:xfrm>
            <a:prstGeom prst="rect">
              <a:avLst/>
            </a:prstGeom>
            <a:noFill/>
          </p:spPr>
        </p:pic>
        <p:pic>
          <p:nvPicPr>
            <p:cNvPr id="10" name="Picture 2" descr="http://www.geekpedia.com/gallery/fullsize/windows-visual-studio-net-colorful-wallpaper.jpg"/>
            <p:cNvPicPr>
              <a:picLocks noChangeAspect="1" noChangeArrowheads="1"/>
            </p:cNvPicPr>
            <p:nvPr/>
          </p:nvPicPr>
          <p:blipFill>
            <a:blip r:embed="rId3" cstate="print"/>
            <a:srcRect t="53314" b="33347"/>
            <a:stretch>
              <a:fillRect/>
            </a:stretch>
          </p:blipFill>
          <p:spPr bwMode="auto">
            <a:xfrm>
              <a:off x="5943600" y="6537960"/>
              <a:ext cx="3200400" cy="320040"/>
            </a:xfrm>
            <a:prstGeom prst="rect">
              <a:avLst/>
            </a:prstGeom>
            <a:noFill/>
          </p:spPr>
        </p:pic>
        <p:pic>
          <p:nvPicPr>
            <p:cNvPr id="11" name="Picture 2" descr="http://www.geekpedia.com/gallery/fullsize/windows-visual-studio-net-colorful-wallpaper.jpg"/>
            <p:cNvPicPr>
              <a:picLocks noChangeAspect="1" noChangeArrowheads="1"/>
            </p:cNvPicPr>
            <p:nvPr/>
          </p:nvPicPr>
          <p:blipFill>
            <a:blip r:embed="rId2" cstate="print"/>
            <a:srcRect r="19878" b="93371"/>
            <a:stretch>
              <a:fillRect/>
            </a:stretch>
          </p:blipFill>
          <p:spPr bwMode="auto">
            <a:xfrm rot="10800000">
              <a:off x="-1" y="6553199"/>
              <a:ext cx="4914230" cy="304799"/>
            </a:xfrm>
            <a:prstGeom prst="rect">
              <a:avLst/>
            </a:prstGeom>
            <a:noFill/>
          </p:spPr>
        </p:pic>
      </p:grpSp>
      <p:pic>
        <p:nvPicPr>
          <p:cNvPr id="12" name="Picture 16" descr="logonegativo.jpg"/>
          <p:cNvPicPr>
            <a:picLocks noChangeAspect="1"/>
          </p:cNvPicPr>
          <p:nvPr userDrawn="1"/>
        </p:nvPicPr>
        <p:blipFill>
          <a:blip r:embed="rId4" cstate="print"/>
          <a:srcRect/>
          <a:stretch>
            <a:fillRect/>
          </a:stretch>
        </p:blipFill>
        <p:spPr bwMode="auto">
          <a:xfrm>
            <a:off x="8180832" y="1"/>
            <a:ext cx="963168" cy="762000"/>
          </a:xfrm>
          <a:prstGeom prst="rect">
            <a:avLst/>
          </a:prstGeom>
          <a:ln>
            <a:noFill/>
          </a:ln>
          <a:effectLst>
            <a:softEdge rad="112500"/>
          </a:effectLst>
        </p:spPr>
      </p:pic>
      <p:pic>
        <p:nvPicPr>
          <p:cNvPr id="14" name="Picture 3"/>
          <p:cNvPicPr>
            <a:picLocks noChangeAspect="1" noChangeArrowheads="1"/>
          </p:cNvPicPr>
          <p:nvPr userDrawn="1"/>
        </p:nvPicPr>
        <p:blipFill>
          <a:blip r:embed="rId5" cstate="print">
            <a:clrChange>
              <a:clrFrom>
                <a:srgbClr val="FFFFFF"/>
              </a:clrFrom>
              <a:clrTo>
                <a:srgbClr val="FFFFFF">
                  <a:alpha val="0"/>
                </a:srgbClr>
              </a:clrTo>
            </a:clrChange>
          </a:blip>
          <a:srcRect l="34096" t="64694" r="25987"/>
          <a:stretch>
            <a:fillRect/>
          </a:stretch>
        </p:blipFill>
        <p:spPr bwMode="auto">
          <a:xfrm>
            <a:off x="0" y="1059259"/>
            <a:ext cx="990600" cy="446286"/>
          </a:xfrm>
          <a:prstGeom prst="rect">
            <a:avLst/>
          </a:prstGeom>
          <a:noFill/>
          <a:ln w="9525">
            <a:noFill/>
            <a:miter lim="800000"/>
            <a:headEnd/>
            <a:tailEnd/>
          </a:ln>
        </p:spPr>
      </p:pic>
      <p:pic>
        <p:nvPicPr>
          <p:cNvPr id="15" name="Picture 3"/>
          <p:cNvPicPr>
            <a:picLocks noChangeAspect="1" noChangeArrowheads="1"/>
          </p:cNvPicPr>
          <p:nvPr userDrawn="1"/>
        </p:nvPicPr>
        <p:blipFill>
          <a:blip r:embed="rId6" cstate="print">
            <a:clrChange>
              <a:clrFrom>
                <a:srgbClr val="FFFFFF"/>
              </a:clrFrom>
              <a:clrTo>
                <a:srgbClr val="FFFFFF">
                  <a:alpha val="0"/>
                </a:srgbClr>
              </a:clrTo>
            </a:clrChange>
          </a:blip>
          <a:srcRect r="84199" b="80408"/>
          <a:stretch>
            <a:fillRect/>
          </a:stretch>
        </p:blipFill>
        <p:spPr bwMode="auto">
          <a:xfrm>
            <a:off x="8458200" y="1524001"/>
            <a:ext cx="533400" cy="336884"/>
          </a:xfrm>
          <a:prstGeom prst="rect">
            <a:avLst/>
          </a:prstGeom>
          <a:noFill/>
          <a:ln w="9525">
            <a:noFill/>
            <a:miter lim="800000"/>
            <a:headEnd/>
            <a:tailEnd/>
          </a:ln>
        </p:spPr>
      </p:pic>
      <p:pic>
        <p:nvPicPr>
          <p:cNvPr id="16" name="Picture 3"/>
          <p:cNvPicPr>
            <a:picLocks noChangeAspect="1" noChangeArrowheads="1"/>
          </p:cNvPicPr>
          <p:nvPr userDrawn="1"/>
        </p:nvPicPr>
        <p:blipFill>
          <a:blip r:embed="rId7" cstate="print">
            <a:clrChange>
              <a:clrFrom>
                <a:srgbClr val="FFFFFF"/>
              </a:clrFrom>
              <a:clrTo>
                <a:srgbClr val="FFFFFF">
                  <a:alpha val="0"/>
                </a:srgbClr>
              </a:clrTo>
            </a:clrChange>
          </a:blip>
          <a:srcRect l="59044" t="15714" r="30977" b="74490"/>
          <a:stretch>
            <a:fillRect/>
          </a:stretch>
        </p:blipFill>
        <p:spPr bwMode="auto">
          <a:xfrm>
            <a:off x="8205355" y="1676400"/>
            <a:ext cx="762000" cy="381000"/>
          </a:xfrm>
          <a:prstGeom prst="rect">
            <a:avLst/>
          </a:prstGeom>
          <a:noFill/>
          <a:ln w="9525">
            <a:noFill/>
            <a:miter lim="800000"/>
            <a:headEnd/>
            <a:tailEnd/>
          </a:ln>
        </p:spPr>
      </p:pic>
      <p:pic>
        <p:nvPicPr>
          <p:cNvPr id="17" name="Picture 3"/>
          <p:cNvPicPr>
            <a:picLocks noChangeAspect="1" noChangeArrowheads="1"/>
          </p:cNvPicPr>
          <p:nvPr userDrawn="1"/>
        </p:nvPicPr>
        <p:blipFill>
          <a:blip r:embed="rId7" cstate="print">
            <a:clrChange>
              <a:clrFrom>
                <a:srgbClr val="FFFFFF"/>
              </a:clrFrom>
              <a:clrTo>
                <a:srgbClr val="FFFFFF">
                  <a:alpha val="0"/>
                </a:srgbClr>
              </a:clrTo>
            </a:clrChange>
          </a:blip>
          <a:srcRect l="81497" t="33673" r="7692" b="53265"/>
          <a:stretch>
            <a:fillRect/>
          </a:stretch>
        </p:blipFill>
        <p:spPr bwMode="auto">
          <a:xfrm>
            <a:off x="304800" y="1312719"/>
            <a:ext cx="685800" cy="422031"/>
          </a:xfrm>
          <a:prstGeom prst="rect">
            <a:avLst/>
          </a:prstGeom>
          <a:noFill/>
          <a:ln w="9525">
            <a:noFill/>
            <a:miter lim="800000"/>
            <a:headEnd/>
            <a:tailEnd/>
          </a:ln>
        </p:spPr>
      </p:pic>
      <p:pic>
        <p:nvPicPr>
          <p:cNvPr id="18" name="Picture 3"/>
          <p:cNvPicPr>
            <a:picLocks noChangeAspect="1" noChangeArrowheads="1"/>
          </p:cNvPicPr>
          <p:nvPr userDrawn="1"/>
        </p:nvPicPr>
        <p:blipFill>
          <a:blip r:embed="rId7" cstate="print">
            <a:clrChange>
              <a:clrFrom>
                <a:srgbClr val="FFFFFF"/>
              </a:clrFrom>
              <a:clrTo>
                <a:srgbClr val="FFFFFF">
                  <a:alpha val="0"/>
                </a:srgbClr>
              </a:clrTo>
            </a:clrChange>
          </a:blip>
          <a:srcRect l="90644" b="87551"/>
          <a:stretch>
            <a:fillRect/>
          </a:stretch>
        </p:blipFill>
        <p:spPr bwMode="auto">
          <a:xfrm>
            <a:off x="228600" y="5867400"/>
            <a:ext cx="449705"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1"/>
            <a:ext cx="8229600" cy="4495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17220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15D948-DEBD-43F2-B784-0599A4386F42}" type="datetimeFigureOut">
              <a:rPr lang="en-US" smtClean="0"/>
              <a:pPr/>
              <a:t>5/25/2015</a:t>
            </a:fld>
            <a:endParaRPr lang="en-US"/>
          </a:p>
        </p:txBody>
      </p:sp>
      <p:sp>
        <p:nvSpPr>
          <p:cNvPr id="5" name="Footer Placeholder 4"/>
          <p:cNvSpPr>
            <a:spLocks noGrp="1"/>
          </p:cNvSpPr>
          <p:nvPr>
            <p:ph type="ftr" sz="quarter" idx="3"/>
          </p:nvPr>
        </p:nvSpPr>
        <p:spPr>
          <a:xfrm>
            <a:off x="3124200" y="617220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17220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D93677-3EDC-47F8-9E4D-F97139E12C13}" type="slidenum">
              <a:rPr lang="en-US" smtClean="0"/>
              <a:pPr/>
              <a:t>‹#›</a:t>
            </a:fld>
            <a:endParaRPr lang="en-US"/>
          </a:p>
        </p:txBody>
      </p:sp>
      <p:grpSp>
        <p:nvGrpSpPr>
          <p:cNvPr id="7" name="Group 6"/>
          <p:cNvGrpSpPr/>
          <p:nvPr userDrawn="1"/>
        </p:nvGrpSpPr>
        <p:grpSpPr>
          <a:xfrm>
            <a:off x="-1" y="6537960"/>
            <a:ext cx="9144001" cy="320040"/>
            <a:chOff x="-1" y="6537960"/>
            <a:chExt cx="9144001" cy="320040"/>
          </a:xfrm>
        </p:grpSpPr>
        <p:pic>
          <p:nvPicPr>
            <p:cNvPr id="8" name="Picture 2" descr="http://www.geekpedia.com/gallery/fullsize/windows-visual-studio-net-colorful-wallpaper.jpg"/>
            <p:cNvPicPr>
              <a:picLocks noChangeAspect="1" noChangeArrowheads="1"/>
            </p:cNvPicPr>
            <p:nvPr/>
          </p:nvPicPr>
          <p:blipFill>
            <a:blip r:embed="rId14" cstate="print"/>
            <a:srcRect r="94666"/>
            <a:stretch>
              <a:fillRect/>
            </a:stretch>
          </p:blipFill>
          <p:spPr bwMode="auto">
            <a:xfrm rot="16200000">
              <a:off x="5638802" y="4794250"/>
              <a:ext cx="304800" cy="3810002"/>
            </a:xfrm>
            <a:prstGeom prst="rect">
              <a:avLst/>
            </a:prstGeom>
            <a:noFill/>
          </p:spPr>
        </p:pic>
        <p:pic>
          <p:nvPicPr>
            <p:cNvPr id="9" name="Picture 2" descr="http://www.geekpedia.com/gallery/fullsize/windows-visual-studio-net-colorful-wallpaper.jpg"/>
            <p:cNvPicPr>
              <a:picLocks noChangeAspect="1" noChangeArrowheads="1"/>
            </p:cNvPicPr>
            <p:nvPr/>
          </p:nvPicPr>
          <p:blipFill>
            <a:blip r:embed="rId15" cstate="print"/>
            <a:srcRect t="53314" b="33347"/>
            <a:stretch>
              <a:fillRect/>
            </a:stretch>
          </p:blipFill>
          <p:spPr bwMode="auto">
            <a:xfrm>
              <a:off x="5943600" y="6537960"/>
              <a:ext cx="3200400" cy="320040"/>
            </a:xfrm>
            <a:prstGeom prst="rect">
              <a:avLst/>
            </a:prstGeom>
            <a:noFill/>
          </p:spPr>
        </p:pic>
        <p:pic>
          <p:nvPicPr>
            <p:cNvPr id="10" name="Picture 2" descr="http://www.geekpedia.com/gallery/fullsize/windows-visual-studio-net-colorful-wallpaper.jpg"/>
            <p:cNvPicPr>
              <a:picLocks noChangeAspect="1" noChangeArrowheads="1"/>
            </p:cNvPicPr>
            <p:nvPr/>
          </p:nvPicPr>
          <p:blipFill>
            <a:blip r:embed="rId14" cstate="print"/>
            <a:srcRect r="19878" b="93371"/>
            <a:stretch>
              <a:fillRect/>
            </a:stretch>
          </p:blipFill>
          <p:spPr bwMode="auto">
            <a:xfrm rot="10800000">
              <a:off x="-1" y="6553199"/>
              <a:ext cx="4914230" cy="304799"/>
            </a:xfrm>
            <a:prstGeom prst="rect">
              <a:avLst/>
            </a:prstGeom>
            <a:noFill/>
          </p:spPr>
        </p:pic>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s-MX" dirty="0" err="1" smtClean="0"/>
              <a:t>.Net</a:t>
            </a:r>
            <a:r>
              <a:rPr lang="es-MX" dirty="0" smtClean="0"/>
              <a:t> Framework 2.0</a:t>
            </a:r>
            <a:endParaRPr lang="en-US" dirty="0"/>
          </a:p>
        </p:txBody>
      </p:sp>
      <p:sp>
        <p:nvSpPr>
          <p:cNvPr id="3" name="Subtitle 2"/>
          <p:cNvSpPr>
            <a:spLocks noGrp="1"/>
          </p:cNvSpPr>
          <p:nvPr>
            <p:ph type="subTitle" idx="1"/>
          </p:nvPr>
        </p:nvSpPr>
        <p:spPr>
          <a:xfrm>
            <a:off x="1371600" y="3886200"/>
            <a:ext cx="6400800" cy="990600"/>
          </a:xfrm>
        </p:spPr>
        <p:txBody>
          <a:bodyPr/>
          <a:lstStyle/>
          <a:p>
            <a:r>
              <a:rPr lang="en-US" dirty="0" smtClean="0"/>
              <a:t>BRENDA GONZÁLEZ GÓMEZ</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Lección</a:t>
            </a:r>
            <a:r>
              <a:rPr lang="en-US" dirty="0"/>
              <a:t> 1: </a:t>
            </a:r>
            <a:r>
              <a:rPr lang="es-MX" dirty="0"/>
              <a:t>Expresiones regulares</a:t>
            </a:r>
            <a:endParaRPr lang="es-419" dirty="0"/>
          </a:p>
        </p:txBody>
      </p:sp>
      <p:sp>
        <p:nvSpPr>
          <p:cNvPr id="3" name="2 Marcador de contenido"/>
          <p:cNvSpPr>
            <a:spLocks noGrp="1"/>
          </p:cNvSpPr>
          <p:nvPr>
            <p:ph idx="1"/>
          </p:nvPr>
        </p:nvSpPr>
        <p:spPr/>
        <p:txBody>
          <a:bodyPr>
            <a:normAutofit/>
          </a:bodyPr>
          <a:lstStyle/>
          <a:p>
            <a:endParaRPr lang="es-MX" dirty="0" smtClean="0"/>
          </a:p>
          <a:p>
            <a:r>
              <a:rPr lang="es-MX" dirty="0" smtClean="0"/>
              <a:t>Son un lenguaje para describir y manipular texto.</a:t>
            </a:r>
          </a:p>
          <a:p>
            <a:r>
              <a:rPr lang="es-MX" dirty="0" smtClean="0"/>
              <a:t>Están </a:t>
            </a:r>
            <a:r>
              <a:rPr lang="es-MX" dirty="0"/>
              <a:t>basadas en una técnica para </a:t>
            </a:r>
            <a:r>
              <a:rPr lang="es-MX" dirty="0" smtClean="0"/>
              <a:t>buscar </a:t>
            </a:r>
            <a:r>
              <a:rPr lang="es-MX" dirty="0"/>
              <a:t>coincidencias de patrones de texto. </a:t>
            </a:r>
            <a:r>
              <a:rPr lang="es-MX" dirty="0" smtClean="0"/>
              <a:t>Comparan </a:t>
            </a:r>
            <a:r>
              <a:rPr lang="es-MX" dirty="0"/>
              <a:t>cadenas de texto -posiblemente </a:t>
            </a:r>
            <a:r>
              <a:rPr lang="es-MX" dirty="0" smtClean="0"/>
              <a:t>con comodín</a:t>
            </a:r>
          </a:p>
        </p:txBody>
      </p:sp>
      <p:sp>
        <p:nvSpPr>
          <p:cNvPr id="5" name="Rectangle 2"/>
          <p:cNvSpPr>
            <a:spLocks noChangeArrowheads="1"/>
          </p:cNvSpPr>
          <p:nvPr/>
        </p:nvSpPr>
        <p:spPr bwMode="auto">
          <a:xfrm>
            <a:off x="152400" y="242500"/>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s-419" altLang="es-419" sz="1800" b="0" i="0" u="none" strike="noStrike" cap="none" normalizeH="0" baseline="0" dirty="0" smtClean="0">
              <a:ln>
                <a:noFill/>
              </a:ln>
              <a:solidFill>
                <a:schemeClr val="tx1"/>
              </a:solidFill>
              <a:effectLst/>
              <a:latin typeface="Arial" panose="020B0604020202020204" pitchFamily="34" charset="0"/>
            </a:endParaRPr>
          </a:p>
        </p:txBody>
      </p:sp>
      <p:pic>
        <p:nvPicPr>
          <p:cNvPr id="1028" name="Picture 4" descr="http://www.jooldesign.co.uk/wp-content/uploads/2012/05/regular-expressions-regex.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4869180"/>
            <a:ext cx="2895600" cy="14281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570151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Lección</a:t>
            </a:r>
            <a:r>
              <a:rPr lang="en-US" dirty="0"/>
              <a:t> 1: </a:t>
            </a:r>
            <a:r>
              <a:rPr lang="es-MX" dirty="0"/>
              <a:t>Expresiones regulares</a:t>
            </a:r>
            <a:endParaRPr lang="es-419" dirty="0"/>
          </a:p>
        </p:txBody>
      </p:sp>
      <p:sp>
        <p:nvSpPr>
          <p:cNvPr id="3" name="2 Marcador de contenido"/>
          <p:cNvSpPr>
            <a:spLocks noGrp="1"/>
          </p:cNvSpPr>
          <p:nvPr>
            <p:ph idx="1"/>
          </p:nvPr>
        </p:nvSpPr>
        <p:spPr/>
        <p:txBody>
          <a:bodyPr>
            <a:normAutofit/>
          </a:bodyPr>
          <a:lstStyle/>
          <a:p>
            <a:endParaRPr lang="es-MX" dirty="0"/>
          </a:p>
          <a:p>
            <a:r>
              <a:rPr lang="es-MX" dirty="0" smtClean="0"/>
              <a:t>El </a:t>
            </a:r>
            <a:r>
              <a:rPr lang="es-MX" dirty="0"/>
              <a:t>resultado de aplicar una expresión regular </a:t>
            </a:r>
            <a:r>
              <a:rPr lang="es-MX" dirty="0" smtClean="0"/>
              <a:t>sobre una </a:t>
            </a:r>
            <a:r>
              <a:rPr lang="es-MX" dirty="0"/>
              <a:t>cadena es una sub-cadena de ésta o una </a:t>
            </a:r>
            <a:r>
              <a:rPr lang="es-MX" dirty="0" smtClean="0"/>
              <a:t>nueva cadena </a:t>
            </a:r>
            <a:r>
              <a:rPr lang="es-MX" dirty="0"/>
              <a:t>que modifica la </a:t>
            </a:r>
            <a:r>
              <a:rPr lang="es-MX" dirty="0" smtClean="0"/>
              <a:t>originales dentro de </a:t>
            </a:r>
            <a:r>
              <a:rPr lang="es-MX" dirty="0"/>
              <a:t>otras </a:t>
            </a:r>
            <a:r>
              <a:rPr lang="es-MX" dirty="0" smtClean="0"/>
              <a:t>cadenas.</a:t>
            </a:r>
          </a:p>
          <a:p>
            <a:r>
              <a:rPr lang="es-MX" dirty="0"/>
              <a:t>Una expresión regular está conformada por </a:t>
            </a:r>
            <a:r>
              <a:rPr lang="es-MX" dirty="0" smtClean="0"/>
              <a:t>caracteres literales </a:t>
            </a:r>
            <a:r>
              <a:rPr lang="es-MX" dirty="0"/>
              <a:t>y meta-caracteres</a:t>
            </a:r>
          </a:p>
        </p:txBody>
      </p:sp>
    </p:spTree>
    <p:extLst>
      <p:ext uri="{BB962C8B-B14F-4D97-AF65-F5344CB8AC3E}">
        <p14:creationId xmlns:p14="http://schemas.microsoft.com/office/powerpoint/2010/main" val="178428230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a:t>Aserciones Posicionales</a:t>
            </a:r>
          </a:p>
        </p:txBody>
      </p:sp>
      <p:graphicFrame>
        <p:nvGraphicFramePr>
          <p:cNvPr id="4" name="3 Marcador de contenido"/>
          <p:cNvGraphicFramePr>
            <a:graphicFrameLocks noGrp="1"/>
          </p:cNvGraphicFramePr>
          <p:nvPr>
            <p:ph idx="1"/>
            <p:extLst>
              <p:ext uri="{D42A27DB-BD31-4B8C-83A1-F6EECF244321}">
                <p14:modId xmlns:p14="http://schemas.microsoft.com/office/powerpoint/2010/main" val="540175595"/>
              </p:ext>
            </p:extLst>
          </p:nvPr>
        </p:nvGraphicFramePr>
        <p:xfrm>
          <a:off x="685800" y="1676400"/>
          <a:ext cx="8001000" cy="4267198"/>
        </p:xfrm>
        <a:graphic>
          <a:graphicData uri="http://schemas.openxmlformats.org/drawingml/2006/table">
            <a:tbl>
              <a:tblPr>
                <a:tableStyleId>{5C22544A-7EE6-4342-B048-85BDC9FD1C3A}</a:tableStyleId>
              </a:tblPr>
              <a:tblGrid>
                <a:gridCol w="2257335"/>
                <a:gridCol w="5743665"/>
              </a:tblGrid>
              <a:tr h="331670">
                <a:tc>
                  <a:txBody>
                    <a:bodyPr/>
                    <a:lstStyle/>
                    <a:p>
                      <a:pPr algn="ctr" fontAlgn="b"/>
                      <a:r>
                        <a:rPr lang="es-MX" sz="1800" u="none" strike="noStrike" dirty="0">
                          <a:effectLst/>
                        </a:rPr>
                        <a:t>Expresión</a:t>
                      </a:r>
                      <a:endParaRPr lang="es-MX" sz="1800" b="1" i="0" u="none" strike="noStrike" dirty="0">
                        <a:solidFill>
                          <a:srgbClr val="000000"/>
                        </a:solidFill>
                        <a:effectLst/>
                        <a:latin typeface="Calibri"/>
                      </a:endParaRPr>
                    </a:p>
                  </a:txBody>
                  <a:tcPr marL="9525" marR="9525" marT="9525" marB="0" anchor="b"/>
                </a:tc>
                <a:tc>
                  <a:txBody>
                    <a:bodyPr/>
                    <a:lstStyle/>
                    <a:p>
                      <a:pPr algn="l" fontAlgn="b"/>
                      <a:r>
                        <a:rPr lang="es-MX" sz="1800" u="none" strike="noStrike" dirty="0">
                          <a:effectLst/>
                        </a:rPr>
                        <a:t>Significado</a:t>
                      </a:r>
                      <a:endParaRPr lang="es-MX" sz="1800" b="1" i="0" u="none" strike="noStrike" dirty="0">
                        <a:solidFill>
                          <a:srgbClr val="000000"/>
                        </a:solidFill>
                        <a:effectLst/>
                        <a:latin typeface="Calibri"/>
                      </a:endParaRPr>
                    </a:p>
                  </a:txBody>
                  <a:tcPr marL="9525" marR="9525" marT="9525" marB="0" anchor="b"/>
                </a:tc>
              </a:tr>
              <a:tr h="331670">
                <a:tc>
                  <a:txBody>
                    <a:bodyPr/>
                    <a:lstStyle/>
                    <a:p>
                      <a:pPr algn="ctr" fontAlgn="b"/>
                      <a:r>
                        <a:rPr lang="es-MX" sz="1800" u="none" strike="noStrike" dirty="0">
                          <a:effectLst/>
                        </a:rPr>
                        <a:t>^ </a:t>
                      </a:r>
                      <a:endParaRPr lang="es-MX" sz="1800" b="0" i="0" u="none" strike="noStrike" dirty="0">
                        <a:solidFill>
                          <a:srgbClr val="000000"/>
                        </a:solidFill>
                        <a:effectLst/>
                        <a:latin typeface="Calibri"/>
                      </a:endParaRPr>
                    </a:p>
                  </a:txBody>
                  <a:tcPr marL="9525" marR="9525" marT="9525" marB="0" anchor="b"/>
                </a:tc>
                <a:tc>
                  <a:txBody>
                    <a:bodyPr/>
                    <a:lstStyle/>
                    <a:p>
                      <a:pPr algn="l" fontAlgn="b"/>
                      <a:r>
                        <a:rPr lang="es-MX" sz="1800" u="none" strike="noStrike">
                          <a:effectLst/>
                        </a:rPr>
                        <a:t>Comienzo de línea</a:t>
                      </a:r>
                      <a:endParaRPr lang="es-MX" sz="1800" b="0" i="0" u="none" strike="noStrike">
                        <a:solidFill>
                          <a:srgbClr val="000000"/>
                        </a:solidFill>
                        <a:effectLst/>
                        <a:latin typeface="Calibri"/>
                      </a:endParaRPr>
                    </a:p>
                  </a:txBody>
                  <a:tcPr marL="9525" marR="9525" marT="9525" marB="0" anchor="b"/>
                </a:tc>
              </a:tr>
              <a:tr h="331670">
                <a:tc>
                  <a:txBody>
                    <a:bodyPr/>
                    <a:lstStyle/>
                    <a:p>
                      <a:pPr algn="ctr" fontAlgn="b"/>
                      <a:r>
                        <a:rPr lang="es-MX" sz="1800" u="none" strike="noStrike">
                          <a:effectLst/>
                        </a:rPr>
                        <a:t>$ </a:t>
                      </a:r>
                      <a:endParaRPr lang="es-MX" sz="1800" b="0" i="0" u="none" strike="noStrike">
                        <a:solidFill>
                          <a:srgbClr val="000000"/>
                        </a:solidFill>
                        <a:effectLst/>
                        <a:latin typeface="Calibri"/>
                      </a:endParaRPr>
                    </a:p>
                  </a:txBody>
                  <a:tcPr marL="9525" marR="9525" marT="9525" marB="0" anchor="b"/>
                </a:tc>
                <a:tc>
                  <a:txBody>
                    <a:bodyPr/>
                    <a:lstStyle/>
                    <a:p>
                      <a:pPr algn="l" fontAlgn="b"/>
                      <a:r>
                        <a:rPr lang="es-MX" sz="1800" u="none" strike="noStrike" dirty="0">
                          <a:effectLst/>
                        </a:rPr>
                        <a:t>Fin de línea</a:t>
                      </a:r>
                      <a:endParaRPr lang="es-MX" sz="1800" b="0" i="0" u="none" strike="noStrike" dirty="0">
                        <a:solidFill>
                          <a:srgbClr val="000000"/>
                        </a:solidFill>
                        <a:effectLst/>
                        <a:latin typeface="Calibri"/>
                      </a:endParaRPr>
                    </a:p>
                  </a:txBody>
                  <a:tcPr marL="9525" marR="9525" marT="9525" marB="0" anchor="b"/>
                </a:tc>
              </a:tr>
              <a:tr h="652212">
                <a:tc>
                  <a:txBody>
                    <a:bodyPr/>
                    <a:lstStyle/>
                    <a:p>
                      <a:pPr algn="ctr" fontAlgn="b"/>
                      <a:r>
                        <a:rPr lang="es-MX" sz="1800" u="none" strike="noStrike">
                          <a:effectLst/>
                        </a:rPr>
                        <a:t>\A </a:t>
                      </a:r>
                      <a:endParaRPr lang="es-MX" sz="1800" b="0" i="0" u="none" strike="noStrike">
                        <a:solidFill>
                          <a:srgbClr val="000000"/>
                        </a:solidFill>
                        <a:effectLst/>
                        <a:latin typeface="Calibri"/>
                      </a:endParaRPr>
                    </a:p>
                  </a:txBody>
                  <a:tcPr marL="9525" marR="9525" marT="9525" marB="0" anchor="b"/>
                </a:tc>
                <a:tc>
                  <a:txBody>
                    <a:bodyPr/>
                    <a:lstStyle/>
                    <a:p>
                      <a:pPr algn="l" fontAlgn="b"/>
                      <a:r>
                        <a:rPr lang="es-MX" sz="1800" u="none" strike="noStrike" dirty="0">
                          <a:effectLst/>
                        </a:rPr>
                        <a:t>Comienzo de una cadena de caracteres</a:t>
                      </a:r>
                      <a:endParaRPr lang="es-MX" sz="1800" b="0" i="0" u="none" strike="noStrike" dirty="0">
                        <a:solidFill>
                          <a:srgbClr val="000000"/>
                        </a:solidFill>
                        <a:effectLst/>
                        <a:latin typeface="Calibri"/>
                      </a:endParaRPr>
                    </a:p>
                  </a:txBody>
                  <a:tcPr marL="9525" marR="9525" marT="9525" marB="0" anchor="b"/>
                </a:tc>
              </a:tr>
              <a:tr h="652212">
                <a:tc>
                  <a:txBody>
                    <a:bodyPr/>
                    <a:lstStyle/>
                    <a:p>
                      <a:pPr algn="ctr" fontAlgn="b"/>
                      <a:r>
                        <a:rPr lang="es-MX" sz="1800" u="none" strike="noStrike" dirty="0">
                          <a:effectLst/>
                        </a:rPr>
                        <a:t>\Z </a:t>
                      </a:r>
                      <a:endParaRPr lang="es-MX" sz="1800" b="0" i="0" u="none" strike="noStrike" dirty="0">
                        <a:solidFill>
                          <a:srgbClr val="000000"/>
                        </a:solidFill>
                        <a:effectLst/>
                        <a:latin typeface="Calibri"/>
                      </a:endParaRPr>
                    </a:p>
                  </a:txBody>
                  <a:tcPr marL="9525" marR="9525" marT="9525" marB="0" anchor="b"/>
                </a:tc>
                <a:tc>
                  <a:txBody>
                    <a:bodyPr/>
                    <a:lstStyle/>
                    <a:p>
                      <a:pPr algn="l" fontAlgn="b"/>
                      <a:r>
                        <a:rPr lang="es-MX" sz="1800" u="none" strike="noStrike" dirty="0">
                          <a:effectLst/>
                        </a:rPr>
                        <a:t>Fin de línea o de una cadena de caracteres</a:t>
                      </a:r>
                      <a:endParaRPr lang="es-MX" sz="1800" b="0" i="0" u="none" strike="noStrike" dirty="0">
                        <a:solidFill>
                          <a:srgbClr val="000000"/>
                        </a:solidFill>
                        <a:effectLst/>
                        <a:latin typeface="Calibri"/>
                      </a:endParaRPr>
                    </a:p>
                  </a:txBody>
                  <a:tcPr marL="9525" marR="9525" marT="9525" marB="0" anchor="b"/>
                </a:tc>
              </a:tr>
              <a:tr h="652212">
                <a:tc>
                  <a:txBody>
                    <a:bodyPr/>
                    <a:lstStyle/>
                    <a:p>
                      <a:pPr algn="ctr" fontAlgn="b"/>
                      <a:r>
                        <a:rPr lang="es-MX" sz="1800" u="none" strike="noStrike" dirty="0">
                          <a:effectLst/>
                        </a:rPr>
                        <a:t>\z </a:t>
                      </a:r>
                      <a:endParaRPr lang="es-MX" sz="1800" b="0" i="0" u="none" strike="noStrike" dirty="0">
                        <a:solidFill>
                          <a:srgbClr val="000000"/>
                        </a:solidFill>
                        <a:effectLst/>
                        <a:latin typeface="Calibri"/>
                      </a:endParaRPr>
                    </a:p>
                  </a:txBody>
                  <a:tcPr marL="9525" marR="9525" marT="9525" marB="0" anchor="b"/>
                </a:tc>
                <a:tc>
                  <a:txBody>
                    <a:bodyPr/>
                    <a:lstStyle/>
                    <a:p>
                      <a:pPr algn="l" fontAlgn="b"/>
                      <a:r>
                        <a:rPr lang="es-MX" sz="1800" u="none" strike="noStrike" dirty="0">
                          <a:effectLst/>
                        </a:rPr>
                        <a:t>Exactamente el fin de una cadena de caracteres</a:t>
                      </a:r>
                      <a:endParaRPr lang="es-MX" sz="1800" b="0" i="0" u="none" strike="noStrike" dirty="0">
                        <a:solidFill>
                          <a:srgbClr val="000000"/>
                        </a:solidFill>
                        <a:effectLst/>
                        <a:latin typeface="Calibri"/>
                      </a:endParaRPr>
                    </a:p>
                  </a:txBody>
                  <a:tcPr marL="9525" marR="9525" marT="9525" marB="0" anchor="b"/>
                </a:tc>
              </a:tr>
              <a:tr h="331670">
                <a:tc>
                  <a:txBody>
                    <a:bodyPr/>
                    <a:lstStyle/>
                    <a:p>
                      <a:pPr algn="ctr" fontAlgn="b"/>
                      <a:r>
                        <a:rPr lang="es-MX" sz="1800" u="none" strike="noStrike" dirty="0">
                          <a:effectLst/>
                        </a:rPr>
                        <a:t>\G </a:t>
                      </a:r>
                      <a:endParaRPr lang="es-MX" sz="1800" b="0" i="0" u="none" strike="noStrike" dirty="0">
                        <a:solidFill>
                          <a:srgbClr val="000000"/>
                        </a:solidFill>
                        <a:effectLst/>
                        <a:latin typeface="Calibri"/>
                      </a:endParaRPr>
                    </a:p>
                  </a:txBody>
                  <a:tcPr marL="9525" marR="9525" marT="9525" marB="0" anchor="b"/>
                </a:tc>
                <a:tc>
                  <a:txBody>
                    <a:bodyPr/>
                    <a:lstStyle/>
                    <a:p>
                      <a:pPr algn="l" fontAlgn="b"/>
                      <a:r>
                        <a:rPr lang="es-MX" sz="1800" u="none" strike="noStrike" dirty="0">
                          <a:effectLst/>
                        </a:rPr>
                        <a:t>Lugar de inicio de la búsqueda</a:t>
                      </a:r>
                      <a:endParaRPr lang="es-MX" sz="1800" b="0" i="0" u="none" strike="noStrike" dirty="0">
                        <a:solidFill>
                          <a:srgbClr val="000000"/>
                        </a:solidFill>
                        <a:effectLst/>
                        <a:latin typeface="Calibri"/>
                      </a:endParaRPr>
                    </a:p>
                  </a:txBody>
                  <a:tcPr marL="9525" marR="9525" marT="9525" marB="0" anchor="b"/>
                </a:tc>
              </a:tr>
              <a:tr h="331670">
                <a:tc>
                  <a:txBody>
                    <a:bodyPr/>
                    <a:lstStyle/>
                    <a:p>
                      <a:pPr algn="ctr" fontAlgn="b"/>
                      <a:r>
                        <a:rPr lang="es-MX" sz="1800" u="none" strike="noStrike" dirty="0">
                          <a:effectLst/>
                        </a:rPr>
                        <a:t>\</a:t>
                      </a:r>
                      <a:r>
                        <a:rPr lang="es-MX" sz="1800" u="none" strike="noStrike" dirty="0" smtClean="0">
                          <a:effectLst/>
                        </a:rPr>
                        <a:t>b</a:t>
                      </a:r>
                      <a:endParaRPr lang="es-MX" sz="1800" b="0" i="0" u="none" strike="noStrike" dirty="0">
                        <a:solidFill>
                          <a:srgbClr val="000000"/>
                        </a:solidFill>
                        <a:effectLst/>
                        <a:latin typeface="Calibri"/>
                      </a:endParaRPr>
                    </a:p>
                  </a:txBody>
                  <a:tcPr marL="9525" marR="9525" marT="9525" marB="0" anchor="b"/>
                </a:tc>
                <a:tc>
                  <a:txBody>
                    <a:bodyPr/>
                    <a:lstStyle/>
                    <a:p>
                      <a:pPr algn="l" fontAlgn="b"/>
                      <a:r>
                        <a:rPr lang="es-MX" sz="1800" u="none" strike="noStrike" dirty="0">
                          <a:effectLst/>
                        </a:rPr>
                        <a:t>En el límite de una palabra</a:t>
                      </a:r>
                      <a:endParaRPr lang="es-MX" sz="1800" b="0" i="0" u="none" strike="noStrike" dirty="0">
                        <a:solidFill>
                          <a:srgbClr val="000000"/>
                        </a:solidFill>
                        <a:effectLst/>
                        <a:latin typeface="Calibri"/>
                      </a:endParaRPr>
                    </a:p>
                  </a:txBody>
                  <a:tcPr marL="9525" marR="9525" marT="9525" marB="0" anchor="b"/>
                </a:tc>
              </a:tr>
              <a:tr h="652212">
                <a:tc>
                  <a:txBody>
                    <a:bodyPr/>
                    <a:lstStyle/>
                    <a:p>
                      <a:pPr algn="ctr" fontAlgn="b"/>
                      <a:r>
                        <a:rPr lang="es-MX" sz="1800" u="none" strike="noStrike" dirty="0">
                          <a:effectLst/>
                        </a:rPr>
                        <a:t>\</a:t>
                      </a:r>
                      <a:r>
                        <a:rPr lang="es-MX" sz="1800" u="none" strike="noStrike" dirty="0" smtClean="0">
                          <a:effectLst/>
                        </a:rPr>
                        <a:t>B</a:t>
                      </a:r>
                      <a:endParaRPr lang="es-MX" sz="1800" b="0" i="0" u="none" strike="noStrike" dirty="0">
                        <a:solidFill>
                          <a:srgbClr val="000000"/>
                        </a:solidFill>
                        <a:effectLst/>
                        <a:latin typeface="Calibri"/>
                      </a:endParaRPr>
                    </a:p>
                  </a:txBody>
                  <a:tcPr marL="9525" marR="9525" marT="9525" marB="0" anchor="b"/>
                </a:tc>
                <a:tc>
                  <a:txBody>
                    <a:bodyPr/>
                    <a:lstStyle/>
                    <a:p>
                      <a:pPr algn="l" fontAlgn="b"/>
                      <a:r>
                        <a:rPr lang="es-MX" sz="1800" u="none" strike="noStrike" dirty="0">
                          <a:effectLst/>
                        </a:rPr>
                        <a:t>Por fuera del límite de una palabra</a:t>
                      </a:r>
                      <a:endParaRPr lang="es-MX" sz="1800" b="0" i="0" u="none" strike="noStrike" dirty="0">
                        <a:solidFill>
                          <a:srgbClr val="000000"/>
                        </a:solidFill>
                        <a:effectLst/>
                        <a:latin typeface="Calibri"/>
                      </a:endParaRPr>
                    </a:p>
                  </a:txBody>
                  <a:tcPr marL="9525" marR="9525" marT="9525" marB="0" anchor="b"/>
                </a:tc>
              </a:tr>
            </a:tbl>
          </a:graphicData>
        </a:graphic>
      </p:graphicFrame>
    </p:spTree>
    <p:extLst>
      <p:ext uri="{BB962C8B-B14F-4D97-AF65-F5344CB8AC3E}">
        <p14:creationId xmlns:p14="http://schemas.microsoft.com/office/powerpoint/2010/main" val="197809186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a:t>Conjuntos de Caracteres</a:t>
            </a:r>
          </a:p>
        </p:txBody>
      </p:sp>
      <p:graphicFrame>
        <p:nvGraphicFramePr>
          <p:cNvPr id="4" name="3 Marcador de contenido"/>
          <p:cNvGraphicFramePr>
            <a:graphicFrameLocks noGrp="1"/>
          </p:cNvGraphicFramePr>
          <p:nvPr>
            <p:ph idx="1"/>
            <p:extLst>
              <p:ext uri="{D42A27DB-BD31-4B8C-83A1-F6EECF244321}">
                <p14:modId xmlns:p14="http://schemas.microsoft.com/office/powerpoint/2010/main" val="3688380775"/>
              </p:ext>
            </p:extLst>
          </p:nvPr>
        </p:nvGraphicFramePr>
        <p:xfrm>
          <a:off x="304800" y="1676400"/>
          <a:ext cx="8458200" cy="4572001"/>
        </p:xfrm>
        <a:graphic>
          <a:graphicData uri="http://schemas.openxmlformats.org/drawingml/2006/table">
            <a:tbl>
              <a:tblPr>
                <a:tableStyleId>{5C22544A-7EE6-4342-B048-85BDC9FD1C3A}</a:tableStyleId>
              </a:tblPr>
              <a:tblGrid>
                <a:gridCol w="1550971"/>
                <a:gridCol w="6907229"/>
              </a:tblGrid>
              <a:tr h="430547">
                <a:tc>
                  <a:txBody>
                    <a:bodyPr/>
                    <a:lstStyle/>
                    <a:p>
                      <a:pPr algn="ctr" fontAlgn="b"/>
                      <a:r>
                        <a:rPr lang="es-MX" sz="1600" u="none" strike="noStrike" dirty="0">
                          <a:effectLst/>
                        </a:rPr>
                        <a:t>Expresión</a:t>
                      </a:r>
                      <a:endParaRPr lang="es-MX" sz="1600" b="1" i="0" u="none" strike="noStrike" dirty="0">
                        <a:solidFill>
                          <a:srgbClr val="000000"/>
                        </a:solidFill>
                        <a:effectLst/>
                        <a:latin typeface="Calibri"/>
                      </a:endParaRPr>
                    </a:p>
                  </a:txBody>
                  <a:tcPr marL="9525" marR="9525" marT="9525" marB="0" anchor="b"/>
                </a:tc>
                <a:tc>
                  <a:txBody>
                    <a:bodyPr/>
                    <a:lstStyle/>
                    <a:p>
                      <a:pPr algn="l" fontAlgn="b"/>
                      <a:r>
                        <a:rPr lang="es-MX" sz="1600" u="none" strike="noStrike">
                          <a:effectLst/>
                        </a:rPr>
                        <a:t>Significado</a:t>
                      </a:r>
                      <a:endParaRPr lang="es-MX" sz="1600" b="1" i="0" u="none" strike="noStrike">
                        <a:solidFill>
                          <a:srgbClr val="000000"/>
                        </a:solidFill>
                        <a:effectLst/>
                        <a:latin typeface="Calibri"/>
                      </a:endParaRPr>
                    </a:p>
                  </a:txBody>
                  <a:tcPr marL="9525" marR="9525" marT="9525" marB="0" anchor="b"/>
                </a:tc>
              </a:tr>
              <a:tr h="410045">
                <a:tc>
                  <a:txBody>
                    <a:bodyPr/>
                    <a:lstStyle/>
                    <a:p>
                      <a:pPr algn="ctr" fontAlgn="b"/>
                      <a:r>
                        <a:rPr lang="es-MX" sz="1600" u="none" strike="noStrike">
                          <a:effectLst/>
                        </a:rPr>
                        <a:t>.</a:t>
                      </a:r>
                      <a:endParaRPr lang="es-MX" sz="1600" b="0" i="0" u="none" strike="noStrike">
                        <a:solidFill>
                          <a:srgbClr val="000000"/>
                        </a:solidFill>
                        <a:effectLst/>
                        <a:latin typeface="Calibri"/>
                      </a:endParaRPr>
                    </a:p>
                  </a:txBody>
                  <a:tcPr marL="9525" marR="9525" marT="9525" marB="0" anchor="b"/>
                </a:tc>
                <a:tc>
                  <a:txBody>
                    <a:bodyPr/>
                    <a:lstStyle/>
                    <a:p>
                      <a:pPr algn="l" fontAlgn="b"/>
                      <a:r>
                        <a:rPr lang="es-MX" sz="1600" u="none" strike="noStrike">
                          <a:effectLst/>
                        </a:rPr>
                        <a:t>Coincide con cualquier carácter excepto \n</a:t>
                      </a:r>
                      <a:endParaRPr lang="es-MX" sz="1600" b="0" i="0" u="none" strike="noStrike">
                        <a:solidFill>
                          <a:srgbClr val="000000"/>
                        </a:solidFill>
                        <a:effectLst/>
                        <a:latin typeface="Calibri"/>
                      </a:endParaRPr>
                    </a:p>
                  </a:txBody>
                  <a:tcPr marL="9525" marR="9525" marT="9525" marB="0" anchor="b"/>
                </a:tc>
              </a:tr>
              <a:tr h="410045">
                <a:tc>
                  <a:txBody>
                    <a:bodyPr/>
                    <a:lstStyle/>
                    <a:p>
                      <a:pPr algn="ctr" fontAlgn="b"/>
                      <a:r>
                        <a:rPr lang="es-MX" sz="1600" u="none" strike="noStrike">
                          <a:effectLst/>
                        </a:rPr>
                        <a:t>[listacaracteres]</a:t>
                      </a:r>
                      <a:endParaRPr lang="es-MX" sz="1600" b="0" i="0" u="none" strike="noStrike">
                        <a:solidFill>
                          <a:srgbClr val="000000"/>
                        </a:solidFill>
                        <a:effectLst/>
                        <a:latin typeface="Calibri"/>
                      </a:endParaRPr>
                    </a:p>
                  </a:txBody>
                  <a:tcPr marL="9525" marR="9525" marT="9525" marB="0" anchor="b"/>
                </a:tc>
                <a:tc>
                  <a:txBody>
                    <a:bodyPr/>
                    <a:lstStyle/>
                    <a:p>
                      <a:pPr algn="l" fontAlgn="b"/>
                      <a:r>
                        <a:rPr lang="es-MX" sz="1600" u="none" strike="noStrike" dirty="0">
                          <a:effectLst/>
                        </a:rPr>
                        <a:t>Coincide con un carácter dentro de la lista</a:t>
                      </a:r>
                      <a:endParaRPr lang="es-MX" sz="1600" b="0" i="0" u="none" strike="noStrike" dirty="0">
                        <a:solidFill>
                          <a:srgbClr val="000000"/>
                        </a:solidFill>
                        <a:effectLst/>
                        <a:latin typeface="Calibri"/>
                      </a:endParaRPr>
                    </a:p>
                  </a:txBody>
                  <a:tcPr marL="9525" marR="9525" marT="9525" marB="0" anchor="b"/>
                </a:tc>
              </a:tr>
              <a:tr h="410045">
                <a:tc>
                  <a:txBody>
                    <a:bodyPr/>
                    <a:lstStyle/>
                    <a:p>
                      <a:pPr algn="ctr" fontAlgn="b"/>
                      <a:r>
                        <a:rPr lang="es-MX" sz="1600" u="none" strike="noStrike">
                          <a:effectLst/>
                        </a:rPr>
                        <a:t>[^listacaracteres]</a:t>
                      </a:r>
                      <a:endParaRPr lang="es-MX" sz="1600" b="0" i="0" u="none" strike="noStrike">
                        <a:solidFill>
                          <a:srgbClr val="000000"/>
                        </a:solidFill>
                        <a:effectLst/>
                        <a:latin typeface="Calibri"/>
                      </a:endParaRPr>
                    </a:p>
                  </a:txBody>
                  <a:tcPr marL="9525" marR="9525" marT="9525" marB="0" anchor="b"/>
                </a:tc>
                <a:tc>
                  <a:txBody>
                    <a:bodyPr/>
                    <a:lstStyle/>
                    <a:p>
                      <a:pPr algn="l" fontAlgn="b"/>
                      <a:r>
                        <a:rPr lang="es-MX" sz="1600" u="none" strike="noStrike" dirty="0">
                          <a:effectLst/>
                        </a:rPr>
                        <a:t>Coincide con un carácter que no esté dentro de la lista</a:t>
                      </a:r>
                      <a:endParaRPr lang="es-MX" sz="1600" b="0" i="0" u="none" strike="noStrike" dirty="0">
                        <a:solidFill>
                          <a:srgbClr val="000000"/>
                        </a:solidFill>
                        <a:effectLst/>
                        <a:latin typeface="Calibri"/>
                      </a:endParaRPr>
                    </a:p>
                  </a:txBody>
                  <a:tcPr marL="9525" marR="9525" marT="9525" marB="0" anchor="b"/>
                </a:tc>
              </a:tr>
              <a:tr h="410045">
                <a:tc>
                  <a:txBody>
                    <a:bodyPr/>
                    <a:lstStyle/>
                    <a:p>
                      <a:pPr algn="ctr" fontAlgn="b"/>
                      <a:r>
                        <a:rPr lang="es-MX" sz="1600" u="none" strike="noStrike">
                          <a:effectLst/>
                        </a:rPr>
                        <a:t>[car1-car2]</a:t>
                      </a:r>
                      <a:endParaRPr lang="es-MX" sz="1600" b="0" i="0" u="none" strike="noStrike">
                        <a:solidFill>
                          <a:srgbClr val="000000"/>
                        </a:solidFill>
                        <a:effectLst/>
                        <a:latin typeface="Calibri"/>
                      </a:endParaRPr>
                    </a:p>
                  </a:txBody>
                  <a:tcPr marL="9525" marR="9525" marT="9525" marB="0" anchor="b"/>
                </a:tc>
                <a:tc>
                  <a:txBody>
                    <a:bodyPr/>
                    <a:lstStyle/>
                    <a:p>
                      <a:pPr algn="l" fontAlgn="b"/>
                      <a:r>
                        <a:rPr lang="es-MX" sz="1600" u="none" strike="noStrike">
                          <a:effectLst/>
                        </a:rPr>
                        <a:t>Coincide con un carácter que esté dentro del rango</a:t>
                      </a:r>
                      <a:endParaRPr lang="es-MX" sz="1600" b="0" i="0" u="none" strike="noStrike">
                        <a:solidFill>
                          <a:srgbClr val="000000"/>
                        </a:solidFill>
                        <a:effectLst/>
                        <a:latin typeface="Calibri"/>
                      </a:endParaRPr>
                    </a:p>
                  </a:txBody>
                  <a:tcPr marL="9525" marR="9525" marT="9525" marB="0" anchor="b"/>
                </a:tc>
              </a:tr>
              <a:tr h="410045">
                <a:tc>
                  <a:txBody>
                    <a:bodyPr/>
                    <a:lstStyle/>
                    <a:p>
                      <a:pPr algn="ctr" fontAlgn="b"/>
                      <a:r>
                        <a:rPr lang="es-MX" sz="1600" u="none" strike="noStrike">
                          <a:effectLst/>
                        </a:rPr>
                        <a:t>\w</a:t>
                      </a:r>
                      <a:endParaRPr lang="es-MX" sz="1600" b="0" i="0" u="none" strike="noStrike">
                        <a:solidFill>
                          <a:srgbClr val="000000"/>
                        </a:solidFill>
                        <a:effectLst/>
                        <a:latin typeface="Calibri"/>
                      </a:endParaRPr>
                    </a:p>
                  </a:txBody>
                  <a:tcPr marL="9525" marR="9525" marT="9525" marB="0" anchor="b"/>
                </a:tc>
                <a:tc>
                  <a:txBody>
                    <a:bodyPr/>
                    <a:lstStyle/>
                    <a:p>
                      <a:pPr algn="l" fontAlgn="b"/>
                      <a:r>
                        <a:rPr lang="es-MX" sz="1600" u="none" strike="noStrike">
                          <a:effectLst/>
                        </a:rPr>
                        <a:t>Coincide con un carácter de una palabra, equivalente a [a-zA-Z_0-9]</a:t>
                      </a:r>
                      <a:endParaRPr lang="es-MX" sz="1600" b="0" i="0" u="none" strike="noStrike">
                        <a:solidFill>
                          <a:srgbClr val="000000"/>
                        </a:solidFill>
                        <a:effectLst/>
                        <a:latin typeface="Calibri"/>
                      </a:endParaRPr>
                    </a:p>
                  </a:txBody>
                  <a:tcPr marL="9525" marR="9525" marT="9525" marB="0" anchor="b"/>
                </a:tc>
              </a:tr>
              <a:tr h="410045">
                <a:tc>
                  <a:txBody>
                    <a:bodyPr/>
                    <a:lstStyle/>
                    <a:p>
                      <a:pPr algn="ctr" fontAlgn="b"/>
                      <a:r>
                        <a:rPr lang="es-MX" sz="1600" u="none" strike="noStrike">
                          <a:effectLst/>
                        </a:rPr>
                        <a:t>\W</a:t>
                      </a:r>
                      <a:endParaRPr lang="es-MX" sz="1600" b="0" i="0" u="none" strike="noStrike">
                        <a:solidFill>
                          <a:srgbClr val="000000"/>
                        </a:solidFill>
                        <a:effectLst/>
                        <a:latin typeface="Calibri"/>
                      </a:endParaRPr>
                    </a:p>
                  </a:txBody>
                  <a:tcPr marL="9525" marR="9525" marT="9525" marB="0" anchor="b"/>
                </a:tc>
                <a:tc>
                  <a:txBody>
                    <a:bodyPr/>
                    <a:lstStyle/>
                    <a:p>
                      <a:pPr algn="l" fontAlgn="b"/>
                      <a:r>
                        <a:rPr lang="es-MX" sz="1600" u="none" strike="noStrike">
                          <a:effectLst/>
                        </a:rPr>
                        <a:t>Coincide con un carácter que no sea de una palabra, equivalente a [^a-zA-Z_0-9]</a:t>
                      </a:r>
                      <a:endParaRPr lang="es-MX" sz="1600" b="0" i="0" u="none" strike="noStrike">
                        <a:solidFill>
                          <a:srgbClr val="000000"/>
                        </a:solidFill>
                        <a:effectLst/>
                        <a:latin typeface="Calibri"/>
                      </a:endParaRPr>
                    </a:p>
                  </a:txBody>
                  <a:tcPr marL="9525" marR="9525" marT="9525" marB="0" anchor="b"/>
                </a:tc>
              </a:tr>
              <a:tr h="410045">
                <a:tc>
                  <a:txBody>
                    <a:bodyPr/>
                    <a:lstStyle/>
                    <a:p>
                      <a:pPr algn="ctr" fontAlgn="b"/>
                      <a:r>
                        <a:rPr lang="es-MX" sz="1600" u="none" strike="noStrike">
                          <a:effectLst/>
                        </a:rPr>
                        <a:t>\s</a:t>
                      </a:r>
                      <a:endParaRPr lang="es-MX" sz="1600" b="0" i="0" u="none" strike="noStrike">
                        <a:solidFill>
                          <a:srgbClr val="000000"/>
                        </a:solidFill>
                        <a:effectLst/>
                        <a:latin typeface="Calibri"/>
                      </a:endParaRPr>
                    </a:p>
                  </a:txBody>
                  <a:tcPr marL="9525" marR="9525" marT="9525" marB="0" anchor="b"/>
                </a:tc>
                <a:tc>
                  <a:txBody>
                    <a:bodyPr/>
                    <a:lstStyle/>
                    <a:p>
                      <a:pPr algn="l" fontAlgn="b"/>
                      <a:r>
                        <a:rPr lang="es-MX" sz="1600" u="none" strike="noStrike">
                          <a:effectLst/>
                        </a:rPr>
                        <a:t>Coincide con un carácter de espacio, equivalente a [ \n\r\t\v\f]</a:t>
                      </a:r>
                      <a:endParaRPr lang="es-MX" sz="1600" b="0" i="0" u="none" strike="noStrike">
                        <a:solidFill>
                          <a:srgbClr val="000000"/>
                        </a:solidFill>
                        <a:effectLst/>
                        <a:latin typeface="Calibri"/>
                      </a:endParaRPr>
                    </a:p>
                  </a:txBody>
                  <a:tcPr marL="9525" marR="9525" marT="9525" marB="0" anchor="b"/>
                </a:tc>
              </a:tr>
              <a:tr h="430547">
                <a:tc>
                  <a:txBody>
                    <a:bodyPr/>
                    <a:lstStyle/>
                    <a:p>
                      <a:pPr algn="ctr" fontAlgn="b"/>
                      <a:r>
                        <a:rPr lang="es-MX" sz="1600" u="none" strike="noStrike">
                          <a:effectLst/>
                        </a:rPr>
                        <a:t>\S</a:t>
                      </a:r>
                      <a:endParaRPr lang="es-MX" sz="1600" b="0" i="0" u="none" strike="noStrike">
                        <a:solidFill>
                          <a:srgbClr val="000000"/>
                        </a:solidFill>
                        <a:effectLst/>
                        <a:latin typeface="Calibri"/>
                      </a:endParaRPr>
                    </a:p>
                  </a:txBody>
                  <a:tcPr marL="9525" marR="9525" marT="9525" marB="0" anchor="b"/>
                </a:tc>
                <a:tc>
                  <a:txBody>
                    <a:bodyPr/>
                    <a:lstStyle/>
                    <a:p>
                      <a:pPr algn="l" fontAlgn="b"/>
                      <a:r>
                        <a:rPr lang="es-MX" sz="1600" u="none" strike="noStrike">
                          <a:effectLst/>
                        </a:rPr>
                        <a:t>Coincide con un carácter que no sea de espacio, equivalente a [^ \n\r\t\v\f]</a:t>
                      </a:r>
                      <a:endParaRPr lang="es-MX" sz="1600" b="0" i="0" u="none" strike="noStrike">
                        <a:solidFill>
                          <a:srgbClr val="000000"/>
                        </a:solidFill>
                        <a:effectLst/>
                        <a:latin typeface="Calibri"/>
                      </a:endParaRPr>
                    </a:p>
                  </a:txBody>
                  <a:tcPr marL="9525" marR="9525" marT="9525" marB="0" anchor="b"/>
                </a:tc>
              </a:tr>
              <a:tr h="410045">
                <a:tc>
                  <a:txBody>
                    <a:bodyPr/>
                    <a:lstStyle/>
                    <a:p>
                      <a:pPr algn="ctr" fontAlgn="b"/>
                      <a:r>
                        <a:rPr lang="es-MX" sz="1600" u="none" strike="noStrike">
                          <a:effectLst/>
                        </a:rPr>
                        <a:t>\d</a:t>
                      </a:r>
                      <a:endParaRPr lang="es-MX" sz="1600" b="0" i="0" u="none" strike="noStrike">
                        <a:solidFill>
                          <a:srgbClr val="000000"/>
                        </a:solidFill>
                        <a:effectLst/>
                        <a:latin typeface="Calibri"/>
                      </a:endParaRPr>
                    </a:p>
                  </a:txBody>
                  <a:tcPr marL="9525" marR="9525" marT="9525" marB="0" anchor="b"/>
                </a:tc>
                <a:tc>
                  <a:txBody>
                    <a:bodyPr/>
                    <a:lstStyle/>
                    <a:p>
                      <a:pPr algn="l" fontAlgn="b"/>
                      <a:r>
                        <a:rPr lang="es-MX" sz="1600" u="none" strike="noStrike">
                          <a:effectLst/>
                        </a:rPr>
                        <a:t>Coincide con un dígito decimal, equivalente a [0-9]</a:t>
                      </a:r>
                      <a:endParaRPr lang="es-MX" sz="1600" b="0" i="0" u="none" strike="noStrike">
                        <a:solidFill>
                          <a:srgbClr val="000000"/>
                        </a:solidFill>
                        <a:effectLst/>
                        <a:latin typeface="Calibri"/>
                      </a:endParaRPr>
                    </a:p>
                  </a:txBody>
                  <a:tcPr marL="9525" marR="9525" marT="9525" marB="0" anchor="b"/>
                </a:tc>
              </a:tr>
              <a:tr h="430547">
                <a:tc>
                  <a:txBody>
                    <a:bodyPr/>
                    <a:lstStyle/>
                    <a:p>
                      <a:pPr algn="ctr" fontAlgn="b"/>
                      <a:r>
                        <a:rPr lang="es-MX" sz="1600" u="none" strike="noStrike">
                          <a:effectLst/>
                        </a:rPr>
                        <a:t>\D</a:t>
                      </a:r>
                      <a:endParaRPr lang="es-MX" sz="1600" b="0" i="0" u="none" strike="noStrike">
                        <a:solidFill>
                          <a:srgbClr val="000000"/>
                        </a:solidFill>
                        <a:effectLst/>
                        <a:latin typeface="Calibri"/>
                      </a:endParaRPr>
                    </a:p>
                  </a:txBody>
                  <a:tcPr marL="9525" marR="9525" marT="9525" marB="0" anchor="b"/>
                </a:tc>
                <a:tc>
                  <a:txBody>
                    <a:bodyPr/>
                    <a:lstStyle/>
                    <a:p>
                      <a:pPr algn="l" fontAlgn="b"/>
                      <a:r>
                        <a:rPr lang="es-MX" sz="1600" u="none" strike="noStrike" dirty="0">
                          <a:effectLst/>
                        </a:rPr>
                        <a:t>Coincide con un carácter que no sea un dígito decimal, equivalente a [^0-9]</a:t>
                      </a:r>
                      <a:endParaRPr lang="es-MX" sz="1600" b="0" i="0" u="none" strike="noStrike" dirty="0">
                        <a:solidFill>
                          <a:srgbClr val="000000"/>
                        </a:solidFill>
                        <a:effectLst/>
                        <a:latin typeface="Calibri"/>
                      </a:endParaRPr>
                    </a:p>
                  </a:txBody>
                  <a:tcPr marL="9525" marR="9525" marT="9525" marB="0" anchor="b"/>
                </a:tc>
              </a:tr>
            </a:tbl>
          </a:graphicData>
        </a:graphic>
      </p:graphicFrame>
    </p:spTree>
    <p:extLst>
      <p:ext uri="{BB962C8B-B14F-4D97-AF65-F5344CB8AC3E}">
        <p14:creationId xmlns:p14="http://schemas.microsoft.com/office/powerpoint/2010/main" val="321106069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a:t>Cuantificadores</a:t>
            </a:r>
          </a:p>
        </p:txBody>
      </p:sp>
      <p:graphicFrame>
        <p:nvGraphicFramePr>
          <p:cNvPr id="6" name="5 Marcador de contenido"/>
          <p:cNvGraphicFramePr>
            <a:graphicFrameLocks noGrp="1"/>
          </p:cNvGraphicFramePr>
          <p:nvPr>
            <p:ph idx="1"/>
            <p:extLst>
              <p:ext uri="{D42A27DB-BD31-4B8C-83A1-F6EECF244321}">
                <p14:modId xmlns:p14="http://schemas.microsoft.com/office/powerpoint/2010/main" val="2953878510"/>
              </p:ext>
            </p:extLst>
          </p:nvPr>
        </p:nvGraphicFramePr>
        <p:xfrm>
          <a:off x="609600" y="1600204"/>
          <a:ext cx="8153400" cy="4648196"/>
        </p:xfrm>
        <a:graphic>
          <a:graphicData uri="http://schemas.openxmlformats.org/drawingml/2006/table">
            <a:tbl>
              <a:tblPr>
                <a:tableStyleId>{5C22544A-7EE6-4342-B048-85BDC9FD1C3A}</a:tableStyleId>
              </a:tblPr>
              <a:tblGrid>
                <a:gridCol w="1495080"/>
                <a:gridCol w="6658320"/>
              </a:tblGrid>
              <a:tr h="372566">
                <a:tc>
                  <a:txBody>
                    <a:bodyPr/>
                    <a:lstStyle/>
                    <a:p>
                      <a:pPr algn="ctr" fontAlgn="b"/>
                      <a:r>
                        <a:rPr lang="es-MX" sz="1600" u="none" strike="noStrike" dirty="0">
                          <a:effectLst/>
                        </a:rPr>
                        <a:t>Expresión</a:t>
                      </a:r>
                      <a:endParaRPr lang="es-MX" sz="1600" b="1" i="0" u="none" strike="noStrike" dirty="0">
                        <a:solidFill>
                          <a:srgbClr val="000000"/>
                        </a:solidFill>
                        <a:effectLst/>
                        <a:latin typeface="Calibri"/>
                      </a:endParaRPr>
                    </a:p>
                  </a:txBody>
                  <a:tcPr marL="9525" marR="9525" marT="9525" marB="0" anchor="b"/>
                </a:tc>
                <a:tc>
                  <a:txBody>
                    <a:bodyPr/>
                    <a:lstStyle/>
                    <a:p>
                      <a:pPr algn="l" fontAlgn="b"/>
                      <a:r>
                        <a:rPr lang="es-MX" sz="1600" u="none" strike="noStrike">
                          <a:effectLst/>
                        </a:rPr>
                        <a:t>Significado</a:t>
                      </a:r>
                      <a:endParaRPr lang="es-MX" sz="1600" b="1" i="0" u="none" strike="noStrike">
                        <a:solidFill>
                          <a:srgbClr val="000000"/>
                        </a:solidFill>
                        <a:effectLst/>
                        <a:latin typeface="Calibri"/>
                      </a:endParaRPr>
                    </a:p>
                  </a:txBody>
                  <a:tcPr marL="9525" marR="9525" marT="9525" marB="0" anchor="b"/>
                </a:tc>
              </a:tr>
              <a:tr h="354824">
                <a:tc>
                  <a:txBody>
                    <a:bodyPr/>
                    <a:lstStyle/>
                    <a:p>
                      <a:pPr algn="ctr" fontAlgn="b"/>
                      <a:r>
                        <a:rPr lang="es-MX" sz="1600" u="none" strike="noStrike" dirty="0">
                          <a:effectLst/>
                        </a:rPr>
                        <a:t>*</a:t>
                      </a:r>
                      <a:endParaRPr lang="es-MX" sz="1600" b="0" i="0" u="none" strike="noStrike" dirty="0">
                        <a:solidFill>
                          <a:srgbClr val="000000"/>
                        </a:solidFill>
                        <a:effectLst/>
                        <a:latin typeface="Calibri"/>
                      </a:endParaRPr>
                    </a:p>
                  </a:txBody>
                  <a:tcPr marL="9525" marR="9525" marT="9525" marB="0" anchor="b"/>
                </a:tc>
                <a:tc>
                  <a:txBody>
                    <a:bodyPr/>
                    <a:lstStyle/>
                    <a:p>
                      <a:pPr algn="l" fontAlgn="b"/>
                      <a:r>
                        <a:rPr lang="es-MX" sz="1600" u="none" strike="noStrike">
                          <a:effectLst/>
                        </a:rPr>
                        <a:t>0 o más coincidencias</a:t>
                      </a:r>
                      <a:endParaRPr lang="es-MX" sz="1600" b="0" i="0" u="none" strike="noStrike">
                        <a:solidFill>
                          <a:srgbClr val="000000"/>
                        </a:solidFill>
                        <a:effectLst/>
                        <a:latin typeface="Calibri"/>
                      </a:endParaRPr>
                    </a:p>
                  </a:txBody>
                  <a:tcPr marL="9525" marR="9525" marT="9525" marB="0" anchor="b"/>
                </a:tc>
              </a:tr>
              <a:tr h="354824">
                <a:tc>
                  <a:txBody>
                    <a:bodyPr/>
                    <a:lstStyle/>
                    <a:p>
                      <a:pPr algn="ctr" fontAlgn="b"/>
                      <a:r>
                        <a:rPr lang="es-MX" sz="1600" u="none" strike="noStrike" dirty="0">
                          <a:effectLst/>
                        </a:rPr>
                        <a:t>+</a:t>
                      </a:r>
                      <a:endParaRPr lang="es-MX" sz="1600" b="0" i="0" u="none" strike="noStrike" dirty="0">
                        <a:solidFill>
                          <a:srgbClr val="000000"/>
                        </a:solidFill>
                        <a:effectLst/>
                        <a:latin typeface="Calibri"/>
                      </a:endParaRPr>
                    </a:p>
                  </a:txBody>
                  <a:tcPr marL="9525" marR="9525" marT="9525" marB="0" anchor="b"/>
                </a:tc>
                <a:tc>
                  <a:txBody>
                    <a:bodyPr/>
                    <a:lstStyle/>
                    <a:p>
                      <a:pPr algn="l" fontAlgn="b"/>
                      <a:r>
                        <a:rPr lang="es-MX" sz="1600" u="none" strike="noStrike">
                          <a:effectLst/>
                        </a:rPr>
                        <a:t>1 o más coincidencias</a:t>
                      </a:r>
                      <a:endParaRPr lang="es-MX" sz="1600" b="0" i="0" u="none" strike="noStrike">
                        <a:solidFill>
                          <a:srgbClr val="000000"/>
                        </a:solidFill>
                        <a:effectLst/>
                        <a:latin typeface="Calibri"/>
                      </a:endParaRPr>
                    </a:p>
                  </a:txBody>
                  <a:tcPr marL="9525" marR="9525" marT="9525" marB="0" anchor="b"/>
                </a:tc>
              </a:tr>
              <a:tr h="354824">
                <a:tc>
                  <a:txBody>
                    <a:bodyPr/>
                    <a:lstStyle/>
                    <a:p>
                      <a:pPr algn="ctr" fontAlgn="b"/>
                      <a:r>
                        <a:rPr lang="es-MX" sz="1600" u="none" strike="noStrike" dirty="0">
                          <a:effectLst/>
                        </a:rPr>
                        <a:t>?</a:t>
                      </a:r>
                      <a:endParaRPr lang="es-MX" sz="1600" b="0" i="0" u="none" strike="noStrike" dirty="0">
                        <a:solidFill>
                          <a:srgbClr val="000000"/>
                        </a:solidFill>
                        <a:effectLst/>
                        <a:latin typeface="Calibri"/>
                      </a:endParaRPr>
                    </a:p>
                  </a:txBody>
                  <a:tcPr marL="9525" marR="9525" marT="9525" marB="0" anchor="b"/>
                </a:tc>
                <a:tc>
                  <a:txBody>
                    <a:bodyPr/>
                    <a:lstStyle/>
                    <a:p>
                      <a:pPr algn="l" fontAlgn="b"/>
                      <a:r>
                        <a:rPr lang="es-MX" sz="1600" u="none" strike="noStrike" dirty="0">
                          <a:effectLst/>
                        </a:rPr>
                        <a:t>0 o 1 coincidencias</a:t>
                      </a:r>
                      <a:endParaRPr lang="es-MX" sz="1600" b="0" i="0" u="none" strike="noStrike" dirty="0">
                        <a:solidFill>
                          <a:srgbClr val="000000"/>
                        </a:solidFill>
                        <a:effectLst/>
                        <a:latin typeface="Calibri"/>
                      </a:endParaRPr>
                    </a:p>
                  </a:txBody>
                  <a:tcPr marL="9525" marR="9525" marT="9525" marB="0" anchor="b"/>
                </a:tc>
              </a:tr>
              <a:tr h="354824">
                <a:tc>
                  <a:txBody>
                    <a:bodyPr/>
                    <a:lstStyle/>
                    <a:p>
                      <a:pPr algn="ctr" fontAlgn="b"/>
                      <a:r>
                        <a:rPr lang="es-MX" sz="1600" u="none" strike="noStrike">
                          <a:effectLst/>
                        </a:rPr>
                        <a:t>{n}</a:t>
                      </a:r>
                      <a:endParaRPr lang="es-MX" sz="1600" b="0" i="0" u="none" strike="noStrike">
                        <a:solidFill>
                          <a:srgbClr val="000000"/>
                        </a:solidFill>
                        <a:effectLst/>
                        <a:latin typeface="Calibri"/>
                      </a:endParaRPr>
                    </a:p>
                  </a:txBody>
                  <a:tcPr marL="9525" marR="9525" marT="9525" marB="0" anchor="b"/>
                </a:tc>
                <a:tc>
                  <a:txBody>
                    <a:bodyPr/>
                    <a:lstStyle/>
                    <a:p>
                      <a:pPr algn="l" fontAlgn="b"/>
                      <a:r>
                        <a:rPr lang="es-MX" sz="1600" u="none" strike="noStrike" dirty="0">
                          <a:effectLst/>
                        </a:rPr>
                        <a:t>Exactamente “n” coincidencias</a:t>
                      </a:r>
                      <a:endParaRPr lang="es-MX" sz="1600" b="0" i="0" u="none" strike="noStrike" dirty="0">
                        <a:solidFill>
                          <a:srgbClr val="000000"/>
                        </a:solidFill>
                        <a:effectLst/>
                        <a:latin typeface="Calibri"/>
                      </a:endParaRPr>
                    </a:p>
                  </a:txBody>
                  <a:tcPr marL="9525" marR="9525" marT="9525" marB="0" anchor="b"/>
                </a:tc>
              </a:tr>
              <a:tr h="354824">
                <a:tc>
                  <a:txBody>
                    <a:bodyPr/>
                    <a:lstStyle/>
                    <a:p>
                      <a:pPr algn="ctr" fontAlgn="b"/>
                      <a:r>
                        <a:rPr lang="es-MX" sz="1600" u="none" strike="noStrike">
                          <a:effectLst/>
                        </a:rPr>
                        <a:t>{n,}</a:t>
                      </a:r>
                      <a:endParaRPr lang="es-MX" sz="1600" b="0" i="0" u="none" strike="noStrike">
                        <a:solidFill>
                          <a:srgbClr val="000000"/>
                        </a:solidFill>
                        <a:effectLst/>
                        <a:latin typeface="Calibri"/>
                      </a:endParaRPr>
                    </a:p>
                  </a:txBody>
                  <a:tcPr marL="9525" marR="9525" marT="9525" marB="0" anchor="b"/>
                </a:tc>
                <a:tc>
                  <a:txBody>
                    <a:bodyPr/>
                    <a:lstStyle/>
                    <a:p>
                      <a:pPr algn="l" fontAlgn="b"/>
                      <a:r>
                        <a:rPr lang="es-MX" sz="1600" u="none" strike="noStrike" dirty="0">
                          <a:effectLst/>
                        </a:rPr>
                        <a:t>Al menos “n” coincidencias</a:t>
                      </a:r>
                      <a:endParaRPr lang="es-MX" sz="1600" b="0" i="0" u="none" strike="noStrike" dirty="0">
                        <a:solidFill>
                          <a:srgbClr val="000000"/>
                        </a:solidFill>
                        <a:effectLst/>
                        <a:latin typeface="Calibri"/>
                      </a:endParaRPr>
                    </a:p>
                  </a:txBody>
                  <a:tcPr marL="9525" marR="9525" marT="9525" marB="0" anchor="b"/>
                </a:tc>
              </a:tr>
              <a:tr h="354824">
                <a:tc>
                  <a:txBody>
                    <a:bodyPr/>
                    <a:lstStyle/>
                    <a:p>
                      <a:pPr algn="ctr" fontAlgn="b"/>
                      <a:r>
                        <a:rPr lang="es-MX" sz="1600" u="none" strike="noStrike">
                          <a:effectLst/>
                        </a:rPr>
                        <a:t>{n,m}</a:t>
                      </a:r>
                      <a:endParaRPr lang="es-MX" sz="1600" b="0" i="0" u="none" strike="noStrike">
                        <a:solidFill>
                          <a:srgbClr val="000000"/>
                        </a:solidFill>
                        <a:effectLst/>
                        <a:latin typeface="Calibri"/>
                      </a:endParaRPr>
                    </a:p>
                  </a:txBody>
                  <a:tcPr marL="9525" marR="9525" marT="9525" marB="0" anchor="b"/>
                </a:tc>
                <a:tc>
                  <a:txBody>
                    <a:bodyPr/>
                    <a:lstStyle/>
                    <a:p>
                      <a:pPr algn="l" fontAlgn="b"/>
                      <a:r>
                        <a:rPr lang="es-MX" sz="1600" u="none" strike="noStrike" dirty="0">
                          <a:effectLst/>
                        </a:rPr>
                        <a:t>Al menos “n” pero no más de “m” coincidencias</a:t>
                      </a:r>
                      <a:endParaRPr lang="es-MX" sz="1600" b="0" i="0" u="none" strike="noStrike" dirty="0">
                        <a:solidFill>
                          <a:srgbClr val="000000"/>
                        </a:solidFill>
                        <a:effectLst/>
                        <a:latin typeface="Calibri"/>
                      </a:endParaRPr>
                    </a:p>
                  </a:txBody>
                  <a:tcPr marL="9525" marR="9525" marT="9525" marB="0" anchor="b"/>
                </a:tc>
              </a:tr>
              <a:tr h="354824">
                <a:tc>
                  <a:txBody>
                    <a:bodyPr/>
                    <a:lstStyle/>
                    <a:p>
                      <a:pPr algn="ctr" fontAlgn="b"/>
                      <a:r>
                        <a:rPr lang="es-MX" sz="1600" u="none" strike="noStrike">
                          <a:effectLst/>
                        </a:rPr>
                        <a:t>*? *</a:t>
                      </a:r>
                      <a:endParaRPr lang="es-MX" sz="1600" b="0" i="0" u="none" strike="noStrike">
                        <a:solidFill>
                          <a:srgbClr val="000000"/>
                        </a:solidFill>
                        <a:effectLst/>
                        <a:latin typeface="Calibri"/>
                      </a:endParaRPr>
                    </a:p>
                  </a:txBody>
                  <a:tcPr marL="9525" marR="9525" marT="9525" marB="0" anchor="b"/>
                </a:tc>
                <a:tc>
                  <a:txBody>
                    <a:bodyPr/>
                    <a:lstStyle/>
                    <a:p>
                      <a:pPr algn="l" fontAlgn="b"/>
                      <a:r>
                        <a:rPr lang="es-MX" sz="1600" u="none" strike="noStrike" dirty="0">
                          <a:effectLst/>
                        </a:rPr>
                        <a:t>encuentra la primera coincidencia que tenga el mínimo de repeticiones</a:t>
                      </a:r>
                      <a:endParaRPr lang="es-MX" sz="1600" b="0" i="0" u="none" strike="noStrike" dirty="0">
                        <a:solidFill>
                          <a:srgbClr val="000000"/>
                        </a:solidFill>
                        <a:effectLst/>
                        <a:latin typeface="Calibri"/>
                      </a:endParaRPr>
                    </a:p>
                  </a:txBody>
                  <a:tcPr marL="9525" marR="9525" marT="9525" marB="0" anchor="b"/>
                </a:tc>
              </a:tr>
              <a:tr h="354824">
                <a:tc>
                  <a:txBody>
                    <a:bodyPr/>
                    <a:lstStyle/>
                    <a:p>
                      <a:pPr algn="ctr" fontAlgn="b"/>
                      <a:r>
                        <a:rPr lang="es-MX" sz="1600" u="none" strike="noStrike">
                          <a:effectLst/>
                        </a:rPr>
                        <a:t>+? +</a:t>
                      </a:r>
                      <a:endParaRPr lang="es-MX" sz="1600" b="0" i="0" u="none" strike="noStrike">
                        <a:solidFill>
                          <a:srgbClr val="000000"/>
                        </a:solidFill>
                        <a:effectLst/>
                        <a:latin typeface="Calibri"/>
                      </a:endParaRPr>
                    </a:p>
                  </a:txBody>
                  <a:tcPr marL="9525" marR="9525" marT="9525" marB="0" anchor="b"/>
                </a:tc>
                <a:tc>
                  <a:txBody>
                    <a:bodyPr/>
                    <a:lstStyle/>
                    <a:p>
                      <a:pPr algn="l" fontAlgn="b"/>
                      <a:r>
                        <a:rPr lang="es-MX" sz="1600" u="none" strike="noStrike" dirty="0">
                          <a:effectLst/>
                        </a:rPr>
                        <a:t>encuentra el mínimo de repeticiones, pero al menos una</a:t>
                      </a:r>
                      <a:endParaRPr lang="es-MX" sz="1600" b="0" i="0" u="none" strike="noStrike" dirty="0">
                        <a:solidFill>
                          <a:srgbClr val="000000"/>
                        </a:solidFill>
                        <a:effectLst/>
                        <a:latin typeface="Calibri"/>
                      </a:endParaRPr>
                    </a:p>
                  </a:txBody>
                  <a:tcPr marL="9525" marR="9525" marT="9525" marB="0" anchor="b"/>
                </a:tc>
              </a:tr>
              <a:tr h="354824">
                <a:tc>
                  <a:txBody>
                    <a:bodyPr/>
                    <a:lstStyle/>
                    <a:p>
                      <a:pPr algn="ctr" fontAlgn="b"/>
                      <a:r>
                        <a:rPr lang="es-MX" sz="1600" u="none" strike="noStrike">
                          <a:effectLst/>
                        </a:rPr>
                        <a:t>?? ?</a:t>
                      </a:r>
                      <a:endParaRPr lang="es-MX" sz="1600" b="0" i="0" u="none" strike="noStrike">
                        <a:solidFill>
                          <a:srgbClr val="000000"/>
                        </a:solidFill>
                        <a:effectLst/>
                        <a:latin typeface="Calibri"/>
                      </a:endParaRPr>
                    </a:p>
                  </a:txBody>
                  <a:tcPr marL="9525" marR="9525" marT="9525" marB="0" anchor="b"/>
                </a:tc>
                <a:tc>
                  <a:txBody>
                    <a:bodyPr/>
                    <a:lstStyle/>
                    <a:p>
                      <a:pPr algn="l" fontAlgn="b"/>
                      <a:r>
                        <a:rPr lang="es-MX" sz="1600" u="none" strike="noStrike" dirty="0">
                          <a:effectLst/>
                        </a:rPr>
                        <a:t>cero o el mínimo de repeticiones</a:t>
                      </a:r>
                      <a:endParaRPr lang="es-MX" sz="1600" b="0" i="0" u="none" strike="noStrike" dirty="0">
                        <a:solidFill>
                          <a:srgbClr val="000000"/>
                        </a:solidFill>
                        <a:effectLst/>
                        <a:latin typeface="Calibri"/>
                      </a:endParaRPr>
                    </a:p>
                  </a:txBody>
                  <a:tcPr marL="9525" marR="9525" marT="9525" marB="0" anchor="b"/>
                </a:tc>
              </a:tr>
              <a:tr h="354824">
                <a:tc>
                  <a:txBody>
                    <a:bodyPr/>
                    <a:lstStyle/>
                    <a:p>
                      <a:pPr algn="ctr" fontAlgn="b"/>
                      <a:r>
                        <a:rPr lang="es-MX" sz="1600" u="none" strike="noStrike">
                          <a:effectLst/>
                        </a:rPr>
                        <a:t>{n}? {n}</a:t>
                      </a:r>
                      <a:endParaRPr lang="es-MX" sz="1600" b="0" i="0" u="none" strike="noStrike">
                        <a:solidFill>
                          <a:srgbClr val="000000"/>
                        </a:solidFill>
                        <a:effectLst/>
                        <a:latin typeface="Calibri"/>
                      </a:endParaRPr>
                    </a:p>
                  </a:txBody>
                  <a:tcPr marL="9525" marR="9525" marT="9525" marB="0" anchor="b"/>
                </a:tc>
                <a:tc>
                  <a:txBody>
                    <a:bodyPr/>
                    <a:lstStyle/>
                    <a:p>
                      <a:pPr algn="l" fontAlgn="b"/>
                      <a:r>
                        <a:rPr lang="es-MX" sz="1600" u="none" strike="noStrike" dirty="0">
                          <a:effectLst/>
                        </a:rPr>
                        <a:t>encuentra exactamente n coincidencias</a:t>
                      </a:r>
                      <a:endParaRPr lang="es-MX" sz="1600" b="0" i="0" u="none" strike="noStrike" dirty="0">
                        <a:solidFill>
                          <a:srgbClr val="000000"/>
                        </a:solidFill>
                        <a:effectLst/>
                        <a:latin typeface="Calibri"/>
                      </a:endParaRPr>
                    </a:p>
                  </a:txBody>
                  <a:tcPr marL="9525" marR="9525" marT="9525" marB="0" anchor="b"/>
                </a:tc>
              </a:tr>
              <a:tr h="354824">
                <a:tc>
                  <a:txBody>
                    <a:bodyPr/>
                    <a:lstStyle/>
                    <a:p>
                      <a:pPr algn="ctr" fontAlgn="b"/>
                      <a:r>
                        <a:rPr lang="es-MX" sz="1600" u="none" strike="noStrike">
                          <a:effectLst/>
                        </a:rPr>
                        <a:t>{n,}? {n,}</a:t>
                      </a:r>
                      <a:endParaRPr lang="es-MX" sz="1600" b="0" i="0" u="none" strike="noStrike">
                        <a:solidFill>
                          <a:srgbClr val="000000"/>
                        </a:solidFill>
                        <a:effectLst/>
                        <a:latin typeface="Calibri"/>
                      </a:endParaRPr>
                    </a:p>
                  </a:txBody>
                  <a:tcPr marL="9525" marR="9525" marT="9525" marB="0" anchor="b"/>
                </a:tc>
                <a:tc>
                  <a:txBody>
                    <a:bodyPr/>
                    <a:lstStyle/>
                    <a:p>
                      <a:pPr algn="l" fontAlgn="b"/>
                      <a:r>
                        <a:rPr lang="es-MX" sz="1600" u="none" strike="noStrike" dirty="0">
                          <a:effectLst/>
                        </a:rPr>
                        <a:t>encuentra el mínimo de repeticiones, pero al menos “n”</a:t>
                      </a:r>
                      <a:endParaRPr lang="es-MX" sz="1600" b="0" i="0" u="none" strike="noStrike" dirty="0">
                        <a:solidFill>
                          <a:srgbClr val="000000"/>
                        </a:solidFill>
                        <a:effectLst/>
                        <a:latin typeface="Calibri"/>
                      </a:endParaRPr>
                    </a:p>
                  </a:txBody>
                  <a:tcPr marL="9525" marR="9525" marT="9525" marB="0" anchor="b"/>
                </a:tc>
              </a:tr>
              <a:tr h="372566">
                <a:tc>
                  <a:txBody>
                    <a:bodyPr/>
                    <a:lstStyle/>
                    <a:p>
                      <a:pPr algn="ctr" fontAlgn="b"/>
                      <a:r>
                        <a:rPr lang="es-MX" sz="1600" u="none" strike="noStrike">
                          <a:effectLst/>
                        </a:rPr>
                        <a:t>{n,m}? {n,m}</a:t>
                      </a:r>
                      <a:endParaRPr lang="es-MX" sz="1600" b="0" i="0" u="none" strike="noStrike">
                        <a:solidFill>
                          <a:srgbClr val="000000"/>
                        </a:solidFill>
                        <a:effectLst/>
                        <a:latin typeface="Calibri"/>
                      </a:endParaRPr>
                    </a:p>
                  </a:txBody>
                  <a:tcPr marL="9525" marR="9525" marT="9525" marB="0" anchor="b"/>
                </a:tc>
                <a:tc>
                  <a:txBody>
                    <a:bodyPr/>
                    <a:lstStyle/>
                    <a:p>
                      <a:pPr algn="l" fontAlgn="b"/>
                      <a:r>
                        <a:rPr lang="es-MX" sz="1600" u="none" strike="noStrike" dirty="0">
                          <a:effectLst/>
                        </a:rPr>
                        <a:t>encuentra el mínimo de repeticiones, pero al menos “n” y no mas de "m"</a:t>
                      </a:r>
                      <a:endParaRPr lang="es-MX" sz="1600" b="0" i="0" u="none" strike="noStrike" dirty="0">
                        <a:solidFill>
                          <a:srgbClr val="000000"/>
                        </a:solidFill>
                        <a:effectLst/>
                        <a:latin typeface="Calibri"/>
                      </a:endParaRPr>
                    </a:p>
                  </a:txBody>
                  <a:tcPr marL="9525" marR="9525" marT="9525" marB="0" anchor="b"/>
                </a:tc>
              </a:tr>
            </a:tbl>
          </a:graphicData>
        </a:graphic>
      </p:graphicFrame>
    </p:spTree>
    <p:extLst>
      <p:ext uri="{BB962C8B-B14F-4D97-AF65-F5344CB8AC3E}">
        <p14:creationId xmlns:p14="http://schemas.microsoft.com/office/powerpoint/2010/main" val="315453604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a:t>Grupos de Captura</a:t>
            </a:r>
          </a:p>
        </p:txBody>
      </p:sp>
      <p:graphicFrame>
        <p:nvGraphicFramePr>
          <p:cNvPr id="6" name="5 Marcador de contenido"/>
          <p:cNvGraphicFramePr>
            <a:graphicFrameLocks noGrp="1"/>
          </p:cNvGraphicFramePr>
          <p:nvPr>
            <p:ph idx="1"/>
            <p:extLst>
              <p:ext uri="{D42A27DB-BD31-4B8C-83A1-F6EECF244321}">
                <p14:modId xmlns:p14="http://schemas.microsoft.com/office/powerpoint/2010/main" val="3230544894"/>
              </p:ext>
            </p:extLst>
          </p:nvPr>
        </p:nvGraphicFramePr>
        <p:xfrm>
          <a:off x="762000" y="1752600"/>
          <a:ext cx="7543800" cy="3581401"/>
        </p:xfrm>
        <a:graphic>
          <a:graphicData uri="http://schemas.openxmlformats.org/drawingml/2006/table">
            <a:tbl>
              <a:tblPr>
                <a:tableStyleId>{5C22544A-7EE6-4342-B048-85BDC9FD1C3A}</a:tableStyleId>
              </a:tblPr>
              <a:tblGrid>
                <a:gridCol w="1471960"/>
                <a:gridCol w="6071840"/>
              </a:tblGrid>
              <a:tr h="1174230">
                <a:tc>
                  <a:txBody>
                    <a:bodyPr/>
                    <a:lstStyle/>
                    <a:p>
                      <a:pPr algn="ctr" fontAlgn="b"/>
                      <a:r>
                        <a:rPr lang="es-MX" sz="1800" u="none" strike="noStrike">
                          <a:effectLst/>
                        </a:rPr>
                        <a:t>Sintaxis</a:t>
                      </a:r>
                      <a:endParaRPr lang="es-MX" sz="1800" b="1" i="0" u="none" strike="noStrike">
                        <a:solidFill>
                          <a:srgbClr val="000000"/>
                        </a:solidFill>
                        <a:effectLst/>
                        <a:latin typeface="Calibri"/>
                      </a:endParaRPr>
                    </a:p>
                  </a:txBody>
                  <a:tcPr marL="9525" marR="9525" marT="9525" marB="0" anchor="b"/>
                </a:tc>
                <a:tc>
                  <a:txBody>
                    <a:bodyPr/>
                    <a:lstStyle/>
                    <a:p>
                      <a:pPr algn="l" fontAlgn="b"/>
                      <a:r>
                        <a:rPr lang="es-MX" sz="1800" u="none" strike="noStrike">
                          <a:effectLst/>
                        </a:rPr>
                        <a:t>Significado</a:t>
                      </a:r>
                      <a:endParaRPr lang="es-MX" sz="1800" b="1" i="0" u="none" strike="noStrike">
                        <a:solidFill>
                          <a:srgbClr val="000000"/>
                        </a:solidFill>
                        <a:effectLst/>
                        <a:latin typeface="Calibri"/>
                      </a:endParaRPr>
                    </a:p>
                  </a:txBody>
                  <a:tcPr marL="9525" marR="9525" marT="9525" marB="0" anchor="b"/>
                </a:tc>
              </a:tr>
              <a:tr h="1174230">
                <a:tc>
                  <a:txBody>
                    <a:bodyPr/>
                    <a:lstStyle/>
                    <a:p>
                      <a:pPr algn="ctr" fontAlgn="b"/>
                      <a:r>
                        <a:rPr lang="es-MX" sz="1800" u="none" strike="noStrike">
                          <a:effectLst/>
                        </a:rPr>
                        <a:t>( )</a:t>
                      </a:r>
                      <a:endParaRPr lang="es-MX" sz="1800" b="0" i="0" u="none" strike="noStrike">
                        <a:solidFill>
                          <a:srgbClr val="000000"/>
                        </a:solidFill>
                        <a:effectLst/>
                        <a:latin typeface="Calibri"/>
                      </a:endParaRPr>
                    </a:p>
                  </a:txBody>
                  <a:tcPr marL="9525" marR="9525" marT="9525" marB="0" anchor="b"/>
                </a:tc>
                <a:tc>
                  <a:txBody>
                    <a:bodyPr/>
                    <a:lstStyle/>
                    <a:p>
                      <a:pPr algn="l" fontAlgn="b"/>
                      <a:r>
                        <a:rPr lang="es-MX" sz="1800" u="none" strike="noStrike">
                          <a:effectLst/>
                        </a:rPr>
                        <a:t>Captura una cadena coincidente</a:t>
                      </a:r>
                      <a:endParaRPr lang="es-MX" sz="1800" b="0" i="0" u="none" strike="noStrike">
                        <a:solidFill>
                          <a:srgbClr val="000000"/>
                        </a:solidFill>
                        <a:effectLst/>
                        <a:latin typeface="Calibri"/>
                      </a:endParaRPr>
                    </a:p>
                  </a:txBody>
                  <a:tcPr marL="9525" marR="9525" marT="9525" marB="0" anchor="b"/>
                </a:tc>
              </a:tr>
              <a:tr h="1232941">
                <a:tc>
                  <a:txBody>
                    <a:bodyPr/>
                    <a:lstStyle/>
                    <a:p>
                      <a:pPr algn="ctr" fontAlgn="b"/>
                      <a:r>
                        <a:rPr lang="es-MX" sz="1800" u="none" strike="noStrike">
                          <a:effectLst/>
                        </a:rPr>
                        <a:t>(?&lt;nombre&gt;)</a:t>
                      </a:r>
                      <a:endParaRPr lang="es-MX" sz="1800" b="0" i="0" u="none" strike="noStrike">
                        <a:solidFill>
                          <a:srgbClr val="000000"/>
                        </a:solidFill>
                        <a:effectLst/>
                        <a:latin typeface="Calibri"/>
                      </a:endParaRPr>
                    </a:p>
                  </a:txBody>
                  <a:tcPr marL="9525" marR="9525" marT="9525" marB="0" anchor="b"/>
                </a:tc>
                <a:tc>
                  <a:txBody>
                    <a:bodyPr/>
                    <a:lstStyle/>
                    <a:p>
                      <a:pPr algn="l" fontAlgn="b"/>
                      <a:r>
                        <a:rPr lang="es-MX" sz="1800" u="none" strike="noStrike" dirty="0">
                          <a:effectLst/>
                        </a:rPr>
                        <a:t>Captura una cadena coincidente en un grupo </a:t>
                      </a:r>
                      <a:r>
                        <a:rPr lang="es-MX" sz="1800" u="none" strike="noStrike" dirty="0" smtClean="0">
                          <a:effectLst/>
                        </a:rPr>
                        <a:t>llamado</a:t>
                      </a:r>
                      <a:r>
                        <a:rPr lang="es-MX" sz="1800" u="none" strike="noStrike" baseline="0" dirty="0" smtClean="0">
                          <a:effectLst/>
                        </a:rPr>
                        <a:t> </a:t>
                      </a:r>
                      <a:r>
                        <a:rPr lang="es-MX" sz="1800" u="none" strike="noStrike" dirty="0" smtClean="0">
                          <a:effectLst/>
                        </a:rPr>
                        <a:t>nombre</a:t>
                      </a:r>
                      <a:r>
                        <a:rPr lang="es-MX" sz="1800" u="none" strike="noStrike" dirty="0">
                          <a:effectLst/>
                        </a:rPr>
                        <a:t>”</a:t>
                      </a:r>
                      <a:endParaRPr lang="es-MX" sz="1800" b="0" i="0" u="none" strike="noStrike" dirty="0">
                        <a:solidFill>
                          <a:srgbClr val="000000"/>
                        </a:solidFill>
                        <a:effectLst/>
                        <a:latin typeface="Calibri"/>
                      </a:endParaRPr>
                    </a:p>
                  </a:txBody>
                  <a:tcPr marL="9525" marR="9525" marT="9525" marB="0" anchor="b"/>
                </a:tc>
              </a:tr>
            </a:tbl>
          </a:graphicData>
        </a:graphic>
      </p:graphicFrame>
    </p:spTree>
    <p:extLst>
      <p:ext uri="{BB962C8B-B14F-4D97-AF65-F5344CB8AC3E}">
        <p14:creationId xmlns:p14="http://schemas.microsoft.com/office/powerpoint/2010/main" val="378451872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a:t>Opciones</a:t>
            </a:r>
          </a:p>
        </p:txBody>
      </p:sp>
      <p:graphicFrame>
        <p:nvGraphicFramePr>
          <p:cNvPr id="4" name="3 Marcador de contenido"/>
          <p:cNvGraphicFramePr>
            <a:graphicFrameLocks noGrp="1"/>
          </p:cNvGraphicFramePr>
          <p:nvPr>
            <p:ph idx="1"/>
            <p:extLst>
              <p:ext uri="{D42A27DB-BD31-4B8C-83A1-F6EECF244321}">
                <p14:modId xmlns:p14="http://schemas.microsoft.com/office/powerpoint/2010/main" val="255303294"/>
              </p:ext>
            </p:extLst>
          </p:nvPr>
        </p:nvGraphicFramePr>
        <p:xfrm>
          <a:off x="457200" y="1752600"/>
          <a:ext cx="8382000" cy="4419601"/>
        </p:xfrm>
        <a:graphic>
          <a:graphicData uri="http://schemas.openxmlformats.org/drawingml/2006/table">
            <a:tbl>
              <a:tblPr>
                <a:tableStyleId>{5C22544A-7EE6-4342-B048-85BDC9FD1C3A}</a:tableStyleId>
              </a:tblPr>
              <a:tblGrid>
                <a:gridCol w="1905000"/>
                <a:gridCol w="6477000"/>
              </a:tblGrid>
              <a:tr h="479895">
                <a:tc>
                  <a:txBody>
                    <a:bodyPr/>
                    <a:lstStyle/>
                    <a:p>
                      <a:pPr algn="ctr" fontAlgn="b"/>
                      <a:r>
                        <a:rPr lang="es-MX" sz="1600" u="none" strike="noStrike" dirty="0">
                          <a:effectLst/>
                        </a:rPr>
                        <a:t>Expresión</a:t>
                      </a:r>
                      <a:endParaRPr lang="es-MX" sz="1600" b="1" i="0" u="none" strike="noStrike" dirty="0">
                        <a:solidFill>
                          <a:srgbClr val="000000"/>
                        </a:solidFill>
                        <a:effectLst/>
                        <a:latin typeface="Calibri"/>
                      </a:endParaRPr>
                    </a:p>
                  </a:txBody>
                  <a:tcPr marL="9525" marR="9525" marT="9525" marB="0" anchor="b"/>
                </a:tc>
                <a:tc>
                  <a:txBody>
                    <a:bodyPr/>
                    <a:lstStyle/>
                    <a:p>
                      <a:pPr algn="l" fontAlgn="b"/>
                      <a:r>
                        <a:rPr lang="es-MX" sz="1600" u="none" strike="noStrike">
                          <a:effectLst/>
                        </a:rPr>
                        <a:t>Significado</a:t>
                      </a:r>
                      <a:endParaRPr lang="es-MX" sz="1600" b="1" i="0" u="none" strike="noStrike">
                        <a:solidFill>
                          <a:srgbClr val="000000"/>
                        </a:solidFill>
                        <a:effectLst/>
                        <a:latin typeface="Calibri"/>
                      </a:endParaRPr>
                    </a:p>
                  </a:txBody>
                  <a:tcPr marL="9525" marR="9525" marT="9525" marB="0" anchor="b"/>
                </a:tc>
              </a:tr>
              <a:tr h="457042">
                <a:tc>
                  <a:txBody>
                    <a:bodyPr/>
                    <a:lstStyle/>
                    <a:p>
                      <a:pPr algn="ctr" fontAlgn="b"/>
                      <a:r>
                        <a:rPr lang="es-MX" sz="1600" u="none" strike="noStrike" dirty="0">
                          <a:effectLst/>
                        </a:rPr>
                        <a:t>i</a:t>
                      </a:r>
                      <a:endParaRPr lang="es-MX" sz="1600" b="0" i="0" u="none" strike="noStrike" dirty="0">
                        <a:solidFill>
                          <a:srgbClr val="000000"/>
                        </a:solidFill>
                        <a:effectLst/>
                        <a:latin typeface="Calibri"/>
                      </a:endParaRPr>
                    </a:p>
                  </a:txBody>
                  <a:tcPr marL="9525" marR="9525" marT="9525" marB="0" anchor="b"/>
                </a:tc>
                <a:tc>
                  <a:txBody>
                    <a:bodyPr/>
                    <a:lstStyle/>
                    <a:p>
                      <a:pPr algn="l" fontAlgn="b"/>
                      <a:r>
                        <a:rPr lang="es-MX" sz="1600" u="none" strike="noStrike">
                          <a:effectLst/>
                        </a:rPr>
                        <a:t>Busca coincidencias sin tener en cuenta mayúsculas/minúsculas</a:t>
                      </a:r>
                      <a:endParaRPr lang="es-MX" sz="1600" b="0" i="0" u="none" strike="noStrike">
                        <a:solidFill>
                          <a:srgbClr val="000000"/>
                        </a:solidFill>
                        <a:effectLst/>
                        <a:latin typeface="Calibri"/>
                      </a:endParaRPr>
                    </a:p>
                  </a:txBody>
                  <a:tcPr marL="9525" marR="9525" marT="9525" marB="0" anchor="b"/>
                </a:tc>
              </a:tr>
              <a:tr h="827247">
                <a:tc>
                  <a:txBody>
                    <a:bodyPr/>
                    <a:lstStyle/>
                    <a:p>
                      <a:pPr algn="ctr" fontAlgn="ctr"/>
                      <a:r>
                        <a:rPr lang="es-MX" sz="1600" u="none" strike="noStrike" dirty="0">
                          <a:effectLst/>
                        </a:rPr>
                        <a:t>m</a:t>
                      </a:r>
                      <a:endParaRPr lang="es-MX" sz="1600" b="0" i="0" u="none" strike="noStrike" dirty="0">
                        <a:solidFill>
                          <a:srgbClr val="000000"/>
                        </a:solidFill>
                        <a:effectLst/>
                        <a:latin typeface="Calibri"/>
                      </a:endParaRPr>
                    </a:p>
                  </a:txBody>
                  <a:tcPr marL="9525" marR="9525" marT="9525" marB="0" anchor="ctr"/>
                </a:tc>
                <a:tc>
                  <a:txBody>
                    <a:bodyPr/>
                    <a:lstStyle/>
                    <a:p>
                      <a:pPr algn="ctr" fontAlgn="b"/>
                      <a:r>
                        <a:rPr lang="es-MX" sz="1600" u="none" strike="noStrike" dirty="0">
                          <a:effectLst/>
                        </a:rPr>
                        <a:t>Modo </a:t>
                      </a:r>
                      <a:r>
                        <a:rPr lang="es-MX" sz="1600" u="none" strike="noStrike" dirty="0" err="1">
                          <a:effectLst/>
                        </a:rPr>
                        <a:t>multilínea</a:t>
                      </a:r>
                      <a:r>
                        <a:rPr lang="es-MX" sz="1600" u="none" strike="noStrike" dirty="0">
                          <a:effectLst/>
                        </a:rPr>
                        <a:t>; cambia ^ y $ para que busquen coincidencias al comienzo y al final de cualquier línea</a:t>
                      </a:r>
                      <a:endParaRPr lang="es-MX" sz="1600" b="0" i="0" u="none" strike="noStrike" dirty="0">
                        <a:solidFill>
                          <a:srgbClr val="000000"/>
                        </a:solidFill>
                        <a:effectLst/>
                        <a:latin typeface="Calibri"/>
                      </a:endParaRPr>
                    </a:p>
                  </a:txBody>
                  <a:tcPr marL="9525" marR="9525" marT="9525" marB="0" anchor="b"/>
                </a:tc>
              </a:tr>
              <a:tr h="827247">
                <a:tc>
                  <a:txBody>
                    <a:bodyPr/>
                    <a:lstStyle/>
                    <a:p>
                      <a:pPr algn="ctr" fontAlgn="ctr"/>
                      <a:r>
                        <a:rPr lang="es-MX" sz="1600" u="none" strike="noStrike">
                          <a:effectLst/>
                        </a:rPr>
                        <a:t>n</a:t>
                      </a:r>
                      <a:endParaRPr lang="es-MX" sz="1600" b="0" i="0" u="none" strike="noStrike">
                        <a:solidFill>
                          <a:srgbClr val="000000"/>
                        </a:solidFill>
                        <a:effectLst/>
                        <a:latin typeface="Calibri"/>
                      </a:endParaRPr>
                    </a:p>
                  </a:txBody>
                  <a:tcPr marL="9525" marR="9525" marT="9525" marB="0" anchor="ctr"/>
                </a:tc>
                <a:tc>
                  <a:txBody>
                    <a:bodyPr/>
                    <a:lstStyle/>
                    <a:p>
                      <a:pPr algn="ctr" fontAlgn="b"/>
                      <a:r>
                        <a:rPr lang="es-MX" sz="1600" u="none" strike="noStrike" dirty="0">
                          <a:effectLst/>
                        </a:rPr>
                        <a:t>Captura de manera explícita grupos identificados por número o por nombre</a:t>
                      </a:r>
                      <a:endParaRPr lang="es-MX" sz="1600" b="0" i="0" u="none" strike="noStrike" dirty="0">
                        <a:solidFill>
                          <a:srgbClr val="000000"/>
                        </a:solidFill>
                        <a:effectLst/>
                        <a:latin typeface="Calibri"/>
                      </a:endParaRPr>
                    </a:p>
                  </a:txBody>
                  <a:tcPr marL="9525" marR="9525" marT="9525" marB="0" anchor="b"/>
                </a:tc>
              </a:tr>
              <a:tr h="914085">
                <a:tc>
                  <a:txBody>
                    <a:bodyPr/>
                    <a:lstStyle/>
                    <a:p>
                      <a:pPr algn="ctr" fontAlgn="ctr"/>
                      <a:r>
                        <a:rPr lang="es-MX" sz="1600" u="none" strike="noStrike">
                          <a:effectLst/>
                        </a:rPr>
                        <a:t>s</a:t>
                      </a:r>
                      <a:endParaRPr lang="es-MX" sz="1600" b="0" i="0" u="none" strike="noStrike">
                        <a:solidFill>
                          <a:srgbClr val="000000"/>
                        </a:solidFill>
                        <a:effectLst/>
                        <a:latin typeface="Calibri"/>
                      </a:endParaRPr>
                    </a:p>
                  </a:txBody>
                  <a:tcPr marL="9525" marR="9525" marT="9525" marB="0" anchor="ctr"/>
                </a:tc>
                <a:tc>
                  <a:txBody>
                    <a:bodyPr/>
                    <a:lstStyle/>
                    <a:p>
                      <a:pPr algn="ctr" fontAlgn="b"/>
                      <a:r>
                        <a:rPr lang="es-MX" sz="1600" u="none" strike="noStrike" dirty="0">
                          <a:effectLst/>
                        </a:rPr>
                        <a:t>Modo de una sola línea; cambia el significado de “.” de forma tal que coincida con cualquier carácter</a:t>
                      </a:r>
                      <a:endParaRPr lang="es-MX" sz="1600" b="0" i="0" u="none" strike="noStrike" dirty="0">
                        <a:solidFill>
                          <a:srgbClr val="000000"/>
                        </a:solidFill>
                        <a:effectLst/>
                        <a:latin typeface="Calibri"/>
                      </a:endParaRPr>
                    </a:p>
                  </a:txBody>
                  <a:tcPr marL="9525" marR="9525" marT="9525" marB="0" anchor="b"/>
                </a:tc>
              </a:tr>
              <a:tr h="914085">
                <a:tc>
                  <a:txBody>
                    <a:bodyPr/>
                    <a:lstStyle/>
                    <a:p>
                      <a:pPr algn="ctr" fontAlgn="ctr"/>
                      <a:r>
                        <a:rPr lang="es-MX" sz="1600" u="none" strike="noStrike">
                          <a:effectLst/>
                        </a:rPr>
                        <a:t>x</a:t>
                      </a:r>
                      <a:endParaRPr lang="es-MX" sz="1600" b="0" i="0" u="none" strike="noStrike">
                        <a:solidFill>
                          <a:srgbClr val="000000"/>
                        </a:solidFill>
                        <a:effectLst/>
                        <a:latin typeface="Calibri"/>
                      </a:endParaRPr>
                    </a:p>
                  </a:txBody>
                  <a:tcPr marL="9525" marR="9525" marT="9525" marB="0" anchor="ctr"/>
                </a:tc>
                <a:tc>
                  <a:txBody>
                    <a:bodyPr/>
                    <a:lstStyle/>
                    <a:p>
                      <a:pPr algn="ctr" fontAlgn="b"/>
                      <a:r>
                        <a:rPr lang="es-MX" sz="1600" u="none" strike="noStrike" dirty="0">
                          <a:effectLst/>
                        </a:rPr>
                        <a:t>Elimina del patrón todos los espacios en blanco que no hayan sido escapados con “\”</a:t>
                      </a:r>
                      <a:endParaRPr lang="es-MX" sz="1600" b="0" i="0" u="none" strike="noStrike" dirty="0">
                        <a:solidFill>
                          <a:srgbClr val="000000"/>
                        </a:solidFill>
                        <a:effectLst/>
                        <a:latin typeface="Calibri"/>
                      </a:endParaRPr>
                    </a:p>
                  </a:txBody>
                  <a:tcPr marL="9525" marR="9525" marT="9525" marB="0" anchor="b"/>
                </a:tc>
              </a:tr>
            </a:tbl>
          </a:graphicData>
        </a:graphic>
      </p:graphicFrame>
    </p:spTree>
    <p:extLst>
      <p:ext uri="{BB962C8B-B14F-4D97-AF65-F5344CB8AC3E}">
        <p14:creationId xmlns:p14="http://schemas.microsoft.com/office/powerpoint/2010/main" val="95619719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s-MX" dirty="0" smtClean="0"/>
              <a:t> Crear expresiones regulares</a:t>
            </a:r>
            <a:endParaRPr lang="en-US" dirty="0"/>
          </a:p>
        </p:txBody>
      </p:sp>
      <p:sp>
        <p:nvSpPr>
          <p:cNvPr id="3" name="Content Placeholder 2"/>
          <p:cNvSpPr>
            <a:spLocks noGrp="1"/>
          </p:cNvSpPr>
          <p:nvPr>
            <p:ph idx="1"/>
          </p:nvPr>
        </p:nvSpPr>
        <p:spPr>
          <a:xfrm>
            <a:off x="533400" y="1905000"/>
            <a:ext cx="8229600" cy="1219200"/>
          </a:xfrm>
        </p:spPr>
        <p:txBody>
          <a:bodyPr>
            <a:normAutofit/>
          </a:bodyPr>
          <a:lstStyle/>
          <a:p>
            <a:r>
              <a:rPr lang="es-MX" sz="2000" dirty="0" smtClean="0"/>
              <a:t>Es un objeto de tipo </a:t>
            </a:r>
            <a:r>
              <a:rPr lang="es-MX" sz="2000" dirty="0" err="1" smtClean="0"/>
              <a:t>string</a:t>
            </a:r>
            <a:r>
              <a:rPr lang="es-MX" sz="2000" dirty="0" smtClean="0"/>
              <a:t> en un formato especial.</a:t>
            </a:r>
          </a:p>
          <a:p>
            <a:r>
              <a:rPr lang="es-ES" sz="2000" dirty="0" smtClean="0"/>
              <a:t>Es una combinación de caracteres normales con caracteres especiales</a:t>
            </a:r>
            <a:endParaRPr lang="es-MX" sz="2000" dirty="0" smtClean="0"/>
          </a:p>
          <a:p>
            <a:r>
              <a:rPr lang="es-MX" sz="2000" dirty="0" smtClean="0"/>
              <a:t>Se utilizan para buscar patrones en un formato(Validar información)</a:t>
            </a:r>
          </a:p>
          <a:p>
            <a:endParaRPr lang="en-US" sz="2000" dirty="0"/>
          </a:p>
        </p:txBody>
      </p:sp>
      <p:sp>
        <p:nvSpPr>
          <p:cNvPr id="4" name="Rectangle 3"/>
          <p:cNvSpPr/>
          <p:nvPr/>
        </p:nvSpPr>
        <p:spPr>
          <a:xfrm>
            <a:off x="2819400" y="5181600"/>
            <a:ext cx="2648482" cy="923330"/>
          </a:xfrm>
          <a:prstGeom prst="rect">
            <a:avLst/>
          </a:prstGeom>
          <a:noFill/>
        </p:spPr>
        <p:txBody>
          <a:bodyPr wrap="none" lIns="91440" tIns="45720" rIns="91440" bIns="45720">
            <a:spAutoFit/>
          </a:bodyPr>
          <a:lstStyle/>
          <a:p>
            <a:pPr algn="ctr"/>
            <a:r>
              <a:rPr lang="en-US"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^\d{5}$</a:t>
            </a:r>
            <a:endParaRPr lang="en-US"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grpSp>
        <p:nvGrpSpPr>
          <p:cNvPr id="38" name="Group 37"/>
          <p:cNvGrpSpPr/>
          <p:nvPr/>
        </p:nvGrpSpPr>
        <p:grpSpPr>
          <a:xfrm>
            <a:off x="2971800" y="3581400"/>
            <a:ext cx="3449214" cy="1752600"/>
            <a:chOff x="2895600" y="3276600"/>
            <a:chExt cx="3449214" cy="1752600"/>
          </a:xfrm>
        </p:grpSpPr>
        <p:cxnSp>
          <p:nvCxnSpPr>
            <p:cNvPr id="6" name="Straight Connector 5"/>
            <p:cNvCxnSpPr/>
            <p:nvPr/>
          </p:nvCxnSpPr>
          <p:spPr>
            <a:xfrm rot="5400000">
              <a:off x="2247900" y="4305300"/>
              <a:ext cx="1447800" cy="0"/>
            </a:xfrm>
            <a:prstGeom prst="line">
              <a:avLst/>
            </a:prstGeom>
          </p:spPr>
          <p:style>
            <a:lnRef idx="1">
              <a:schemeClr val="dk1"/>
            </a:lnRef>
            <a:fillRef idx="0">
              <a:schemeClr val="dk1"/>
            </a:fillRef>
            <a:effectRef idx="0">
              <a:schemeClr val="dk1"/>
            </a:effectRef>
            <a:fontRef idx="minor">
              <a:schemeClr val="tx1"/>
            </a:fontRef>
          </p:style>
        </p:cxnSp>
        <p:sp>
          <p:nvSpPr>
            <p:cNvPr id="31" name="TextBox 30"/>
            <p:cNvSpPr txBox="1"/>
            <p:nvPr/>
          </p:nvSpPr>
          <p:spPr>
            <a:xfrm>
              <a:off x="2895600" y="3276600"/>
              <a:ext cx="3449214" cy="369332"/>
            </a:xfrm>
            <a:prstGeom prst="rect">
              <a:avLst/>
            </a:prstGeom>
            <a:noFill/>
          </p:spPr>
          <p:txBody>
            <a:bodyPr wrap="none" rtlCol="0">
              <a:spAutoFit/>
            </a:bodyPr>
            <a:lstStyle/>
            <a:p>
              <a:r>
                <a:rPr lang="es-MX" dirty="0" smtClean="0"/>
                <a:t>Coincide con el inicio de la entrada</a:t>
              </a:r>
              <a:endParaRPr lang="en-US" dirty="0"/>
            </a:p>
          </p:txBody>
        </p:sp>
      </p:grpSp>
      <p:grpSp>
        <p:nvGrpSpPr>
          <p:cNvPr id="39" name="Group 38"/>
          <p:cNvGrpSpPr/>
          <p:nvPr/>
        </p:nvGrpSpPr>
        <p:grpSpPr>
          <a:xfrm>
            <a:off x="3352800" y="3886200"/>
            <a:ext cx="3733800" cy="1371600"/>
            <a:chOff x="3276600" y="3581400"/>
            <a:chExt cx="3733800" cy="1371600"/>
          </a:xfrm>
        </p:grpSpPr>
        <p:grpSp>
          <p:nvGrpSpPr>
            <p:cNvPr id="21" name="Group 20"/>
            <p:cNvGrpSpPr/>
            <p:nvPr/>
          </p:nvGrpSpPr>
          <p:grpSpPr>
            <a:xfrm>
              <a:off x="3276600" y="3886200"/>
              <a:ext cx="609600" cy="1066800"/>
              <a:chOff x="3276600" y="3886200"/>
              <a:chExt cx="609600" cy="1066800"/>
            </a:xfrm>
          </p:grpSpPr>
          <p:grpSp>
            <p:nvGrpSpPr>
              <p:cNvPr id="16" name="Group 15"/>
              <p:cNvGrpSpPr/>
              <p:nvPr/>
            </p:nvGrpSpPr>
            <p:grpSpPr>
              <a:xfrm>
                <a:off x="3276600" y="3886200"/>
                <a:ext cx="609600" cy="838200"/>
                <a:chOff x="3276600" y="4038600"/>
                <a:chExt cx="609600" cy="838200"/>
              </a:xfrm>
            </p:grpSpPr>
            <p:cxnSp>
              <p:nvCxnSpPr>
                <p:cNvPr id="7" name="Straight Connector 6"/>
                <p:cNvCxnSpPr/>
                <p:nvPr/>
              </p:nvCxnSpPr>
              <p:spPr>
                <a:xfrm rot="5400000">
                  <a:off x="3162300" y="4457700"/>
                  <a:ext cx="838200" cy="0"/>
                </a:xfrm>
                <a:prstGeom prst="line">
                  <a:avLst/>
                </a:prstGeom>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3581400" y="4876800"/>
                  <a:ext cx="304800" cy="0"/>
                </a:xfrm>
                <a:prstGeom prst="line">
                  <a:avLst/>
                </a:prstGeom>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a:off x="3276600" y="4876800"/>
                  <a:ext cx="304800" cy="0"/>
                </a:xfrm>
                <a:prstGeom prst="line">
                  <a:avLst/>
                </a:prstGeom>
              </p:spPr>
              <p:style>
                <a:lnRef idx="1">
                  <a:schemeClr val="dk1"/>
                </a:lnRef>
                <a:fillRef idx="0">
                  <a:schemeClr val="dk1"/>
                </a:fillRef>
                <a:effectRef idx="0">
                  <a:schemeClr val="dk1"/>
                </a:effectRef>
                <a:fontRef idx="minor">
                  <a:schemeClr val="tx1"/>
                </a:fontRef>
              </p:style>
            </p:cxnSp>
          </p:grpSp>
          <p:cxnSp>
            <p:nvCxnSpPr>
              <p:cNvPr id="18" name="Straight Connector 17"/>
              <p:cNvCxnSpPr/>
              <p:nvPr/>
            </p:nvCxnSpPr>
            <p:spPr>
              <a:xfrm rot="5400000">
                <a:off x="3771900" y="4838700"/>
                <a:ext cx="228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5400000">
                <a:off x="3162300" y="4838700"/>
                <a:ext cx="2286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33" name="TextBox 32"/>
            <p:cNvSpPr txBox="1"/>
            <p:nvPr/>
          </p:nvSpPr>
          <p:spPr>
            <a:xfrm>
              <a:off x="3473534" y="3581400"/>
              <a:ext cx="3536866" cy="369332"/>
            </a:xfrm>
            <a:prstGeom prst="rect">
              <a:avLst/>
            </a:prstGeom>
            <a:noFill/>
          </p:spPr>
          <p:txBody>
            <a:bodyPr wrap="none" rtlCol="0">
              <a:spAutoFit/>
            </a:bodyPr>
            <a:lstStyle/>
            <a:p>
              <a:r>
                <a:rPr lang="es-MX" dirty="0" smtClean="0"/>
                <a:t>Coincide solo con dígitos numéricos</a:t>
              </a:r>
              <a:endParaRPr lang="en-US" dirty="0"/>
            </a:p>
          </p:txBody>
        </p:sp>
      </p:grpSp>
      <p:grpSp>
        <p:nvGrpSpPr>
          <p:cNvPr id="40" name="Group 39"/>
          <p:cNvGrpSpPr/>
          <p:nvPr/>
        </p:nvGrpSpPr>
        <p:grpSpPr>
          <a:xfrm>
            <a:off x="4191000" y="4191000"/>
            <a:ext cx="3832781" cy="1143000"/>
            <a:chOff x="4114800" y="3886200"/>
            <a:chExt cx="3832781" cy="1143000"/>
          </a:xfrm>
        </p:grpSpPr>
        <p:grpSp>
          <p:nvGrpSpPr>
            <p:cNvPr id="22" name="Group 21"/>
            <p:cNvGrpSpPr/>
            <p:nvPr/>
          </p:nvGrpSpPr>
          <p:grpSpPr>
            <a:xfrm>
              <a:off x="4114800" y="4114800"/>
              <a:ext cx="609600" cy="914400"/>
              <a:chOff x="3276600" y="4038600"/>
              <a:chExt cx="609600" cy="914400"/>
            </a:xfrm>
          </p:grpSpPr>
          <p:grpSp>
            <p:nvGrpSpPr>
              <p:cNvPr id="23" name="Group 15"/>
              <p:cNvGrpSpPr/>
              <p:nvPr/>
            </p:nvGrpSpPr>
            <p:grpSpPr>
              <a:xfrm>
                <a:off x="3276600" y="4038600"/>
                <a:ext cx="609600" cy="685800"/>
                <a:chOff x="3276600" y="4191000"/>
                <a:chExt cx="609600" cy="685800"/>
              </a:xfrm>
            </p:grpSpPr>
            <p:cxnSp>
              <p:nvCxnSpPr>
                <p:cNvPr id="26" name="Straight Connector 25"/>
                <p:cNvCxnSpPr/>
                <p:nvPr/>
              </p:nvCxnSpPr>
              <p:spPr>
                <a:xfrm rot="5400000">
                  <a:off x="3238500" y="4533900"/>
                  <a:ext cx="685800" cy="0"/>
                </a:xfrm>
                <a:prstGeom prst="line">
                  <a:avLst/>
                </a:prstGeom>
              </p:spPr>
              <p:style>
                <a:lnRef idx="1">
                  <a:schemeClr val="dk1"/>
                </a:lnRef>
                <a:fillRef idx="0">
                  <a:schemeClr val="dk1"/>
                </a:fillRef>
                <a:effectRef idx="0">
                  <a:schemeClr val="dk1"/>
                </a:effectRef>
                <a:fontRef idx="minor">
                  <a:schemeClr val="tx1"/>
                </a:fontRef>
              </p:style>
            </p:cxnSp>
            <p:cxnSp>
              <p:nvCxnSpPr>
                <p:cNvPr id="27" name="Straight Connector 26"/>
                <p:cNvCxnSpPr/>
                <p:nvPr/>
              </p:nvCxnSpPr>
              <p:spPr>
                <a:xfrm>
                  <a:off x="3581400" y="4876800"/>
                  <a:ext cx="304800" cy="0"/>
                </a:xfrm>
                <a:prstGeom prst="line">
                  <a:avLst/>
                </a:prstGeom>
              </p:spPr>
              <p:style>
                <a:lnRef idx="1">
                  <a:schemeClr val="dk1"/>
                </a:lnRef>
                <a:fillRef idx="0">
                  <a:schemeClr val="dk1"/>
                </a:fillRef>
                <a:effectRef idx="0">
                  <a:schemeClr val="dk1"/>
                </a:effectRef>
                <a:fontRef idx="minor">
                  <a:schemeClr val="tx1"/>
                </a:fontRef>
              </p:style>
            </p:cxnSp>
            <p:cxnSp>
              <p:nvCxnSpPr>
                <p:cNvPr id="28" name="Straight Connector 27"/>
                <p:cNvCxnSpPr/>
                <p:nvPr/>
              </p:nvCxnSpPr>
              <p:spPr>
                <a:xfrm>
                  <a:off x="3276600" y="4876800"/>
                  <a:ext cx="304800" cy="0"/>
                </a:xfrm>
                <a:prstGeom prst="line">
                  <a:avLst/>
                </a:prstGeom>
              </p:spPr>
              <p:style>
                <a:lnRef idx="1">
                  <a:schemeClr val="dk1"/>
                </a:lnRef>
                <a:fillRef idx="0">
                  <a:schemeClr val="dk1"/>
                </a:fillRef>
                <a:effectRef idx="0">
                  <a:schemeClr val="dk1"/>
                </a:effectRef>
                <a:fontRef idx="minor">
                  <a:schemeClr val="tx1"/>
                </a:fontRef>
              </p:style>
            </p:cxnSp>
          </p:grpSp>
          <p:cxnSp>
            <p:nvCxnSpPr>
              <p:cNvPr id="24" name="Straight Connector 23"/>
              <p:cNvCxnSpPr/>
              <p:nvPr/>
            </p:nvCxnSpPr>
            <p:spPr>
              <a:xfrm rot="5400000">
                <a:off x="3771900" y="4838700"/>
                <a:ext cx="228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5400000">
                <a:off x="3162300" y="4838700"/>
                <a:ext cx="2286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35" name="TextBox 34"/>
            <p:cNvSpPr txBox="1"/>
            <p:nvPr/>
          </p:nvSpPr>
          <p:spPr>
            <a:xfrm>
              <a:off x="4114800" y="3886200"/>
              <a:ext cx="3832781" cy="369332"/>
            </a:xfrm>
            <a:prstGeom prst="rect">
              <a:avLst/>
            </a:prstGeom>
            <a:noFill/>
          </p:spPr>
          <p:txBody>
            <a:bodyPr wrap="none" rtlCol="0">
              <a:spAutoFit/>
            </a:bodyPr>
            <a:lstStyle/>
            <a:p>
              <a:r>
                <a:rPr lang="es-MX" dirty="0" smtClean="0"/>
                <a:t>Coincide exactamente con 5 caracteres</a:t>
              </a:r>
              <a:endParaRPr lang="en-US" dirty="0"/>
            </a:p>
          </p:txBody>
        </p:sp>
      </p:grpSp>
      <p:grpSp>
        <p:nvGrpSpPr>
          <p:cNvPr id="41" name="Group 40"/>
          <p:cNvGrpSpPr/>
          <p:nvPr/>
        </p:nvGrpSpPr>
        <p:grpSpPr>
          <a:xfrm>
            <a:off x="5029200" y="4495800"/>
            <a:ext cx="3357842" cy="838200"/>
            <a:chOff x="4953000" y="4191000"/>
            <a:chExt cx="3357842" cy="838200"/>
          </a:xfrm>
        </p:grpSpPr>
        <p:cxnSp>
          <p:nvCxnSpPr>
            <p:cNvPr id="29" name="Straight Connector 28"/>
            <p:cNvCxnSpPr/>
            <p:nvPr/>
          </p:nvCxnSpPr>
          <p:spPr>
            <a:xfrm rot="5400000">
              <a:off x="4838700" y="4762500"/>
              <a:ext cx="533400" cy="0"/>
            </a:xfrm>
            <a:prstGeom prst="line">
              <a:avLst/>
            </a:prstGeom>
          </p:spPr>
          <p:style>
            <a:lnRef idx="1">
              <a:schemeClr val="dk1"/>
            </a:lnRef>
            <a:fillRef idx="0">
              <a:schemeClr val="dk1"/>
            </a:fillRef>
            <a:effectRef idx="0">
              <a:schemeClr val="dk1"/>
            </a:effectRef>
            <a:fontRef idx="minor">
              <a:schemeClr val="tx1"/>
            </a:fontRef>
          </p:style>
        </p:cxnSp>
        <p:sp>
          <p:nvSpPr>
            <p:cNvPr id="37" name="TextBox 36"/>
            <p:cNvSpPr txBox="1"/>
            <p:nvPr/>
          </p:nvSpPr>
          <p:spPr>
            <a:xfrm>
              <a:off x="4953000" y="4191000"/>
              <a:ext cx="3357842" cy="369332"/>
            </a:xfrm>
            <a:prstGeom prst="rect">
              <a:avLst/>
            </a:prstGeom>
            <a:noFill/>
          </p:spPr>
          <p:txBody>
            <a:bodyPr wrap="none" rtlCol="0">
              <a:spAutoFit/>
            </a:bodyPr>
            <a:lstStyle/>
            <a:p>
              <a:r>
                <a:rPr lang="es-MX" dirty="0" smtClean="0"/>
                <a:t>Coincide con el final de la entrada</a:t>
              </a:r>
              <a:endParaRPr lang="en-US" dirty="0"/>
            </a:p>
          </p:txBody>
        </p: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Cómo</a:t>
            </a:r>
            <a:r>
              <a:rPr lang="en-US" dirty="0" smtClean="0"/>
              <a:t> </a:t>
            </a:r>
            <a:r>
              <a:rPr lang="en-US" dirty="0" err="1" smtClean="0"/>
              <a:t>representar</a:t>
            </a:r>
            <a:r>
              <a:rPr lang="en-US" dirty="0" smtClean="0"/>
              <a:t> </a:t>
            </a:r>
            <a:r>
              <a:rPr lang="en-US" dirty="0" err="1" smtClean="0"/>
              <a:t>caracteres</a:t>
            </a:r>
            <a:r>
              <a:rPr lang="en-US" dirty="0" smtClean="0"/>
              <a:t> </a:t>
            </a:r>
            <a:r>
              <a:rPr lang="en-US" dirty="0" err="1" smtClean="0"/>
              <a:t>ordinarios</a:t>
            </a:r>
            <a:endParaRPr lang="en-US" dirty="0"/>
          </a:p>
        </p:txBody>
      </p:sp>
      <p:sp>
        <p:nvSpPr>
          <p:cNvPr id="3" name="Content Placeholder 2"/>
          <p:cNvSpPr>
            <a:spLocks noGrp="1"/>
          </p:cNvSpPr>
          <p:nvPr>
            <p:ph idx="1"/>
          </p:nvPr>
        </p:nvSpPr>
        <p:spPr>
          <a:xfrm>
            <a:off x="457200" y="1600201"/>
            <a:ext cx="7848600" cy="1828799"/>
          </a:xfrm>
        </p:spPr>
        <p:txBody>
          <a:bodyPr>
            <a:normAutofit/>
          </a:bodyPr>
          <a:lstStyle/>
          <a:p>
            <a:pPr algn="just"/>
            <a:r>
              <a:rPr lang="es-ES" sz="2000" dirty="0" smtClean="0"/>
              <a:t>Corresponden con todos aquellos caracteres, tanto imprimibles como no imprimibles, que no son meta caracteres</a:t>
            </a:r>
          </a:p>
          <a:p>
            <a:pPr algn="just"/>
            <a:r>
              <a:rPr lang="es-ES" sz="2000" dirty="0" smtClean="0"/>
              <a:t>Esto incluye todos los caracteres alfabéticos en mayúsculas y minúsculas, todos los dígitos, todos los signos de puntuación y algunos símbolos.</a:t>
            </a:r>
            <a:endParaRPr lang="en-US" sz="2000" dirty="0"/>
          </a:p>
        </p:txBody>
      </p:sp>
      <p:sp>
        <p:nvSpPr>
          <p:cNvPr id="6" name="TextBox 5"/>
          <p:cNvSpPr txBox="1"/>
          <p:nvPr/>
        </p:nvSpPr>
        <p:spPr>
          <a:xfrm>
            <a:off x="872256" y="3962400"/>
            <a:ext cx="956544" cy="461665"/>
          </a:xfrm>
          <a:prstGeom prst="rect">
            <a:avLst/>
          </a:prstGeom>
          <a:noFill/>
        </p:spPr>
        <p:txBody>
          <a:bodyPr wrap="none" rtlCol="0">
            <a:spAutoFit/>
          </a:bodyPr>
          <a:lstStyle/>
          <a:p>
            <a:r>
              <a:rPr lang="es-MX" sz="2400" b="1" dirty="0" smtClean="0"/>
              <a:t>Texto:</a:t>
            </a:r>
            <a:endParaRPr lang="en-US" sz="2400" b="1" dirty="0"/>
          </a:p>
        </p:txBody>
      </p:sp>
      <p:sp>
        <p:nvSpPr>
          <p:cNvPr id="7" name="TextBox 6"/>
          <p:cNvSpPr txBox="1"/>
          <p:nvPr/>
        </p:nvSpPr>
        <p:spPr>
          <a:xfrm>
            <a:off x="914400" y="4495800"/>
            <a:ext cx="1585434" cy="461665"/>
          </a:xfrm>
          <a:prstGeom prst="rect">
            <a:avLst/>
          </a:prstGeom>
          <a:noFill/>
        </p:spPr>
        <p:txBody>
          <a:bodyPr wrap="none" rtlCol="0">
            <a:spAutoFit/>
          </a:bodyPr>
          <a:lstStyle/>
          <a:p>
            <a:r>
              <a:rPr lang="es-MX" sz="2400" b="1" dirty="0" smtClean="0"/>
              <a:t>Expresión: </a:t>
            </a:r>
            <a:endParaRPr lang="en-US" sz="2400" b="1" dirty="0"/>
          </a:p>
        </p:txBody>
      </p:sp>
      <p:sp>
        <p:nvSpPr>
          <p:cNvPr id="8" name="TextBox 7"/>
          <p:cNvSpPr txBox="1"/>
          <p:nvPr/>
        </p:nvSpPr>
        <p:spPr>
          <a:xfrm>
            <a:off x="914400" y="5029200"/>
            <a:ext cx="2076209" cy="461665"/>
          </a:xfrm>
          <a:prstGeom prst="rect">
            <a:avLst/>
          </a:prstGeom>
          <a:noFill/>
        </p:spPr>
        <p:txBody>
          <a:bodyPr wrap="none" rtlCol="0">
            <a:spAutoFit/>
          </a:bodyPr>
          <a:lstStyle/>
          <a:p>
            <a:r>
              <a:rPr lang="es-MX" sz="2400" b="1" dirty="0" smtClean="0"/>
              <a:t>Coincidencias: </a:t>
            </a:r>
            <a:endParaRPr lang="en-US" sz="2400" b="1" dirty="0"/>
          </a:p>
        </p:txBody>
      </p:sp>
      <p:sp>
        <p:nvSpPr>
          <p:cNvPr id="9" name="TextBox 8"/>
          <p:cNvSpPr txBox="1"/>
          <p:nvPr/>
        </p:nvSpPr>
        <p:spPr>
          <a:xfrm>
            <a:off x="2924426" y="4038600"/>
            <a:ext cx="4983928" cy="369332"/>
          </a:xfrm>
          <a:prstGeom prst="rect">
            <a:avLst/>
          </a:prstGeom>
          <a:noFill/>
        </p:spPr>
        <p:txBody>
          <a:bodyPr wrap="none" rtlCol="0">
            <a:spAutoFit/>
          </a:bodyPr>
          <a:lstStyle/>
          <a:p>
            <a:r>
              <a:rPr lang="es-MX" dirty="0" smtClean="0"/>
              <a:t>Hola esto es el Top10 de los 10 éxitos del momento</a:t>
            </a:r>
            <a:endParaRPr lang="en-US" dirty="0"/>
          </a:p>
        </p:txBody>
      </p:sp>
      <p:sp>
        <p:nvSpPr>
          <p:cNvPr id="10" name="TextBox 9"/>
          <p:cNvSpPr txBox="1"/>
          <p:nvPr/>
        </p:nvSpPr>
        <p:spPr>
          <a:xfrm>
            <a:off x="2895600" y="4495800"/>
            <a:ext cx="611065" cy="369332"/>
          </a:xfrm>
          <a:prstGeom prst="rect">
            <a:avLst/>
          </a:prstGeom>
          <a:noFill/>
        </p:spPr>
        <p:txBody>
          <a:bodyPr wrap="none" rtlCol="0">
            <a:spAutoFit/>
          </a:bodyPr>
          <a:lstStyle/>
          <a:p>
            <a:r>
              <a:rPr lang="es-MX" dirty="0" smtClean="0"/>
              <a:t>“10”</a:t>
            </a:r>
            <a:endParaRPr lang="en-US" dirty="0"/>
          </a:p>
        </p:txBody>
      </p:sp>
      <p:sp>
        <p:nvSpPr>
          <p:cNvPr id="11" name="TextBox 10"/>
          <p:cNvSpPr txBox="1"/>
          <p:nvPr/>
        </p:nvSpPr>
        <p:spPr>
          <a:xfrm>
            <a:off x="2895600" y="5105400"/>
            <a:ext cx="1098699" cy="369332"/>
          </a:xfrm>
          <a:prstGeom prst="rect">
            <a:avLst/>
          </a:prstGeom>
          <a:noFill/>
        </p:spPr>
        <p:txBody>
          <a:bodyPr wrap="none" rtlCol="0">
            <a:spAutoFit/>
          </a:bodyPr>
          <a:lstStyle/>
          <a:p>
            <a:r>
              <a:rPr lang="es-MX" dirty="0" smtClean="0"/>
              <a:t>Top10, 10</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Cómo</a:t>
            </a:r>
            <a:r>
              <a:rPr lang="en-US" dirty="0" smtClean="0"/>
              <a:t> </a:t>
            </a:r>
            <a:r>
              <a:rPr lang="en-US" dirty="0" err="1" smtClean="0"/>
              <a:t>representar</a:t>
            </a:r>
            <a:r>
              <a:rPr lang="en-US" dirty="0" smtClean="0"/>
              <a:t> </a:t>
            </a:r>
            <a:r>
              <a:rPr lang="en-US" dirty="0" err="1" smtClean="0"/>
              <a:t>caracteres</a:t>
            </a:r>
            <a:r>
              <a:rPr lang="en-US" dirty="0" smtClean="0"/>
              <a:t> </a:t>
            </a:r>
            <a:r>
              <a:rPr lang="en-US" dirty="0" err="1" smtClean="0"/>
              <a:t>especiales</a:t>
            </a:r>
            <a:endParaRPr lang="en-US" dirty="0"/>
          </a:p>
        </p:txBody>
      </p:sp>
      <p:sp>
        <p:nvSpPr>
          <p:cNvPr id="3" name="Content Placeholder 2"/>
          <p:cNvSpPr>
            <a:spLocks noGrp="1"/>
          </p:cNvSpPr>
          <p:nvPr>
            <p:ph idx="1"/>
          </p:nvPr>
        </p:nvSpPr>
        <p:spPr/>
        <p:txBody>
          <a:bodyPr>
            <a:normAutofit/>
          </a:bodyPr>
          <a:lstStyle/>
          <a:p>
            <a:r>
              <a:rPr lang="es-ES" sz="2400" dirty="0" smtClean="0"/>
              <a:t>Los </a:t>
            </a:r>
            <a:r>
              <a:rPr lang="es-ES" sz="2400" dirty="0" err="1" smtClean="0"/>
              <a:t>metacaracteres</a:t>
            </a:r>
            <a:r>
              <a:rPr lang="es-ES" sz="2400" dirty="0" smtClean="0"/>
              <a:t> poseen un significado propio, cuando aparecen dentro de una expresión regular, por lo que si se desea que sean considerados como un carácter ordinario deben precederse de la barra hacia atrás (\). </a:t>
            </a:r>
            <a:endParaRPr lang="en-US" sz="2400" dirty="0"/>
          </a:p>
        </p:txBody>
      </p:sp>
      <p:sp>
        <p:nvSpPr>
          <p:cNvPr id="4" name="TextBox 3"/>
          <p:cNvSpPr txBox="1"/>
          <p:nvPr/>
        </p:nvSpPr>
        <p:spPr>
          <a:xfrm>
            <a:off x="872256" y="3962400"/>
            <a:ext cx="956544" cy="461665"/>
          </a:xfrm>
          <a:prstGeom prst="rect">
            <a:avLst/>
          </a:prstGeom>
          <a:noFill/>
        </p:spPr>
        <p:txBody>
          <a:bodyPr wrap="none" rtlCol="0">
            <a:spAutoFit/>
          </a:bodyPr>
          <a:lstStyle/>
          <a:p>
            <a:r>
              <a:rPr lang="es-MX" sz="2400" b="1" dirty="0" smtClean="0"/>
              <a:t>Texto:</a:t>
            </a:r>
            <a:endParaRPr lang="en-US" sz="2400" b="1" dirty="0"/>
          </a:p>
        </p:txBody>
      </p:sp>
      <p:sp>
        <p:nvSpPr>
          <p:cNvPr id="5" name="TextBox 4"/>
          <p:cNvSpPr txBox="1"/>
          <p:nvPr/>
        </p:nvSpPr>
        <p:spPr>
          <a:xfrm>
            <a:off x="914400" y="4495800"/>
            <a:ext cx="1585434" cy="461665"/>
          </a:xfrm>
          <a:prstGeom prst="rect">
            <a:avLst/>
          </a:prstGeom>
          <a:noFill/>
        </p:spPr>
        <p:txBody>
          <a:bodyPr wrap="none" rtlCol="0">
            <a:spAutoFit/>
          </a:bodyPr>
          <a:lstStyle/>
          <a:p>
            <a:r>
              <a:rPr lang="es-MX" sz="2400" b="1" dirty="0" smtClean="0"/>
              <a:t>Expresión: </a:t>
            </a:r>
            <a:endParaRPr lang="en-US" sz="2400" b="1" dirty="0"/>
          </a:p>
        </p:txBody>
      </p:sp>
      <p:sp>
        <p:nvSpPr>
          <p:cNvPr id="6" name="TextBox 5"/>
          <p:cNvSpPr txBox="1"/>
          <p:nvPr/>
        </p:nvSpPr>
        <p:spPr>
          <a:xfrm>
            <a:off x="914400" y="5029200"/>
            <a:ext cx="2076209" cy="461665"/>
          </a:xfrm>
          <a:prstGeom prst="rect">
            <a:avLst/>
          </a:prstGeom>
          <a:noFill/>
        </p:spPr>
        <p:txBody>
          <a:bodyPr wrap="none" rtlCol="0">
            <a:spAutoFit/>
          </a:bodyPr>
          <a:lstStyle/>
          <a:p>
            <a:r>
              <a:rPr lang="es-MX" sz="2400" b="1" dirty="0" smtClean="0"/>
              <a:t>Coincidencias: </a:t>
            </a:r>
            <a:endParaRPr lang="en-US" sz="2400" b="1" dirty="0"/>
          </a:p>
        </p:txBody>
      </p:sp>
      <p:sp>
        <p:nvSpPr>
          <p:cNvPr id="7" name="TextBox 6"/>
          <p:cNvSpPr txBox="1"/>
          <p:nvPr/>
        </p:nvSpPr>
        <p:spPr>
          <a:xfrm>
            <a:off x="2924426" y="4038600"/>
            <a:ext cx="3022622" cy="369332"/>
          </a:xfrm>
          <a:prstGeom prst="rect">
            <a:avLst/>
          </a:prstGeom>
          <a:noFill/>
        </p:spPr>
        <p:txBody>
          <a:bodyPr wrap="none" rtlCol="0">
            <a:spAutoFit/>
          </a:bodyPr>
          <a:lstStyle/>
          <a:p>
            <a:r>
              <a:rPr lang="es-MX" dirty="0" smtClean="0"/>
              <a:t>El precio del producto es $100</a:t>
            </a:r>
            <a:endParaRPr lang="en-US" dirty="0"/>
          </a:p>
        </p:txBody>
      </p:sp>
      <p:sp>
        <p:nvSpPr>
          <p:cNvPr id="8" name="TextBox 7"/>
          <p:cNvSpPr txBox="1"/>
          <p:nvPr/>
        </p:nvSpPr>
        <p:spPr>
          <a:xfrm>
            <a:off x="2895600" y="4495800"/>
            <a:ext cx="583814" cy="369332"/>
          </a:xfrm>
          <a:prstGeom prst="rect">
            <a:avLst/>
          </a:prstGeom>
          <a:noFill/>
        </p:spPr>
        <p:txBody>
          <a:bodyPr wrap="none" rtlCol="0">
            <a:spAutoFit/>
          </a:bodyPr>
          <a:lstStyle/>
          <a:p>
            <a:r>
              <a:rPr lang="es-MX" dirty="0" smtClean="0"/>
              <a:t>“\$”</a:t>
            </a:r>
            <a:endParaRPr lang="en-US" dirty="0"/>
          </a:p>
        </p:txBody>
      </p:sp>
      <p:sp>
        <p:nvSpPr>
          <p:cNvPr id="9" name="TextBox 8"/>
          <p:cNvSpPr txBox="1"/>
          <p:nvPr/>
        </p:nvSpPr>
        <p:spPr>
          <a:xfrm>
            <a:off x="2895600" y="5105400"/>
            <a:ext cx="652743" cy="369332"/>
          </a:xfrm>
          <a:prstGeom prst="rect">
            <a:avLst/>
          </a:prstGeom>
          <a:noFill/>
        </p:spPr>
        <p:txBody>
          <a:bodyPr wrap="none" rtlCol="0">
            <a:spAutoFit/>
          </a:bodyPr>
          <a:lstStyle/>
          <a:p>
            <a:r>
              <a:rPr lang="es-MX" dirty="0" smtClean="0"/>
              <a:t>$100</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err="1" smtClean="0"/>
              <a:t>Capítulo</a:t>
            </a:r>
            <a:r>
              <a:rPr lang="en-US" sz="3200" dirty="0" smtClean="0"/>
              <a:t> 3</a:t>
            </a:r>
            <a:br>
              <a:rPr lang="en-US" sz="3200" dirty="0" smtClean="0"/>
            </a:br>
            <a:r>
              <a:rPr lang="en-US" sz="3200" dirty="0" smtClean="0"/>
              <a:t> </a:t>
            </a:r>
            <a:r>
              <a:rPr lang="en-US" sz="3200" dirty="0" err="1" smtClean="0"/>
              <a:t>Busqueda</a:t>
            </a:r>
            <a:r>
              <a:rPr lang="en-US" sz="3200" dirty="0" smtClean="0"/>
              <a:t>, </a:t>
            </a:r>
            <a:r>
              <a:rPr lang="en-US" sz="3200" dirty="0" err="1" smtClean="0"/>
              <a:t>Modificación</a:t>
            </a:r>
            <a:r>
              <a:rPr lang="en-US" sz="3200" dirty="0" smtClean="0"/>
              <a:t> y </a:t>
            </a:r>
            <a:r>
              <a:rPr lang="en-US" sz="3200" dirty="0" err="1" smtClean="0"/>
              <a:t>codificación</a:t>
            </a:r>
            <a:r>
              <a:rPr lang="en-US" sz="3200" dirty="0" smtClean="0"/>
              <a:t> de </a:t>
            </a:r>
            <a:r>
              <a:rPr lang="en-US" sz="3200" dirty="0" err="1" smtClean="0"/>
              <a:t>texto</a:t>
            </a:r>
            <a:endParaRPr lang="en-US" sz="3200" dirty="0"/>
          </a:p>
        </p:txBody>
      </p:sp>
      <p:sp>
        <p:nvSpPr>
          <p:cNvPr id="3" name="Content Placeholder 2"/>
          <p:cNvSpPr>
            <a:spLocks noGrp="1"/>
          </p:cNvSpPr>
          <p:nvPr>
            <p:ph idx="1"/>
          </p:nvPr>
        </p:nvSpPr>
        <p:spPr>
          <a:xfrm>
            <a:off x="457200" y="1775191"/>
            <a:ext cx="8382000" cy="4625609"/>
          </a:xfrm>
        </p:spPr>
        <p:txBody>
          <a:bodyPr/>
          <a:lstStyle/>
          <a:p>
            <a:r>
              <a:rPr lang="es-MX" dirty="0" smtClean="0"/>
              <a:t>Lecciones en este capítulo:</a:t>
            </a:r>
          </a:p>
          <a:p>
            <a:pPr lvl="1"/>
            <a:r>
              <a:rPr lang="en-US" dirty="0" err="1" smtClean="0"/>
              <a:t>Lección</a:t>
            </a:r>
            <a:r>
              <a:rPr lang="en-US" dirty="0" smtClean="0"/>
              <a:t> 1: </a:t>
            </a:r>
            <a:r>
              <a:rPr lang="es-MX" dirty="0" smtClean="0"/>
              <a:t>Crear expresiones regulares.</a:t>
            </a:r>
          </a:p>
          <a:p>
            <a:pPr lvl="1"/>
            <a:r>
              <a:rPr lang="es-MX" dirty="0" smtClean="0"/>
              <a:t>Lección 2: Codificando y decodificando</a:t>
            </a:r>
            <a:endParaRPr lang="es-MX"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Cómo</a:t>
            </a:r>
            <a:r>
              <a:rPr lang="en-US" dirty="0" smtClean="0"/>
              <a:t> </a:t>
            </a:r>
            <a:r>
              <a:rPr lang="en-US" dirty="0" err="1" smtClean="0"/>
              <a:t>representar</a:t>
            </a:r>
            <a:r>
              <a:rPr lang="en-US" dirty="0" smtClean="0"/>
              <a:t> </a:t>
            </a:r>
            <a:r>
              <a:rPr lang="en-US" dirty="0" err="1" smtClean="0"/>
              <a:t>caracteres</a:t>
            </a:r>
            <a:r>
              <a:rPr lang="en-US" dirty="0" smtClean="0"/>
              <a:t> no </a:t>
            </a:r>
            <a:r>
              <a:rPr lang="en-US" dirty="0" err="1" smtClean="0"/>
              <a:t>imprimibles</a:t>
            </a:r>
            <a:endParaRPr lang="en-US" dirty="0"/>
          </a:p>
        </p:txBody>
      </p:sp>
      <p:sp>
        <p:nvSpPr>
          <p:cNvPr id="3" name="Content Placeholder 2"/>
          <p:cNvSpPr>
            <a:spLocks noGrp="1"/>
          </p:cNvSpPr>
          <p:nvPr>
            <p:ph idx="1"/>
          </p:nvPr>
        </p:nvSpPr>
        <p:spPr>
          <a:xfrm>
            <a:off x="838200" y="1676400"/>
            <a:ext cx="7620000" cy="1371599"/>
          </a:xfrm>
        </p:spPr>
        <p:txBody>
          <a:bodyPr>
            <a:normAutofit/>
          </a:bodyPr>
          <a:lstStyle/>
          <a:p>
            <a:r>
              <a:rPr lang="es-ES" sz="2000" dirty="0" smtClean="0"/>
              <a:t>Son aquellos caracteres que no aparecen en pantalla (o en papel), </a:t>
            </a:r>
            <a:r>
              <a:rPr lang="en-US" sz="2000" dirty="0" err="1" smtClean="0"/>
              <a:t>pero</a:t>
            </a:r>
            <a:r>
              <a:rPr lang="en-US" sz="2000" dirty="0" smtClean="0"/>
              <a:t> </a:t>
            </a:r>
            <a:r>
              <a:rPr lang="en-US" sz="2000" dirty="0" err="1" smtClean="0"/>
              <a:t>que</a:t>
            </a:r>
            <a:r>
              <a:rPr lang="en-US" sz="2000" dirty="0" smtClean="0"/>
              <a:t> se </a:t>
            </a:r>
            <a:r>
              <a:rPr lang="en-US" sz="2000" dirty="0" err="1" smtClean="0"/>
              <a:t>utilizan</a:t>
            </a:r>
            <a:r>
              <a:rPr lang="en-US" sz="2000" dirty="0" smtClean="0"/>
              <a:t> </a:t>
            </a:r>
            <a:r>
              <a:rPr lang="en-US" sz="2000" dirty="0" err="1" smtClean="0"/>
              <a:t>para</a:t>
            </a:r>
            <a:r>
              <a:rPr lang="en-US" sz="2000" dirty="0" smtClean="0"/>
              <a:t> </a:t>
            </a:r>
            <a:r>
              <a:rPr lang="en-US" sz="2000" dirty="0" err="1" smtClean="0"/>
              <a:t>dar</a:t>
            </a:r>
            <a:r>
              <a:rPr lang="en-US" sz="2000" dirty="0" smtClean="0"/>
              <a:t> </a:t>
            </a:r>
            <a:r>
              <a:rPr lang="en-US" sz="2000" dirty="0" err="1" smtClean="0"/>
              <a:t>formato</a:t>
            </a:r>
            <a:r>
              <a:rPr lang="en-US" sz="2000" dirty="0" smtClean="0"/>
              <a:t> al </a:t>
            </a:r>
            <a:r>
              <a:rPr lang="en-US" sz="2000" dirty="0" err="1" smtClean="0"/>
              <a:t>texto</a:t>
            </a:r>
            <a:r>
              <a:rPr lang="en-US" sz="2000" dirty="0" smtClean="0"/>
              <a:t>, </a:t>
            </a:r>
            <a:r>
              <a:rPr lang="en-US" sz="2000" dirty="0" err="1" smtClean="0"/>
              <a:t>como</a:t>
            </a:r>
            <a:r>
              <a:rPr lang="en-US" sz="2000" dirty="0" smtClean="0"/>
              <a:t> </a:t>
            </a:r>
            <a:r>
              <a:rPr lang="en-US" sz="2000" dirty="0" err="1" smtClean="0"/>
              <a:t>tabuladores</a:t>
            </a:r>
            <a:r>
              <a:rPr lang="en-US" sz="2000" dirty="0" smtClean="0"/>
              <a:t>, </a:t>
            </a:r>
            <a:r>
              <a:rPr lang="en-US" sz="2000" dirty="0" err="1" smtClean="0"/>
              <a:t>retornos</a:t>
            </a:r>
            <a:r>
              <a:rPr lang="en-US" sz="2000" dirty="0" smtClean="0"/>
              <a:t> de </a:t>
            </a:r>
            <a:r>
              <a:rPr lang="en-US" sz="2000" dirty="0" err="1" smtClean="0"/>
              <a:t>carro</a:t>
            </a:r>
            <a:r>
              <a:rPr lang="en-US" sz="2000" dirty="0" smtClean="0"/>
              <a:t>, etc.</a:t>
            </a:r>
            <a:endParaRPr lang="en-US" sz="2000" dirty="0"/>
          </a:p>
        </p:txBody>
      </p:sp>
      <p:graphicFrame>
        <p:nvGraphicFramePr>
          <p:cNvPr id="4" name="Table 3"/>
          <p:cNvGraphicFramePr>
            <a:graphicFrameLocks noGrp="1"/>
          </p:cNvGraphicFramePr>
          <p:nvPr/>
        </p:nvGraphicFramePr>
        <p:xfrm>
          <a:off x="1371600" y="2895600"/>
          <a:ext cx="6096000" cy="2108200"/>
        </p:xfrm>
        <a:graphic>
          <a:graphicData uri="http://schemas.openxmlformats.org/drawingml/2006/table">
            <a:tbl>
              <a:tblPr firstRow="1" bandRow="1">
                <a:tableStyleId>{5C22544A-7EE6-4342-B048-85BDC9FD1C3A}</a:tableStyleId>
              </a:tblPr>
              <a:tblGrid>
                <a:gridCol w="3048000"/>
                <a:gridCol w="3048000"/>
              </a:tblGrid>
              <a:tr h="457200">
                <a:tc>
                  <a:txBody>
                    <a:bodyPr/>
                    <a:lstStyle/>
                    <a:p>
                      <a:pPr algn="ctr"/>
                      <a:r>
                        <a:rPr lang="es-MX" dirty="0" smtClean="0"/>
                        <a:t>Carácter</a:t>
                      </a:r>
                      <a:endParaRPr lang="en-US" dirty="0"/>
                    </a:p>
                  </a:txBody>
                  <a:tcPr/>
                </a:tc>
                <a:tc>
                  <a:txBody>
                    <a:bodyPr/>
                    <a:lstStyle/>
                    <a:p>
                      <a:pPr algn="ctr"/>
                      <a:r>
                        <a:rPr lang="es-MX" dirty="0" smtClean="0"/>
                        <a:t>Significado</a:t>
                      </a:r>
                      <a:endParaRPr lang="en-US" dirty="0"/>
                    </a:p>
                  </a:txBody>
                  <a:tcPr/>
                </a:tc>
              </a:tr>
              <a:tr h="370840">
                <a:tc>
                  <a:txBody>
                    <a:bodyPr/>
                    <a:lstStyle/>
                    <a:p>
                      <a:pPr algn="ctr"/>
                      <a:r>
                        <a:rPr lang="en-US" sz="1800" b="0" i="0" kern="1200" dirty="0" smtClean="0">
                          <a:solidFill>
                            <a:schemeClr val="dk1"/>
                          </a:solidFill>
                          <a:latin typeface="+mn-lt"/>
                          <a:ea typeface="+mn-ea"/>
                          <a:cs typeface="+mn-cs"/>
                        </a:rPr>
                        <a:t>\n </a:t>
                      </a:r>
                      <a:endParaRPr lang="en-US" dirty="0"/>
                    </a:p>
                  </a:txBody>
                  <a:tcPr/>
                </a:tc>
                <a:tc>
                  <a:txBody>
                    <a:bodyPr/>
                    <a:lstStyle/>
                    <a:p>
                      <a:pPr algn="ctr"/>
                      <a:r>
                        <a:rPr lang="es-ES" sz="1800" b="0" i="0" kern="1200" dirty="0" smtClean="0">
                          <a:solidFill>
                            <a:schemeClr val="dk1"/>
                          </a:solidFill>
                          <a:latin typeface="+mn-lt"/>
                          <a:ea typeface="+mn-ea"/>
                          <a:cs typeface="+mn-cs"/>
                        </a:rPr>
                        <a:t>Ajusta un carácter de nueva línea</a:t>
                      </a:r>
                      <a:endParaRPr lang="en-US" dirty="0"/>
                    </a:p>
                  </a:txBody>
                  <a:tcPr/>
                </a:tc>
              </a:tr>
              <a:tr h="370840">
                <a:tc>
                  <a:txBody>
                    <a:bodyPr/>
                    <a:lstStyle/>
                    <a:p>
                      <a:pPr algn="ctr"/>
                      <a:r>
                        <a:rPr lang="en-US" sz="1800" b="0" i="0" kern="1200" dirty="0" smtClean="0">
                          <a:solidFill>
                            <a:schemeClr val="dk1"/>
                          </a:solidFill>
                          <a:latin typeface="+mn-lt"/>
                          <a:ea typeface="+mn-ea"/>
                          <a:cs typeface="+mn-cs"/>
                        </a:rPr>
                        <a:t>\r</a:t>
                      </a:r>
                      <a:endParaRPr lang="en-US" dirty="0"/>
                    </a:p>
                  </a:txBody>
                  <a:tcPr/>
                </a:tc>
                <a:tc>
                  <a:txBody>
                    <a:bodyPr/>
                    <a:lstStyle/>
                    <a:p>
                      <a:pPr algn="ctr"/>
                      <a:r>
                        <a:rPr lang="en-US" sz="1800" b="0" i="0" kern="1200" dirty="0" err="1" smtClean="0">
                          <a:solidFill>
                            <a:schemeClr val="dk1"/>
                          </a:solidFill>
                          <a:latin typeface="+mn-lt"/>
                          <a:ea typeface="+mn-ea"/>
                          <a:cs typeface="+mn-cs"/>
                        </a:rPr>
                        <a:t>Ajusta</a:t>
                      </a:r>
                      <a:r>
                        <a:rPr lang="en-US" sz="1800" b="0" i="0" kern="1200" dirty="0" smtClean="0">
                          <a:solidFill>
                            <a:schemeClr val="dk1"/>
                          </a:solidFill>
                          <a:latin typeface="+mn-lt"/>
                          <a:ea typeface="+mn-ea"/>
                          <a:cs typeface="+mn-cs"/>
                        </a:rPr>
                        <a:t> un </a:t>
                      </a:r>
                      <a:r>
                        <a:rPr lang="en-US" sz="1800" b="0" i="0" kern="1200" dirty="0" err="1" smtClean="0">
                          <a:solidFill>
                            <a:schemeClr val="dk1"/>
                          </a:solidFill>
                          <a:latin typeface="+mn-lt"/>
                          <a:ea typeface="+mn-ea"/>
                          <a:cs typeface="+mn-cs"/>
                        </a:rPr>
                        <a:t>carácter</a:t>
                      </a:r>
                      <a:r>
                        <a:rPr lang="en-US" sz="1800" b="0" i="0" kern="1200" dirty="0" smtClean="0">
                          <a:solidFill>
                            <a:schemeClr val="dk1"/>
                          </a:solidFill>
                          <a:latin typeface="+mn-lt"/>
                          <a:ea typeface="+mn-ea"/>
                          <a:cs typeface="+mn-cs"/>
                        </a:rPr>
                        <a:t> de </a:t>
                      </a:r>
                      <a:r>
                        <a:rPr lang="en-US" sz="1800" b="0" i="0" kern="1200" dirty="0" err="1" smtClean="0">
                          <a:solidFill>
                            <a:schemeClr val="dk1"/>
                          </a:solidFill>
                          <a:latin typeface="+mn-lt"/>
                          <a:ea typeface="+mn-ea"/>
                          <a:cs typeface="+mn-cs"/>
                        </a:rPr>
                        <a:t>retorno</a:t>
                      </a:r>
                      <a:r>
                        <a:rPr lang="en-US" sz="1800" b="0" i="0" kern="1200" dirty="0" smtClean="0">
                          <a:solidFill>
                            <a:schemeClr val="dk1"/>
                          </a:solidFill>
                          <a:latin typeface="+mn-lt"/>
                          <a:ea typeface="+mn-ea"/>
                          <a:cs typeface="+mn-cs"/>
                        </a:rPr>
                        <a:t> de </a:t>
                      </a:r>
                      <a:r>
                        <a:rPr lang="en-US" sz="1800" b="0" i="0" kern="1200" dirty="0" err="1" smtClean="0">
                          <a:solidFill>
                            <a:schemeClr val="dk1"/>
                          </a:solidFill>
                          <a:latin typeface="+mn-lt"/>
                          <a:ea typeface="+mn-ea"/>
                          <a:cs typeface="+mn-cs"/>
                        </a:rPr>
                        <a:t>carro</a:t>
                      </a:r>
                      <a:endParaRPr lang="en-US" dirty="0"/>
                    </a:p>
                  </a:txBody>
                  <a:tcPr/>
                </a:tc>
              </a:tr>
              <a:tr h="370840">
                <a:tc>
                  <a:txBody>
                    <a:bodyPr/>
                    <a:lstStyle/>
                    <a:p>
                      <a:pPr algn="ctr"/>
                      <a:r>
                        <a:rPr lang="en-US" sz="1800" b="0" i="0" kern="1200" dirty="0" smtClean="0">
                          <a:solidFill>
                            <a:schemeClr val="dk1"/>
                          </a:solidFill>
                          <a:latin typeface="+mn-lt"/>
                          <a:ea typeface="+mn-ea"/>
                          <a:cs typeface="+mn-cs"/>
                        </a:rPr>
                        <a:t>\t</a:t>
                      </a:r>
                      <a:endParaRPr lang="en-US" dirty="0"/>
                    </a:p>
                  </a:txBody>
                  <a:tcPr/>
                </a:tc>
                <a:tc>
                  <a:txBody>
                    <a:bodyPr/>
                    <a:lstStyle/>
                    <a:p>
                      <a:pPr algn="ctr"/>
                      <a:r>
                        <a:rPr lang="en-US" sz="1800" b="0" i="0" kern="1200" dirty="0" err="1" smtClean="0">
                          <a:solidFill>
                            <a:schemeClr val="dk1"/>
                          </a:solidFill>
                          <a:latin typeface="+mn-lt"/>
                          <a:ea typeface="+mn-ea"/>
                          <a:cs typeface="+mn-cs"/>
                        </a:rPr>
                        <a:t>Ajusta</a:t>
                      </a:r>
                      <a:r>
                        <a:rPr lang="en-US" sz="1800" b="0" i="0" kern="1200" dirty="0" smtClean="0">
                          <a:solidFill>
                            <a:schemeClr val="dk1"/>
                          </a:solidFill>
                          <a:latin typeface="+mn-lt"/>
                          <a:ea typeface="+mn-ea"/>
                          <a:cs typeface="+mn-cs"/>
                        </a:rPr>
                        <a:t> un </a:t>
                      </a:r>
                      <a:r>
                        <a:rPr lang="en-US" sz="1800" b="0" i="0" kern="1200" dirty="0" err="1" smtClean="0">
                          <a:solidFill>
                            <a:schemeClr val="dk1"/>
                          </a:solidFill>
                          <a:latin typeface="+mn-lt"/>
                          <a:ea typeface="+mn-ea"/>
                          <a:cs typeface="+mn-cs"/>
                        </a:rPr>
                        <a:t>carácter</a:t>
                      </a:r>
                      <a:r>
                        <a:rPr lang="en-US" sz="1800" b="0" i="0" kern="1200" dirty="0" smtClean="0">
                          <a:solidFill>
                            <a:schemeClr val="dk1"/>
                          </a:solidFill>
                          <a:latin typeface="+mn-lt"/>
                          <a:ea typeface="+mn-ea"/>
                          <a:cs typeface="+mn-cs"/>
                        </a:rPr>
                        <a:t> </a:t>
                      </a:r>
                      <a:r>
                        <a:rPr lang="en-US" sz="1800" b="0" i="0" kern="1200" dirty="0" err="1" smtClean="0">
                          <a:solidFill>
                            <a:schemeClr val="dk1"/>
                          </a:solidFill>
                          <a:latin typeface="+mn-lt"/>
                          <a:ea typeface="+mn-ea"/>
                          <a:cs typeface="+mn-cs"/>
                        </a:rPr>
                        <a:t>tabulador</a:t>
                      </a:r>
                      <a:endParaRPr lang="en-US" dirty="0"/>
                    </a:p>
                  </a:txBody>
                  <a:tcPr/>
                </a:tc>
              </a:tr>
            </a:tbl>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dirty="0" smtClean="0"/>
              <a:t>Cómo</a:t>
            </a:r>
            <a:r>
              <a:rPr lang="en-US" dirty="0" smtClean="0"/>
              <a:t> </a:t>
            </a:r>
            <a:r>
              <a:rPr lang="es-MX" dirty="0" smtClean="0"/>
              <a:t>ajustar</a:t>
            </a:r>
            <a:r>
              <a:rPr lang="en-US" dirty="0" smtClean="0"/>
              <a:t> </a:t>
            </a:r>
            <a:r>
              <a:rPr lang="es-MX" dirty="0" smtClean="0"/>
              <a:t>caracteres</a:t>
            </a:r>
            <a:endParaRPr lang="es-MX" dirty="0"/>
          </a:p>
        </p:txBody>
      </p:sp>
      <p:sp>
        <p:nvSpPr>
          <p:cNvPr id="3" name="Content Placeholder 2"/>
          <p:cNvSpPr>
            <a:spLocks noGrp="1"/>
          </p:cNvSpPr>
          <p:nvPr>
            <p:ph idx="1"/>
          </p:nvPr>
        </p:nvSpPr>
        <p:spPr>
          <a:xfrm>
            <a:off x="1066800" y="6096000"/>
            <a:ext cx="6781800" cy="533400"/>
          </a:xfrm>
        </p:spPr>
        <p:txBody>
          <a:bodyPr>
            <a:normAutofit/>
          </a:bodyPr>
          <a:lstStyle/>
          <a:p>
            <a:pPr>
              <a:buNone/>
            </a:pPr>
            <a:r>
              <a:rPr lang="es-ES" sz="2000" dirty="0" smtClean="0"/>
              <a:t>Los caracteres que permiten ajustar cualquier otro carácter son: </a:t>
            </a:r>
          </a:p>
          <a:p>
            <a:pPr lvl="2">
              <a:buNone/>
            </a:pPr>
            <a:endParaRPr lang="es-ES" sz="1600" dirty="0" smtClean="0"/>
          </a:p>
        </p:txBody>
      </p:sp>
      <p:graphicFrame>
        <p:nvGraphicFramePr>
          <p:cNvPr id="5" name="Table 4"/>
          <p:cNvGraphicFramePr>
            <a:graphicFrameLocks noGrp="1"/>
          </p:cNvGraphicFramePr>
          <p:nvPr/>
        </p:nvGraphicFramePr>
        <p:xfrm>
          <a:off x="990600" y="1600200"/>
          <a:ext cx="7391400" cy="4461091"/>
        </p:xfrm>
        <a:graphic>
          <a:graphicData uri="http://schemas.openxmlformats.org/drawingml/2006/table">
            <a:tbl>
              <a:tblPr firstRow="1" bandRow="1">
                <a:tableStyleId>{5C22544A-7EE6-4342-B048-85BDC9FD1C3A}</a:tableStyleId>
              </a:tblPr>
              <a:tblGrid>
                <a:gridCol w="1752600"/>
                <a:gridCol w="3175000"/>
                <a:gridCol w="2463800"/>
              </a:tblGrid>
              <a:tr h="437731">
                <a:tc>
                  <a:txBody>
                    <a:bodyPr/>
                    <a:lstStyle/>
                    <a:p>
                      <a:pPr algn="ctr"/>
                      <a:r>
                        <a:rPr lang="es-MX" sz="1600" dirty="0" smtClean="0"/>
                        <a:t>Carácter</a:t>
                      </a:r>
                      <a:endParaRPr lang="en-US" sz="1600" dirty="0"/>
                    </a:p>
                  </a:txBody>
                  <a:tcPr/>
                </a:tc>
                <a:tc>
                  <a:txBody>
                    <a:bodyPr/>
                    <a:lstStyle/>
                    <a:p>
                      <a:pPr algn="ctr"/>
                      <a:r>
                        <a:rPr lang="es-MX" sz="1600" dirty="0" smtClean="0"/>
                        <a:t>Descripción</a:t>
                      </a:r>
                      <a:endParaRPr lang="en-US" sz="1600" dirty="0"/>
                    </a:p>
                  </a:txBody>
                  <a:tcPr/>
                </a:tc>
                <a:tc>
                  <a:txBody>
                    <a:bodyPr/>
                    <a:lstStyle/>
                    <a:p>
                      <a:pPr algn="ctr"/>
                      <a:r>
                        <a:rPr lang="es-MX" sz="1600" dirty="0" smtClean="0"/>
                        <a:t>Ejemplo</a:t>
                      </a:r>
                      <a:endParaRPr lang="en-US" sz="1600" dirty="0"/>
                    </a:p>
                  </a:txBody>
                  <a:tcPr/>
                </a:tc>
              </a:tr>
              <a:tr h="629069">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s-ES" sz="1600" dirty="0" smtClean="0"/>
                        <a:t>Punto (.)</a:t>
                      </a:r>
                    </a:p>
                  </a:txBody>
                  <a:tcPr/>
                </a:tc>
                <a:tc>
                  <a:txBody>
                    <a:bodyPr/>
                    <a:lstStyle/>
                    <a:p>
                      <a:pPr marL="0" marR="0" lvl="2" indent="0" algn="ctr" defTabSz="914400" rtl="0" eaLnBrk="1" fontAlgn="auto" latinLnBrk="0" hangingPunct="1">
                        <a:lnSpc>
                          <a:spcPct val="100000"/>
                        </a:lnSpc>
                        <a:spcBef>
                          <a:spcPts val="0"/>
                        </a:spcBef>
                        <a:spcAft>
                          <a:spcPts val="0"/>
                        </a:spcAft>
                        <a:buClrTx/>
                        <a:buSzTx/>
                        <a:buFontTx/>
                        <a:buNone/>
                        <a:tabLst/>
                        <a:defRPr/>
                      </a:pPr>
                      <a:r>
                        <a:rPr lang="es-ES" sz="1600" dirty="0" smtClean="0"/>
                        <a:t>Cualquier carácter individual, salvo el salto de línea.</a:t>
                      </a:r>
                      <a:endParaRPr lang="en-US" sz="1600" dirty="0"/>
                    </a:p>
                  </a:txBody>
                  <a:tcPr/>
                </a:tc>
                <a:tc>
                  <a:txBody>
                    <a:bodyPr/>
                    <a:lstStyle/>
                    <a:p>
                      <a:pPr algn="l"/>
                      <a:r>
                        <a:rPr lang="es-ES" sz="1600" b="1" i="0" kern="1200" dirty="0" smtClean="0">
                          <a:solidFill>
                            <a:schemeClr val="dk1"/>
                          </a:solidFill>
                          <a:latin typeface="+mn-lt"/>
                          <a:ea typeface="+mn-ea"/>
                          <a:cs typeface="+mn-cs"/>
                        </a:rPr>
                        <a:t>“</a:t>
                      </a:r>
                      <a:r>
                        <a:rPr lang="es-ES" sz="1600" b="1" i="0" kern="1200" dirty="0" err="1" smtClean="0">
                          <a:solidFill>
                            <a:schemeClr val="dk1"/>
                          </a:solidFill>
                          <a:latin typeface="+mn-lt"/>
                          <a:ea typeface="+mn-ea"/>
                          <a:cs typeface="+mn-cs"/>
                        </a:rPr>
                        <a:t>cal.e</a:t>
                      </a:r>
                      <a:r>
                        <a:rPr lang="es-ES" sz="1600" b="1" i="0" kern="1200" dirty="0" smtClean="0">
                          <a:solidFill>
                            <a:schemeClr val="dk1"/>
                          </a:solidFill>
                          <a:latin typeface="+mn-lt"/>
                          <a:ea typeface="+mn-ea"/>
                          <a:cs typeface="+mn-cs"/>
                        </a:rPr>
                        <a:t>”</a:t>
                      </a:r>
                      <a:r>
                        <a:rPr lang="es-ES" sz="1600" b="0" i="0" kern="1200" dirty="0" smtClean="0">
                          <a:solidFill>
                            <a:schemeClr val="dk1"/>
                          </a:solidFill>
                          <a:latin typeface="+mn-lt"/>
                          <a:ea typeface="+mn-ea"/>
                          <a:cs typeface="+mn-cs"/>
                        </a:rPr>
                        <a:t> coincide</a:t>
                      </a:r>
                      <a:r>
                        <a:rPr lang="es-ES" sz="1600" b="0" i="0" kern="1200" baseline="0" dirty="0" smtClean="0">
                          <a:solidFill>
                            <a:schemeClr val="dk1"/>
                          </a:solidFill>
                          <a:latin typeface="+mn-lt"/>
                          <a:ea typeface="+mn-ea"/>
                          <a:cs typeface="+mn-cs"/>
                        </a:rPr>
                        <a:t> </a:t>
                      </a:r>
                      <a:r>
                        <a:rPr lang="es-ES" sz="1600" b="0" i="0" kern="1200" dirty="0" smtClean="0">
                          <a:solidFill>
                            <a:schemeClr val="dk1"/>
                          </a:solidFill>
                          <a:latin typeface="+mn-lt"/>
                          <a:ea typeface="+mn-ea"/>
                          <a:cs typeface="+mn-cs"/>
                        </a:rPr>
                        <a:t>con </a:t>
                      </a:r>
                      <a:r>
                        <a:rPr lang="es-ES" sz="1600" b="1" i="0" kern="1200" dirty="0" smtClean="0">
                          <a:solidFill>
                            <a:schemeClr val="dk1"/>
                          </a:solidFill>
                          <a:latin typeface="+mn-lt"/>
                          <a:ea typeface="+mn-ea"/>
                          <a:cs typeface="+mn-cs"/>
                        </a:rPr>
                        <a:t>callejón</a:t>
                      </a:r>
                      <a:r>
                        <a:rPr lang="es-ES" sz="1600" b="0" i="0" kern="1200" dirty="0" smtClean="0">
                          <a:solidFill>
                            <a:schemeClr val="dk1"/>
                          </a:solidFill>
                          <a:latin typeface="+mn-lt"/>
                          <a:ea typeface="+mn-ea"/>
                          <a:cs typeface="+mn-cs"/>
                        </a:rPr>
                        <a:t>, pero no con </a:t>
                      </a:r>
                      <a:r>
                        <a:rPr lang="es-ES" sz="1600" b="1" i="0" kern="1200" dirty="0" smtClean="0">
                          <a:solidFill>
                            <a:schemeClr val="dk1"/>
                          </a:solidFill>
                          <a:latin typeface="+mn-lt"/>
                          <a:ea typeface="+mn-ea"/>
                          <a:cs typeface="+mn-cs"/>
                        </a:rPr>
                        <a:t>calera</a:t>
                      </a:r>
                      <a:r>
                        <a:rPr lang="es-ES" sz="1600" b="0" i="0" kern="1200" dirty="0" smtClean="0">
                          <a:solidFill>
                            <a:schemeClr val="dk1"/>
                          </a:solidFill>
                          <a:latin typeface="+mn-lt"/>
                          <a:ea typeface="+mn-ea"/>
                          <a:cs typeface="+mn-cs"/>
                        </a:rPr>
                        <a:t>.</a:t>
                      </a:r>
                      <a:endParaRPr lang="en-US" sz="1600" dirty="0"/>
                    </a:p>
                  </a:txBody>
                  <a:tcPr/>
                </a:tc>
              </a:tr>
              <a:tr h="914400">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s-ES" sz="1600" dirty="0" smtClean="0"/>
                        <a:t>Interrogación (?)</a:t>
                      </a:r>
                    </a:p>
                    <a:p>
                      <a:pPr marL="0" marR="0" lvl="1" indent="0" algn="ctr" defTabSz="914400" rtl="0" eaLnBrk="1" fontAlgn="auto" latinLnBrk="0" hangingPunct="1">
                        <a:lnSpc>
                          <a:spcPct val="100000"/>
                        </a:lnSpc>
                        <a:spcBef>
                          <a:spcPts val="0"/>
                        </a:spcBef>
                        <a:spcAft>
                          <a:spcPts val="0"/>
                        </a:spcAft>
                        <a:buClrTx/>
                        <a:buSzTx/>
                        <a:buFontTx/>
                        <a:buNone/>
                        <a:tabLst/>
                        <a:defRPr/>
                      </a:pPr>
                      <a:endParaRPr lang="es-ES" sz="1600" dirty="0" smtClean="0"/>
                    </a:p>
                  </a:txBody>
                  <a:tcPr/>
                </a:tc>
                <a:tc>
                  <a:txBody>
                    <a:bodyPr/>
                    <a:lstStyle/>
                    <a:p>
                      <a:pPr algn="ctr"/>
                      <a:r>
                        <a:rPr lang="es-ES" sz="1600" dirty="0" smtClean="0"/>
                        <a:t>El carácter anterior una vez como máximo(es decir, indica que el carácter anterior es opcional).</a:t>
                      </a:r>
                      <a:endParaRPr lang="en-US" sz="1600" dirty="0"/>
                    </a:p>
                  </a:txBody>
                  <a:tcPr/>
                </a:tc>
                <a:tc>
                  <a:txBody>
                    <a:bodyPr/>
                    <a:lstStyle/>
                    <a:p>
                      <a:pPr algn="l"/>
                      <a:r>
                        <a:rPr lang="es-ES" sz="1600" b="1" i="0" kern="1200" dirty="0" err="1" smtClean="0">
                          <a:solidFill>
                            <a:schemeClr val="dk1"/>
                          </a:solidFill>
                          <a:latin typeface="+mn-lt"/>
                          <a:ea typeface="+mn-ea"/>
                          <a:cs typeface="+mn-cs"/>
                        </a:rPr>
                        <a:t>Expresion</a:t>
                      </a:r>
                      <a:r>
                        <a:rPr lang="es-ES" sz="1600" b="1" i="0" kern="1200" dirty="0" smtClean="0">
                          <a:solidFill>
                            <a:schemeClr val="dk1"/>
                          </a:solidFill>
                          <a:latin typeface="+mn-lt"/>
                          <a:ea typeface="+mn-ea"/>
                          <a:cs typeface="+mn-cs"/>
                        </a:rPr>
                        <a:t>: </a:t>
                      </a:r>
                      <a:r>
                        <a:rPr lang="es-ES" sz="1600" b="0" i="0" kern="1200" dirty="0" smtClean="0">
                          <a:solidFill>
                            <a:schemeClr val="dk1"/>
                          </a:solidFill>
                          <a:latin typeface="+mn-lt"/>
                          <a:ea typeface="+mn-ea"/>
                          <a:cs typeface="+mn-cs"/>
                        </a:rPr>
                        <a:t>“</a:t>
                      </a:r>
                      <a:r>
                        <a:rPr lang="es-ES" sz="1600" b="0" i="0" kern="1200" dirty="0" err="1" smtClean="0">
                          <a:solidFill>
                            <a:schemeClr val="dk1"/>
                          </a:solidFill>
                          <a:latin typeface="+mn-lt"/>
                          <a:ea typeface="+mn-ea"/>
                          <a:cs typeface="+mn-cs"/>
                        </a:rPr>
                        <a:t>cal?e</a:t>
                      </a:r>
                      <a:r>
                        <a:rPr lang="es-ES" sz="1600" b="0" i="0" kern="1200" dirty="0" smtClean="0">
                          <a:solidFill>
                            <a:schemeClr val="dk1"/>
                          </a:solidFill>
                          <a:latin typeface="+mn-lt"/>
                          <a:ea typeface="+mn-ea"/>
                          <a:cs typeface="+mn-cs"/>
                        </a:rPr>
                        <a:t>”</a:t>
                      </a:r>
                    </a:p>
                    <a:p>
                      <a:pPr algn="l"/>
                      <a:r>
                        <a:rPr lang="es-ES" sz="1600" b="0" i="0" kern="1200" dirty="0" smtClean="0">
                          <a:solidFill>
                            <a:schemeClr val="dk1"/>
                          </a:solidFill>
                          <a:latin typeface="+mn-lt"/>
                          <a:ea typeface="+mn-ea"/>
                          <a:cs typeface="+mn-cs"/>
                        </a:rPr>
                        <a:t> </a:t>
                      </a:r>
                      <a:r>
                        <a:rPr lang="es-ES" sz="1600" b="1" i="0" kern="1200" dirty="0" smtClean="0">
                          <a:solidFill>
                            <a:schemeClr val="dk1"/>
                          </a:solidFill>
                          <a:latin typeface="+mn-lt"/>
                          <a:ea typeface="+mn-ea"/>
                          <a:cs typeface="+mn-cs"/>
                        </a:rPr>
                        <a:t>Coincide con: </a:t>
                      </a:r>
                      <a:r>
                        <a:rPr lang="es-ES" sz="1600" b="0" i="0" kern="1200" dirty="0" smtClean="0">
                          <a:solidFill>
                            <a:schemeClr val="dk1"/>
                          </a:solidFill>
                          <a:latin typeface="+mn-lt"/>
                          <a:ea typeface="+mn-ea"/>
                          <a:cs typeface="+mn-cs"/>
                        </a:rPr>
                        <a:t> </a:t>
                      </a:r>
                    </a:p>
                    <a:p>
                      <a:pPr algn="l"/>
                      <a:r>
                        <a:rPr lang="es-ES" sz="1600" b="0" i="0" kern="1200" dirty="0" smtClean="0">
                          <a:solidFill>
                            <a:schemeClr val="dk1"/>
                          </a:solidFill>
                          <a:latin typeface="+mn-lt"/>
                          <a:ea typeface="+mn-ea"/>
                          <a:cs typeface="+mn-cs"/>
                        </a:rPr>
                        <a:t>calera o caerse.</a:t>
                      </a:r>
                    </a:p>
                    <a:p>
                      <a:pPr algn="l"/>
                      <a:r>
                        <a:rPr lang="es-ES" sz="1600" b="1" i="0" kern="1200" dirty="0" smtClean="0">
                          <a:solidFill>
                            <a:schemeClr val="dk1"/>
                          </a:solidFill>
                          <a:latin typeface="+mn-lt"/>
                          <a:ea typeface="+mn-ea"/>
                          <a:cs typeface="+mn-cs"/>
                        </a:rPr>
                        <a:t>Pero no con:</a:t>
                      </a:r>
                      <a:r>
                        <a:rPr lang="es-ES" sz="1600" b="0" i="0" kern="1200" dirty="0" smtClean="0">
                          <a:solidFill>
                            <a:schemeClr val="dk1"/>
                          </a:solidFill>
                          <a:latin typeface="+mn-lt"/>
                          <a:ea typeface="+mn-ea"/>
                          <a:cs typeface="+mn-cs"/>
                        </a:rPr>
                        <a:t> callejón</a:t>
                      </a:r>
                      <a:endParaRPr lang="en-US" sz="1600" dirty="0"/>
                    </a:p>
                  </a:txBody>
                  <a:tcPr/>
                </a:tc>
              </a:tr>
              <a:tr h="457200">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s-ES" sz="1600" dirty="0" smtClean="0"/>
                        <a:t>Más (+) </a:t>
                      </a:r>
                    </a:p>
                    <a:p>
                      <a:pPr marL="0" marR="0" lvl="1" indent="0" algn="ctr" defTabSz="914400" rtl="0" eaLnBrk="1" fontAlgn="auto" latinLnBrk="0" hangingPunct="1">
                        <a:lnSpc>
                          <a:spcPct val="100000"/>
                        </a:lnSpc>
                        <a:spcBef>
                          <a:spcPts val="0"/>
                        </a:spcBef>
                        <a:spcAft>
                          <a:spcPts val="0"/>
                        </a:spcAft>
                        <a:buClrTx/>
                        <a:buSzTx/>
                        <a:buFontTx/>
                        <a:buNone/>
                        <a:tabLst/>
                        <a:defRPr/>
                      </a:pPr>
                      <a:endParaRPr lang="es-ES" sz="1600" dirty="0" smtClean="0"/>
                    </a:p>
                  </a:txBody>
                  <a:tcPr/>
                </a:tc>
                <a:tc>
                  <a:txBody>
                    <a:bodyPr/>
                    <a:lstStyle/>
                    <a:p>
                      <a:pPr marL="0" marR="0" lvl="2" indent="0" algn="ctr" defTabSz="914400" rtl="0" eaLnBrk="1" fontAlgn="auto" latinLnBrk="0" hangingPunct="1">
                        <a:lnSpc>
                          <a:spcPct val="100000"/>
                        </a:lnSpc>
                        <a:spcBef>
                          <a:spcPts val="0"/>
                        </a:spcBef>
                        <a:spcAft>
                          <a:spcPts val="0"/>
                        </a:spcAft>
                        <a:buClrTx/>
                        <a:buSzTx/>
                        <a:buFontTx/>
                        <a:buNone/>
                        <a:tabLst/>
                        <a:defRPr/>
                      </a:pPr>
                      <a:r>
                        <a:rPr lang="es-ES" sz="1600" dirty="0" smtClean="0"/>
                        <a:t>El carácter anterior 1 o más veces</a:t>
                      </a:r>
                    </a:p>
                    <a:p>
                      <a:pPr algn="ctr"/>
                      <a:endParaRPr lang="en-US" sz="1600" dirty="0"/>
                    </a:p>
                  </a:txBody>
                  <a:tcPr/>
                </a:tc>
                <a:tc>
                  <a:txBody>
                    <a:bodyPr/>
                    <a:lstStyle/>
                    <a:p>
                      <a:pPr algn="l"/>
                      <a:r>
                        <a:rPr lang="es-ES" sz="1600" b="1" i="0" kern="1200" dirty="0" err="1" smtClean="0">
                          <a:solidFill>
                            <a:schemeClr val="dk1"/>
                          </a:solidFill>
                          <a:latin typeface="+mn-lt"/>
                          <a:ea typeface="+mn-ea"/>
                          <a:cs typeface="+mn-cs"/>
                        </a:rPr>
                        <a:t>Expresion</a:t>
                      </a:r>
                      <a:r>
                        <a:rPr lang="es-ES" sz="1600" b="1" i="0" kern="1200" dirty="0" smtClean="0">
                          <a:solidFill>
                            <a:schemeClr val="dk1"/>
                          </a:solidFill>
                          <a:latin typeface="+mn-lt"/>
                          <a:ea typeface="+mn-ea"/>
                          <a:cs typeface="+mn-cs"/>
                        </a:rPr>
                        <a:t>: </a:t>
                      </a:r>
                      <a:r>
                        <a:rPr lang="es-ES" sz="1600" b="0" i="0" kern="1200" dirty="0" smtClean="0">
                          <a:solidFill>
                            <a:schemeClr val="dk1"/>
                          </a:solidFill>
                          <a:latin typeface="+mn-lt"/>
                          <a:ea typeface="+mn-ea"/>
                          <a:cs typeface="+mn-cs"/>
                        </a:rPr>
                        <a:t>“</a:t>
                      </a:r>
                      <a:r>
                        <a:rPr lang="es-ES" sz="1600" b="0" i="0" kern="1200" dirty="0" err="1" smtClean="0">
                          <a:solidFill>
                            <a:schemeClr val="dk1"/>
                          </a:solidFill>
                          <a:latin typeface="+mn-lt"/>
                          <a:ea typeface="+mn-ea"/>
                          <a:cs typeface="+mn-cs"/>
                        </a:rPr>
                        <a:t>cal+e</a:t>
                      </a:r>
                      <a:r>
                        <a:rPr lang="es-ES" sz="1600" b="0" i="0" kern="1200" dirty="0" smtClean="0">
                          <a:solidFill>
                            <a:schemeClr val="dk1"/>
                          </a:solidFill>
                          <a:latin typeface="+mn-lt"/>
                          <a:ea typeface="+mn-ea"/>
                          <a:cs typeface="+mn-cs"/>
                        </a:rPr>
                        <a:t>/” </a:t>
                      </a:r>
                    </a:p>
                    <a:p>
                      <a:pPr algn="l"/>
                      <a:r>
                        <a:rPr lang="es-ES" sz="1600" b="1" i="0" kern="1200" dirty="0" smtClean="0">
                          <a:solidFill>
                            <a:schemeClr val="dk1"/>
                          </a:solidFill>
                          <a:latin typeface="+mn-lt"/>
                          <a:ea typeface="+mn-ea"/>
                          <a:cs typeface="+mn-cs"/>
                        </a:rPr>
                        <a:t>Coincide con:</a:t>
                      </a:r>
                      <a:r>
                        <a:rPr lang="es-ES" sz="1600" b="0" i="0" kern="1200" dirty="0" smtClean="0">
                          <a:solidFill>
                            <a:schemeClr val="dk1"/>
                          </a:solidFill>
                          <a:latin typeface="+mn-lt"/>
                          <a:ea typeface="+mn-ea"/>
                          <a:cs typeface="+mn-cs"/>
                        </a:rPr>
                        <a:t> </a:t>
                      </a:r>
                    </a:p>
                    <a:p>
                      <a:pPr algn="l"/>
                      <a:r>
                        <a:rPr lang="es-ES" sz="1600" b="0" i="0" kern="1200" dirty="0" smtClean="0">
                          <a:solidFill>
                            <a:schemeClr val="dk1"/>
                          </a:solidFill>
                          <a:latin typeface="+mn-lt"/>
                          <a:ea typeface="+mn-ea"/>
                          <a:cs typeface="+mn-cs"/>
                        </a:rPr>
                        <a:t>calera y con callejón, </a:t>
                      </a:r>
                    </a:p>
                    <a:p>
                      <a:pPr algn="l"/>
                      <a:r>
                        <a:rPr lang="es-ES" sz="1600" b="1" i="0" kern="1200" dirty="0" smtClean="0">
                          <a:solidFill>
                            <a:schemeClr val="dk1"/>
                          </a:solidFill>
                          <a:latin typeface="+mn-lt"/>
                          <a:ea typeface="+mn-ea"/>
                          <a:cs typeface="+mn-cs"/>
                        </a:rPr>
                        <a:t>Pero no con:</a:t>
                      </a:r>
                      <a:r>
                        <a:rPr lang="es-ES" sz="1600" b="0" i="0" kern="1200" dirty="0" smtClean="0">
                          <a:solidFill>
                            <a:schemeClr val="dk1"/>
                          </a:solidFill>
                          <a:latin typeface="+mn-lt"/>
                          <a:ea typeface="+mn-ea"/>
                          <a:cs typeface="+mn-cs"/>
                        </a:rPr>
                        <a:t> caerse.</a:t>
                      </a:r>
                      <a:endParaRPr lang="en-US" sz="1600" dirty="0"/>
                    </a:p>
                  </a:txBody>
                  <a:tcPr/>
                </a:tc>
              </a:tr>
              <a:tr h="594360">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s-ES" sz="1600" dirty="0" smtClean="0"/>
                        <a:t>Asterisco (*)</a:t>
                      </a:r>
                    </a:p>
                    <a:p>
                      <a:pPr marL="0" marR="0" lvl="1" indent="0" algn="ctr" defTabSz="914400" rtl="0" eaLnBrk="1" fontAlgn="auto" latinLnBrk="0" hangingPunct="1">
                        <a:lnSpc>
                          <a:spcPct val="100000"/>
                        </a:lnSpc>
                        <a:spcBef>
                          <a:spcPts val="0"/>
                        </a:spcBef>
                        <a:spcAft>
                          <a:spcPts val="0"/>
                        </a:spcAft>
                        <a:buClrTx/>
                        <a:buSzTx/>
                        <a:buFontTx/>
                        <a:buNone/>
                        <a:tabLst/>
                        <a:defRPr/>
                      </a:pPr>
                      <a:endParaRPr lang="es-ES" sz="1600" dirty="0" smtClean="0"/>
                    </a:p>
                  </a:txBody>
                  <a:tcPr/>
                </a:tc>
                <a:tc>
                  <a:txBody>
                    <a:bodyPr/>
                    <a:lstStyle/>
                    <a:p>
                      <a:pPr marL="0" marR="0" lvl="2" indent="0" algn="ctr" defTabSz="914400" rtl="0" eaLnBrk="1" fontAlgn="auto" latinLnBrk="0" hangingPunct="1">
                        <a:lnSpc>
                          <a:spcPct val="100000"/>
                        </a:lnSpc>
                        <a:spcBef>
                          <a:spcPts val="0"/>
                        </a:spcBef>
                        <a:spcAft>
                          <a:spcPts val="0"/>
                        </a:spcAft>
                        <a:buClrTx/>
                        <a:buSzTx/>
                        <a:buFontTx/>
                        <a:buNone/>
                        <a:tabLst/>
                        <a:defRPr/>
                      </a:pPr>
                      <a:r>
                        <a:rPr lang="es-ES" sz="1600" dirty="0" smtClean="0"/>
                        <a:t>El carácter anterior 0 o más veces</a:t>
                      </a:r>
                    </a:p>
                    <a:p>
                      <a:pPr algn="ctr"/>
                      <a:endParaRPr lang="en-US" sz="1600" dirty="0"/>
                    </a:p>
                  </a:txBody>
                  <a:tcPr/>
                </a:tc>
                <a:tc>
                  <a:txBody>
                    <a:bodyPr/>
                    <a:lstStyle/>
                    <a:p>
                      <a:pPr algn="l"/>
                      <a:r>
                        <a:rPr lang="es-ES" sz="1600" b="1" i="0" kern="1200" dirty="0" err="1" smtClean="0">
                          <a:solidFill>
                            <a:schemeClr val="dk1"/>
                          </a:solidFill>
                          <a:latin typeface="+mn-lt"/>
                          <a:ea typeface="+mn-ea"/>
                          <a:cs typeface="+mn-cs"/>
                        </a:rPr>
                        <a:t>Expresion</a:t>
                      </a:r>
                      <a:r>
                        <a:rPr lang="es-ES" sz="1600" b="1" i="0" kern="1200" dirty="0" smtClean="0">
                          <a:solidFill>
                            <a:schemeClr val="dk1"/>
                          </a:solidFill>
                          <a:latin typeface="+mn-lt"/>
                          <a:ea typeface="+mn-ea"/>
                          <a:cs typeface="+mn-cs"/>
                        </a:rPr>
                        <a:t>: </a:t>
                      </a:r>
                      <a:r>
                        <a:rPr lang="es-ES" sz="1600" b="0" i="0" kern="1200" dirty="0" smtClean="0">
                          <a:solidFill>
                            <a:schemeClr val="dk1"/>
                          </a:solidFill>
                          <a:latin typeface="+mn-lt"/>
                          <a:ea typeface="+mn-ea"/>
                          <a:cs typeface="+mn-cs"/>
                        </a:rPr>
                        <a:t>“cal*e/” </a:t>
                      </a:r>
                    </a:p>
                    <a:p>
                      <a:pPr algn="l"/>
                      <a:r>
                        <a:rPr lang="es-ES" sz="1600" b="1" i="0" kern="1200" dirty="0" smtClean="0">
                          <a:solidFill>
                            <a:schemeClr val="dk1"/>
                          </a:solidFill>
                          <a:latin typeface="+mn-lt"/>
                          <a:ea typeface="+mn-ea"/>
                          <a:cs typeface="+mn-cs"/>
                        </a:rPr>
                        <a:t>Coincide con:</a:t>
                      </a:r>
                      <a:r>
                        <a:rPr lang="es-ES" sz="1600" b="0" i="0" kern="1200" dirty="0" smtClean="0">
                          <a:solidFill>
                            <a:schemeClr val="dk1"/>
                          </a:solidFill>
                          <a:latin typeface="+mn-lt"/>
                          <a:ea typeface="+mn-ea"/>
                          <a:cs typeface="+mn-cs"/>
                        </a:rPr>
                        <a:t> </a:t>
                      </a:r>
                    </a:p>
                    <a:p>
                      <a:pPr algn="l"/>
                      <a:r>
                        <a:rPr lang="es-ES" sz="1600" b="0" i="0" kern="1200" dirty="0" smtClean="0">
                          <a:solidFill>
                            <a:schemeClr val="dk1"/>
                          </a:solidFill>
                          <a:latin typeface="+mn-lt"/>
                          <a:ea typeface="+mn-ea"/>
                          <a:cs typeface="+mn-cs"/>
                        </a:rPr>
                        <a:t>calera , callejón</a:t>
                      </a:r>
                      <a:r>
                        <a:rPr lang="es-ES" sz="1600" b="0" i="0" kern="1200" baseline="0" dirty="0" smtClean="0">
                          <a:solidFill>
                            <a:schemeClr val="dk1"/>
                          </a:solidFill>
                          <a:latin typeface="+mn-lt"/>
                          <a:ea typeface="+mn-ea"/>
                          <a:cs typeface="+mn-cs"/>
                        </a:rPr>
                        <a:t> y </a:t>
                      </a:r>
                      <a:r>
                        <a:rPr lang="es-ES" sz="1600" b="0" i="0" kern="1200" dirty="0" smtClean="0">
                          <a:solidFill>
                            <a:schemeClr val="dk1"/>
                          </a:solidFill>
                          <a:latin typeface="+mn-lt"/>
                          <a:ea typeface="+mn-ea"/>
                          <a:cs typeface="+mn-cs"/>
                        </a:rPr>
                        <a:t>caerse.</a:t>
                      </a:r>
                      <a:endParaRPr lang="en-US" sz="1600" dirty="0" smtClean="0"/>
                    </a:p>
                    <a:p>
                      <a:pPr algn="l"/>
                      <a:endParaRPr lang="en-US" sz="1600" dirty="0"/>
                    </a:p>
                  </a:txBody>
                  <a:tcPr/>
                </a:tc>
              </a:tr>
            </a:tbl>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Cómo</a:t>
            </a:r>
            <a:r>
              <a:rPr lang="en-US" dirty="0" smtClean="0"/>
              <a:t> </a:t>
            </a:r>
            <a:r>
              <a:rPr lang="en-US" dirty="0" err="1" smtClean="0"/>
              <a:t>usar</a:t>
            </a:r>
            <a:r>
              <a:rPr lang="en-US" dirty="0" smtClean="0"/>
              <a:t> los </a:t>
            </a:r>
            <a:r>
              <a:rPr lang="en-US" dirty="0" err="1" smtClean="0"/>
              <a:t>corchetes</a:t>
            </a:r>
            <a:r>
              <a:rPr lang="en-US" dirty="0" smtClean="0"/>
              <a:t> 1/2</a:t>
            </a:r>
            <a:endParaRPr lang="en-US" dirty="0"/>
          </a:p>
        </p:txBody>
      </p:sp>
      <p:sp>
        <p:nvSpPr>
          <p:cNvPr id="3" name="Content Placeholder 2"/>
          <p:cNvSpPr>
            <a:spLocks noGrp="1"/>
          </p:cNvSpPr>
          <p:nvPr>
            <p:ph idx="1"/>
          </p:nvPr>
        </p:nvSpPr>
        <p:spPr>
          <a:xfrm>
            <a:off x="762000" y="1676400"/>
            <a:ext cx="7162800" cy="2209800"/>
          </a:xfrm>
        </p:spPr>
        <p:txBody>
          <a:bodyPr>
            <a:normAutofit/>
          </a:bodyPr>
          <a:lstStyle/>
          <a:p>
            <a:pPr algn="just"/>
            <a:r>
              <a:rPr lang="es-ES" sz="2000" b="1" dirty="0" smtClean="0"/>
              <a:t>Las expresiones entre corchetes: </a:t>
            </a:r>
            <a:r>
              <a:rPr lang="es-ES" sz="2000" dirty="0" smtClean="0"/>
              <a:t>Son una lista de caracteres que deben ajustar a una cadena, pero sin importar su posición dentro de la misma. </a:t>
            </a:r>
          </a:p>
          <a:p>
            <a:pPr algn="just"/>
            <a:r>
              <a:rPr lang="es-ES" sz="2000" dirty="0" smtClean="0"/>
              <a:t>Cualquier carácter ordinario dentro de una expresión entre corchetes se representa a sí mismo.</a:t>
            </a:r>
          </a:p>
          <a:p>
            <a:pPr algn="just"/>
            <a:r>
              <a:rPr lang="es-ES" sz="2000" dirty="0" smtClean="0"/>
              <a:t>Mientras que los </a:t>
            </a:r>
            <a:r>
              <a:rPr lang="es-ES" sz="2000" dirty="0" err="1" smtClean="0"/>
              <a:t>metacaracteres</a:t>
            </a:r>
            <a:r>
              <a:rPr lang="es-ES" sz="2000" dirty="0" smtClean="0"/>
              <a:t> pierden su significado</a:t>
            </a:r>
            <a:endParaRPr lang="en-US" sz="2000" dirty="0"/>
          </a:p>
        </p:txBody>
      </p:sp>
      <p:sp>
        <p:nvSpPr>
          <p:cNvPr id="4" name="TextBox 3"/>
          <p:cNvSpPr txBox="1"/>
          <p:nvPr/>
        </p:nvSpPr>
        <p:spPr>
          <a:xfrm>
            <a:off x="838200" y="4267200"/>
            <a:ext cx="3943772" cy="369332"/>
          </a:xfrm>
          <a:prstGeom prst="rect">
            <a:avLst/>
          </a:prstGeom>
          <a:noFill/>
        </p:spPr>
        <p:txBody>
          <a:bodyPr wrap="none" rtlCol="0">
            <a:spAutoFit/>
          </a:bodyPr>
          <a:lstStyle/>
          <a:p>
            <a:r>
              <a:rPr lang="es-ES" b="1" dirty="0" smtClean="0"/>
              <a:t>Expresión regular:  </a:t>
            </a:r>
            <a:r>
              <a:rPr lang="es-ES" dirty="0" smtClean="0"/>
              <a:t>“</a:t>
            </a:r>
            <a:r>
              <a:rPr lang="es-ES" dirty="0" err="1" smtClean="0"/>
              <a:t>alvarez</a:t>
            </a:r>
            <a:r>
              <a:rPr lang="es-ES" dirty="0" smtClean="0"/>
              <a:t>[123]\.mp3”</a:t>
            </a:r>
            <a:endParaRPr lang="en-US" dirty="0"/>
          </a:p>
        </p:txBody>
      </p:sp>
      <p:sp>
        <p:nvSpPr>
          <p:cNvPr id="5" name="TextBox 4"/>
          <p:cNvSpPr txBox="1"/>
          <p:nvPr/>
        </p:nvSpPr>
        <p:spPr>
          <a:xfrm>
            <a:off x="838200" y="4736068"/>
            <a:ext cx="5508367" cy="369332"/>
          </a:xfrm>
          <a:prstGeom prst="rect">
            <a:avLst/>
          </a:prstGeom>
          <a:noFill/>
        </p:spPr>
        <p:txBody>
          <a:bodyPr wrap="none" rtlCol="0">
            <a:spAutoFit/>
          </a:bodyPr>
          <a:lstStyle/>
          <a:p>
            <a:r>
              <a:rPr lang="en-US" b="1" dirty="0" err="1" smtClean="0"/>
              <a:t>Ajusta</a:t>
            </a:r>
            <a:r>
              <a:rPr lang="en-US" b="1" dirty="0" smtClean="0"/>
              <a:t> con: </a:t>
            </a:r>
            <a:r>
              <a:rPr lang="en-US" dirty="0" smtClean="0"/>
              <a:t>alvarez1.mp3, alvarez2.mp3 y alvarez3.mp3</a:t>
            </a:r>
            <a:endParaRPr lang="en-US" dirty="0"/>
          </a:p>
        </p:txBody>
      </p:sp>
      <p:sp>
        <p:nvSpPr>
          <p:cNvPr id="6" name="TextBox 5"/>
          <p:cNvSpPr txBox="1"/>
          <p:nvPr/>
        </p:nvSpPr>
        <p:spPr>
          <a:xfrm>
            <a:off x="838200" y="5181600"/>
            <a:ext cx="2805255" cy="369332"/>
          </a:xfrm>
          <a:prstGeom prst="rect">
            <a:avLst/>
          </a:prstGeom>
          <a:noFill/>
        </p:spPr>
        <p:txBody>
          <a:bodyPr wrap="none" rtlCol="0">
            <a:spAutoFit/>
          </a:bodyPr>
          <a:lstStyle/>
          <a:p>
            <a:r>
              <a:rPr lang="en-US" b="1" dirty="0" err="1" smtClean="0"/>
              <a:t>Pero</a:t>
            </a:r>
            <a:r>
              <a:rPr lang="en-US" b="1" dirty="0" smtClean="0"/>
              <a:t> no con: </a:t>
            </a:r>
            <a:r>
              <a:rPr lang="en-US" dirty="0" smtClean="0"/>
              <a:t>alvarez12.mp3</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Cómo</a:t>
            </a:r>
            <a:r>
              <a:rPr lang="en-US" dirty="0" smtClean="0"/>
              <a:t> </a:t>
            </a:r>
            <a:r>
              <a:rPr lang="en-US" dirty="0" err="1" smtClean="0"/>
              <a:t>usar</a:t>
            </a:r>
            <a:r>
              <a:rPr lang="en-US" dirty="0" smtClean="0"/>
              <a:t> los </a:t>
            </a:r>
            <a:r>
              <a:rPr lang="en-US" dirty="0" err="1" smtClean="0"/>
              <a:t>corchetes</a:t>
            </a:r>
            <a:r>
              <a:rPr lang="en-US" dirty="0" smtClean="0"/>
              <a:t> 2/2</a:t>
            </a:r>
            <a:endParaRPr lang="en-US" dirty="0"/>
          </a:p>
        </p:txBody>
      </p:sp>
      <p:sp>
        <p:nvSpPr>
          <p:cNvPr id="3" name="Content Placeholder 2"/>
          <p:cNvSpPr>
            <a:spLocks noGrp="1"/>
          </p:cNvSpPr>
          <p:nvPr>
            <p:ph idx="1"/>
          </p:nvPr>
        </p:nvSpPr>
        <p:spPr>
          <a:xfrm>
            <a:off x="914400" y="1600200"/>
            <a:ext cx="7315200" cy="3657599"/>
          </a:xfrm>
        </p:spPr>
        <p:txBody>
          <a:bodyPr>
            <a:normAutofit/>
          </a:bodyPr>
          <a:lstStyle/>
          <a:p>
            <a:pPr algn="just"/>
            <a:r>
              <a:rPr lang="es-ES" sz="2000" dirty="0" smtClean="0"/>
              <a:t>Las expresiones entre corchetes también permiten representar un conjunto de caracteres sin necesidad de enumerar individualmente todos sus elementos</a:t>
            </a:r>
          </a:p>
          <a:p>
            <a:pPr algn="just"/>
            <a:r>
              <a:rPr lang="es-ES" sz="2000" dirty="0" smtClean="0"/>
              <a:t>Basta con indicar el rango al que pertenecen, utilizando como separador el guión (-)</a:t>
            </a:r>
            <a:endParaRPr lang="en-US" sz="2000" dirty="0"/>
          </a:p>
        </p:txBody>
      </p:sp>
      <p:sp>
        <p:nvSpPr>
          <p:cNvPr id="4" name="TextBox 3"/>
          <p:cNvSpPr txBox="1"/>
          <p:nvPr/>
        </p:nvSpPr>
        <p:spPr>
          <a:xfrm>
            <a:off x="1219200" y="3810000"/>
            <a:ext cx="4326634" cy="369332"/>
          </a:xfrm>
          <a:prstGeom prst="rect">
            <a:avLst/>
          </a:prstGeom>
          <a:noFill/>
        </p:spPr>
        <p:txBody>
          <a:bodyPr wrap="none" rtlCol="0">
            <a:spAutoFit/>
          </a:bodyPr>
          <a:lstStyle/>
          <a:p>
            <a:r>
              <a:rPr lang="en-US" dirty="0" smtClean="0"/>
              <a:t> </a:t>
            </a:r>
            <a:r>
              <a:rPr lang="en-US" b="1" dirty="0" err="1" smtClean="0"/>
              <a:t>Expresiónes</a:t>
            </a:r>
            <a:r>
              <a:rPr lang="en-US" b="1" dirty="0" smtClean="0"/>
              <a:t> regular : </a:t>
            </a:r>
            <a:r>
              <a:rPr lang="en-US" dirty="0" smtClean="0"/>
              <a:t>“ [ 0 - 9 ]”, “[  a-</a:t>
            </a:r>
            <a:r>
              <a:rPr lang="en-US" dirty="0" err="1" smtClean="0"/>
              <a:t>zA</a:t>
            </a:r>
            <a:r>
              <a:rPr lang="en-US" dirty="0" smtClean="0"/>
              <a:t>-Z ]“</a:t>
            </a:r>
            <a:endParaRPr lang="en-US" b="1"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Cómo</a:t>
            </a:r>
            <a:r>
              <a:rPr lang="en-US" dirty="0" smtClean="0"/>
              <a:t> </a:t>
            </a:r>
            <a:r>
              <a:rPr lang="en-US" dirty="0" err="1" smtClean="0"/>
              <a:t>anclar</a:t>
            </a:r>
            <a:r>
              <a:rPr lang="en-US" dirty="0" smtClean="0"/>
              <a:t> </a:t>
            </a:r>
            <a:r>
              <a:rPr lang="en-US" dirty="0" err="1" smtClean="0"/>
              <a:t>contenido</a:t>
            </a:r>
            <a:endParaRPr lang="en-US" dirty="0"/>
          </a:p>
        </p:txBody>
      </p:sp>
      <p:sp>
        <p:nvSpPr>
          <p:cNvPr id="3" name="Content Placeholder 2"/>
          <p:cNvSpPr>
            <a:spLocks noGrp="1"/>
          </p:cNvSpPr>
          <p:nvPr>
            <p:ph idx="1"/>
          </p:nvPr>
        </p:nvSpPr>
        <p:spPr>
          <a:xfrm>
            <a:off x="457200" y="1600201"/>
            <a:ext cx="8229600" cy="2362199"/>
          </a:xfrm>
        </p:spPr>
        <p:txBody>
          <a:bodyPr>
            <a:normAutofit/>
          </a:bodyPr>
          <a:lstStyle/>
          <a:p>
            <a:r>
              <a:rPr lang="es-ES" sz="2000" dirty="0" smtClean="0"/>
              <a:t>En algunas situaciones podemos desear encontrar un patrón en una posición determinada del texto y no en cualquier lugar.</a:t>
            </a:r>
            <a:endParaRPr lang="en-US" sz="2000" dirty="0"/>
          </a:p>
        </p:txBody>
      </p:sp>
      <p:graphicFrame>
        <p:nvGraphicFramePr>
          <p:cNvPr id="4" name="Table 3"/>
          <p:cNvGraphicFramePr>
            <a:graphicFrameLocks noGrp="1"/>
          </p:cNvGraphicFramePr>
          <p:nvPr/>
        </p:nvGraphicFramePr>
        <p:xfrm>
          <a:off x="1295400" y="2971800"/>
          <a:ext cx="6096000" cy="1645920"/>
        </p:xfrm>
        <a:graphic>
          <a:graphicData uri="http://schemas.openxmlformats.org/drawingml/2006/table">
            <a:tbl>
              <a:tblPr firstRow="1" bandRow="1">
                <a:tableStyleId>{5C22544A-7EE6-4342-B048-85BDC9FD1C3A}</a:tableStyleId>
              </a:tblPr>
              <a:tblGrid>
                <a:gridCol w="3048000"/>
                <a:gridCol w="3048000"/>
              </a:tblGrid>
              <a:tr h="345440">
                <a:tc>
                  <a:txBody>
                    <a:bodyPr/>
                    <a:lstStyle/>
                    <a:p>
                      <a:r>
                        <a:rPr lang="es-MX" dirty="0" smtClean="0"/>
                        <a:t>Carácter</a:t>
                      </a:r>
                      <a:endParaRPr lang="en-US" dirty="0"/>
                    </a:p>
                  </a:txBody>
                  <a:tcPr/>
                </a:tc>
                <a:tc>
                  <a:txBody>
                    <a:bodyPr/>
                    <a:lstStyle/>
                    <a:p>
                      <a:r>
                        <a:rPr lang="es-MX" dirty="0" smtClean="0"/>
                        <a:t>Significado</a:t>
                      </a:r>
                      <a:endParaRPr lang="en-US" dirty="0"/>
                    </a:p>
                  </a:txBody>
                  <a:tcPr/>
                </a:tc>
              </a:tr>
              <a:tr h="345440">
                <a:tc>
                  <a:txBody>
                    <a:bodyPr/>
                    <a:lstStyle/>
                    <a:p>
                      <a:r>
                        <a:rPr lang="es-MX" dirty="0" smtClean="0"/>
                        <a:t>^</a:t>
                      </a:r>
                      <a:endParaRPr lang="en-US" dirty="0"/>
                    </a:p>
                  </a:txBody>
                  <a:tcPr/>
                </a:tc>
                <a:tc>
                  <a:txBody>
                    <a:bodyPr/>
                    <a:lstStyle/>
                    <a:p>
                      <a:r>
                        <a:rPr lang="es-MX" dirty="0" smtClean="0"/>
                        <a:t>Ajusta la posición al principio de la cadena de entrada</a:t>
                      </a:r>
                      <a:endParaRPr lang="en-US" dirty="0"/>
                    </a:p>
                  </a:txBody>
                  <a:tcPr/>
                </a:tc>
              </a:tr>
              <a:tr h="441960">
                <a:tc>
                  <a:txBody>
                    <a:bodyPr/>
                    <a:lstStyle/>
                    <a:p>
                      <a:r>
                        <a:rPr lang="es-MX" dirty="0" smtClean="0"/>
                        <a:t>$</a:t>
                      </a:r>
                      <a:endParaRPr lang="en-US" dirty="0"/>
                    </a:p>
                  </a:txBody>
                  <a:tcPr/>
                </a:tc>
                <a:tc>
                  <a:txBody>
                    <a:bodyPr/>
                    <a:lstStyle/>
                    <a:p>
                      <a:r>
                        <a:rPr lang="es-MX" dirty="0" smtClean="0"/>
                        <a:t>Ajusta la posición al final de la cadena de entrada</a:t>
                      </a:r>
                      <a:endParaRPr lang="en-US" dirty="0"/>
                    </a:p>
                  </a:txBody>
                  <a:tcPr/>
                </a:tc>
              </a:tr>
            </a:tbl>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Cómo</a:t>
            </a:r>
            <a:r>
              <a:rPr lang="en-US" dirty="0" smtClean="0"/>
              <a:t> </a:t>
            </a:r>
            <a:r>
              <a:rPr lang="en-US" dirty="0" err="1" smtClean="0"/>
              <a:t>agrupar</a:t>
            </a:r>
            <a:r>
              <a:rPr lang="en-US" dirty="0" smtClean="0"/>
              <a:t> </a:t>
            </a:r>
            <a:r>
              <a:rPr lang="en-US" dirty="0" err="1" smtClean="0"/>
              <a:t>resultados</a:t>
            </a:r>
            <a:endParaRPr lang="en-US" dirty="0"/>
          </a:p>
        </p:txBody>
      </p:sp>
      <p:sp>
        <p:nvSpPr>
          <p:cNvPr id="3" name="Content Placeholder 2"/>
          <p:cNvSpPr>
            <a:spLocks noGrp="1"/>
          </p:cNvSpPr>
          <p:nvPr>
            <p:ph idx="1"/>
          </p:nvPr>
        </p:nvSpPr>
        <p:spPr>
          <a:xfrm>
            <a:off x="457200" y="1600201"/>
            <a:ext cx="8229600" cy="1600199"/>
          </a:xfrm>
        </p:spPr>
        <p:txBody>
          <a:bodyPr>
            <a:normAutofit/>
          </a:bodyPr>
          <a:lstStyle/>
          <a:p>
            <a:r>
              <a:rPr lang="es-ES" sz="2400" dirty="0" smtClean="0"/>
              <a:t>En aquellos casos en los que deseemos encontrar varias alternativas para una misma expresión regular podemos utilizar el carácter | a modo de operador lógico OR. </a:t>
            </a:r>
            <a:endParaRPr lang="en-US" sz="2400" dirty="0"/>
          </a:p>
        </p:txBody>
      </p:sp>
      <p:sp>
        <p:nvSpPr>
          <p:cNvPr id="4" name="Rectangle 3"/>
          <p:cNvSpPr/>
          <p:nvPr/>
        </p:nvSpPr>
        <p:spPr>
          <a:xfrm>
            <a:off x="762000" y="3733800"/>
            <a:ext cx="7162800" cy="369332"/>
          </a:xfrm>
          <a:prstGeom prst="rect">
            <a:avLst/>
          </a:prstGeom>
        </p:spPr>
        <p:txBody>
          <a:bodyPr wrap="square">
            <a:spAutoFit/>
          </a:bodyPr>
          <a:lstStyle/>
          <a:p>
            <a:r>
              <a:rPr lang="es-ES" b="1" dirty="0" smtClean="0"/>
              <a:t>Expresión regular ajusta con ambas: </a:t>
            </a:r>
            <a:r>
              <a:rPr lang="es-ES" dirty="0" smtClean="0"/>
              <a:t>“ Negrete | Ruiz “</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2362200"/>
            <a:ext cx="4419600" cy="1295400"/>
          </a:xfrm>
        </p:spPr>
        <p:txBody>
          <a:bodyPr>
            <a:normAutofit/>
          </a:bodyPr>
          <a:lstStyle/>
          <a:p>
            <a:pPr algn="just"/>
            <a:r>
              <a:rPr lang="es-MX" sz="1800" b="1" dirty="0" smtClean="0"/>
              <a:t>Codificar</a:t>
            </a:r>
            <a:r>
              <a:rPr lang="es-MX" sz="1800" dirty="0" smtClean="0"/>
              <a:t> es el proceso de transformar un conjunto de caracteres Unicode en una secuencia de bytes.</a:t>
            </a:r>
          </a:p>
        </p:txBody>
      </p:sp>
      <p:sp>
        <p:nvSpPr>
          <p:cNvPr id="4" name="Title 1"/>
          <p:cNvSpPr>
            <a:spLocks noGrp="1"/>
          </p:cNvSpPr>
          <p:nvPr>
            <p:ph type="title"/>
          </p:nvPr>
        </p:nvSpPr>
        <p:spPr>
          <a:xfrm>
            <a:off x="457200" y="274638"/>
            <a:ext cx="8229600" cy="1143000"/>
          </a:xfrm>
        </p:spPr>
        <p:txBody>
          <a:bodyPr>
            <a:normAutofit fontScale="90000"/>
          </a:bodyPr>
          <a:lstStyle/>
          <a:p>
            <a:r>
              <a:rPr lang="es-MX" dirty="0" smtClean="0"/>
              <a:t>Lección</a:t>
            </a:r>
            <a:r>
              <a:rPr lang="en-US" dirty="0" smtClean="0"/>
              <a:t> 2: </a:t>
            </a:r>
            <a:br>
              <a:rPr lang="en-US" dirty="0" smtClean="0"/>
            </a:br>
            <a:r>
              <a:rPr lang="es-MX" dirty="0" smtClean="0"/>
              <a:t> Codificando y decodificando</a:t>
            </a:r>
            <a:endParaRPr lang="en-US" dirty="0"/>
          </a:p>
        </p:txBody>
      </p:sp>
      <p:sp>
        <p:nvSpPr>
          <p:cNvPr id="8" name="Content Placeholder 2"/>
          <p:cNvSpPr txBox="1">
            <a:spLocks/>
          </p:cNvSpPr>
          <p:nvPr/>
        </p:nvSpPr>
        <p:spPr>
          <a:xfrm>
            <a:off x="2133600" y="5181600"/>
            <a:ext cx="4038600" cy="1295400"/>
          </a:xfrm>
          <a:prstGeom prst="rect">
            <a:avLst/>
          </a:prstGeom>
        </p:spPr>
        <p:txBody>
          <a:bodyPr vert="horz" lIns="91440" tIns="45720" rIns="91440" bIns="45720" rtlCol="0">
            <a:normAutofit/>
          </a:bodyPr>
          <a:lstStyle/>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Char char="•"/>
              <a:tabLst/>
              <a:defRPr/>
            </a:pPr>
            <a:r>
              <a:rPr lang="es-MX" b="1" noProof="0" dirty="0" smtClean="0"/>
              <a:t>Dec</a:t>
            </a:r>
            <a:r>
              <a:rPr kumimoji="0" lang="es-MX" b="1" i="0" u="none" strike="noStrike" kern="1200" cap="none" spc="0" normalizeH="0" baseline="0" noProof="0" dirty="0" smtClean="0">
                <a:ln>
                  <a:noFill/>
                </a:ln>
                <a:solidFill>
                  <a:schemeClr val="tx1"/>
                </a:solidFill>
                <a:effectLst/>
                <a:uLnTx/>
                <a:uFillTx/>
                <a:latin typeface="+mn-lt"/>
                <a:ea typeface="+mn-ea"/>
                <a:cs typeface="+mn-cs"/>
              </a:rPr>
              <a:t>odificar</a:t>
            </a:r>
            <a:r>
              <a:rPr kumimoji="0" lang="es-MX" b="0" i="0" u="none" strike="noStrike" kern="1200" cap="none" spc="0" normalizeH="0" baseline="0" noProof="0" dirty="0" smtClean="0">
                <a:ln>
                  <a:noFill/>
                </a:ln>
                <a:solidFill>
                  <a:schemeClr val="tx1"/>
                </a:solidFill>
                <a:effectLst/>
                <a:uLnTx/>
                <a:uFillTx/>
                <a:latin typeface="+mn-lt"/>
                <a:ea typeface="+mn-ea"/>
                <a:cs typeface="+mn-cs"/>
              </a:rPr>
              <a:t> es el proceso de transformar una secuencia de bytes en un conjunto de caracteres Unicode.</a:t>
            </a:r>
          </a:p>
        </p:txBody>
      </p:sp>
      <p:graphicFrame>
        <p:nvGraphicFramePr>
          <p:cNvPr id="9" name="Diagram 8"/>
          <p:cNvGraphicFramePr/>
          <p:nvPr/>
        </p:nvGraphicFramePr>
        <p:xfrm>
          <a:off x="3505200" y="1676400"/>
          <a:ext cx="5943600" cy="3911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s-ES" sz="3600" b="1" dirty="0" smtClean="0"/>
              <a:t>¿Qué es la codificación de caracteres?</a:t>
            </a:r>
            <a:br>
              <a:rPr lang="es-ES" sz="3600" b="1" dirty="0" smtClean="0"/>
            </a:br>
            <a:endParaRPr lang="en-US" sz="3600" dirty="0"/>
          </a:p>
        </p:txBody>
      </p:sp>
      <p:sp>
        <p:nvSpPr>
          <p:cNvPr id="3" name="Content Placeholder 2"/>
          <p:cNvSpPr>
            <a:spLocks noGrp="1"/>
          </p:cNvSpPr>
          <p:nvPr>
            <p:ph idx="1"/>
          </p:nvPr>
        </p:nvSpPr>
        <p:spPr>
          <a:xfrm>
            <a:off x="457200" y="1600201"/>
            <a:ext cx="8229600" cy="2514600"/>
          </a:xfrm>
        </p:spPr>
        <p:txBody>
          <a:bodyPr>
            <a:normAutofit/>
          </a:bodyPr>
          <a:lstStyle/>
          <a:p>
            <a:pPr marL="514350" indent="-514350">
              <a:buFont typeface="+mj-lt"/>
              <a:buAutoNum type="arabicPeriod"/>
            </a:pPr>
            <a:r>
              <a:rPr lang="es-ES" sz="2000" dirty="0" smtClean="0"/>
              <a:t>Las palabras y las oraciones de un texto se crean a partir de caracteres.</a:t>
            </a:r>
          </a:p>
          <a:p>
            <a:pPr marL="514350" indent="-514350">
              <a:buFont typeface="+mj-lt"/>
              <a:buAutoNum type="arabicPeriod"/>
            </a:pPr>
            <a:r>
              <a:rPr lang="es-ES" sz="2000" dirty="0" smtClean="0"/>
              <a:t>Los caracteres se agrupan en un </a:t>
            </a:r>
            <a:r>
              <a:rPr lang="es-ES" sz="2000" b="1" dirty="0" smtClean="0"/>
              <a:t>set de caracteres</a:t>
            </a:r>
            <a:endParaRPr lang="es-ES" sz="2000" dirty="0" smtClean="0"/>
          </a:p>
          <a:p>
            <a:pPr marL="514350" indent="-514350">
              <a:buFont typeface="+mj-lt"/>
              <a:buAutoNum type="arabicPeriod"/>
            </a:pPr>
            <a:r>
              <a:rPr lang="es-ES" sz="2000" dirty="0" smtClean="0"/>
              <a:t>Luego se denomina </a:t>
            </a:r>
            <a:r>
              <a:rPr lang="es-ES" sz="2000" b="1" dirty="0" smtClean="0"/>
              <a:t>set de caracteres codificados </a:t>
            </a:r>
            <a:r>
              <a:rPr lang="es-ES" sz="2000" dirty="0" smtClean="0"/>
              <a:t>a cada carácter se le asigna un numero en particular denominado </a:t>
            </a:r>
            <a:r>
              <a:rPr lang="es-ES" sz="2000" b="1" dirty="0" smtClean="0"/>
              <a:t>punto de codificación</a:t>
            </a:r>
            <a:r>
              <a:rPr lang="es-ES" sz="2000" dirty="0" smtClean="0"/>
              <a:t>. </a:t>
            </a:r>
          </a:p>
          <a:p>
            <a:pPr marL="514350" indent="-514350">
              <a:buFont typeface="+mj-lt"/>
              <a:buAutoNum type="arabicPeriod"/>
            </a:pPr>
            <a:r>
              <a:rPr lang="es-ES" sz="2000" dirty="0" smtClean="0"/>
              <a:t>Es una tabla de traducción, donde cada grupo de bits está relacionado con un solo carácter</a:t>
            </a:r>
            <a:endParaRPr lang="en-US" sz="2000" dirty="0"/>
          </a:p>
        </p:txBody>
      </p:sp>
      <p:graphicFrame>
        <p:nvGraphicFramePr>
          <p:cNvPr id="11" name="Table 10"/>
          <p:cNvGraphicFramePr>
            <a:graphicFrameLocks noGrp="1"/>
          </p:cNvGraphicFramePr>
          <p:nvPr/>
        </p:nvGraphicFramePr>
        <p:xfrm>
          <a:off x="1524000" y="4343400"/>
          <a:ext cx="6096000" cy="1381760"/>
        </p:xfrm>
        <a:graphic>
          <a:graphicData uri="http://schemas.openxmlformats.org/drawingml/2006/table">
            <a:tbl>
              <a:tblPr firstRow="1" bandRow="1">
                <a:tableStyleId>{5C22544A-7EE6-4342-B048-85BDC9FD1C3A}</a:tableStyleId>
              </a:tblPr>
              <a:tblGrid>
                <a:gridCol w="2032000"/>
                <a:gridCol w="2032000"/>
                <a:gridCol w="2032000"/>
              </a:tblGrid>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b="1" dirty="0" smtClean="0"/>
                        <a:t>Set de caracteres de 8 bits </a:t>
                      </a:r>
                      <a:endParaRPr lang="en-US" b="1" dirty="0" smtClean="0"/>
                    </a:p>
                  </a:txBody>
                  <a:tcPr/>
                </a:tc>
                <a:tc>
                  <a:txBody>
                    <a:bodyPr/>
                    <a:lstStyle/>
                    <a:p>
                      <a:pPr algn="ctr"/>
                      <a:r>
                        <a:rPr lang="es-ES" sz="1800" b="1" dirty="0" smtClean="0"/>
                        <a:t>Punto de codificación</a:t>
                      </a:r>
                      <a:endParaRPr lang="en-US" dirty="0"/>
                    </a:p>
                  </a:txBody>
                  <a:tcPr/>
                </a:tc>
                <a:tc>
                  <a:txBody>
                    <a:bodyPr/>
                    <a:lstStyle/>
                    <a:p>
                      <a:pPr algn="ctr"/>
                      <a:r>
                        <a:rPr lang="es-ES" b="1" dirty="0" smtClean="0"/>
                        <a:t>Letra</a:t>
                      </a:r>
                      <a:endParaRPr lang="en-US" dirty="0"/>
                    </a:p>
                  </a:txBody>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dirty="0" smtClean="0"/>
                        <a:t>10000001</a:t>
                      </a:r>
                      <a:endParaRPr 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dirty="0" smtClean="0"/>
                        <a:t>65</a:t>
                      </a:r>
                      <a:endParaRPr 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dirty="0" smtClean="0"/>
                        <a:t>A</a:t>
                      </a:r>
                      <a:endParaRPr lang="en-US" dirty="0"/>
                    </a:p>
                  </a:txBody>
                  <a:tcPr/>
                </a:tc>
              </a:tr>
              <a:tr h="370840">
                <a:tc>
                  <a:txBody>
                    <a:bodyPr/>
                    <a:lstStyle/>
                    <a:p>
                      <a:pPr algn="ctr"/>
                      <a:r>
                        <a:rPr lang="es-ES" dirty="0" smtClean="0"/>
                        <a:t>01000100</a:t>
                      </a:r>
                      <a:endParaRPr lang="en-US" dirty="0"/>
                    </a:p>
                  </a:txBody>
                  <a:tcPr/>
                </a:tc>
                <a:tc>
                  <a:txBody>
                    <a:bodyPr/>
                    <a:lstStyle/>
                    <a:p>
                      <a:pPr algn="ctr"/>
                      <a:r>
                        <a:rPr lang="es-MX" dirty="0" smtClean="0"/>
                        <a:t>38</a:t>
                      </a:r>
                      <a:endParaRPr lang="en-US" dirty="0"/>
                    </a:p>
                  </a:txBody>
                  <a:tcPr/>
                </a:tc>
                <a:tc>
                  <a:txBody>
                    <a:bodyPr/>
                    <a:lstStyle/>
                    <a:p>
                      <a:pPr algn="ctr"/>
                      <a:r>
                        <a:rPr lang="es-MX" dirty="0" smtClean="0"/>
                        <a:t>&amp;</a:t>
                      </a:r>
                      <a:endParaRPr lang="en-US" dirty="0"/>
                    </a:p>
                  </a:txBody>
                  <a:tcPr/>
                </a:tc>
              </a:tr>
            </a:tbl>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dirty="0" smtClean="0"/>
              <a:t>Normas de codificación</a:t>
            </a:r>
            <a:endParaRPr lang="en-US" dirty="0"/>
          </a:p>
        </p:txBody>
      </p:sp>
      <p:sp>
        <p:nvSpPr>
          <p:cNvPr id="3" name="Content Placeholder 2"/>
          <p:cNvSpPr>
            <a:spLocks noGrp="1"/>
          </p:cNvSpPr>
          <p:nvPr>
            <p:ph idx="1"/>
          </p:nvPr>
        </p:nvSpPr>
        <p:spPr>
          <a:xfrm>
            <a:off x="457200" y="1600201"/>
            <a:ext cx="8229600" cy="1752599"/>
          </a:xfrm>
        </p:spPr>
        <p:txBody>
          <a:bodyPr>
            <a:normAutofit/>
          </a:bodyPr>
          <a:lstStyle/>
          <a:p>
            <a:r>
              <a:rPr lang="es-MX" sz="2400" dirty="0" smtClean="0"/>
              <a:t>Define la forma en la que se codifica un carácter dado en un símbolo en otro sistema de representación. </a:t>
            </a:r>
          </a:p>
          <a:p>
            <a:r>
              <a:rPr lang="es-MX" sz="2400" dirty="0" smtClean="0"/>
              <a:t>Ejemplos de esto son el código </a:t>
            </a:r>
            <a:r>
              <a:rPr lang="es-MX" sz="2400" dirty="0" err="1" smtClean="0"/>
              <a:t>morse</a:t>
            </a:r>
            <a:r>
              <a:rPr lang="es-MX" sz="2400" dirty="0" smtClean="0"/>
              <a:t>, la norma ASCII o la UTF-8, entro otros</a:t>
            </a:r>
            <a:endParaRPr lang="en-US" sz="24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Lección</a:t>
            </a:r>
            <a:r>
              <a:rPr lang="en-US" dirty="0" smtClean="0"/>
              <a:t> 1: </a:t>
            </a:r>
            <a:r>
              <a:rPr lang="es-MX" dirty="0" smtClean="0"/>
              <a:t>Expresiones regulares</a:t>
            </a:r>
            <a:endParaRPr lang="en-US" dirty="0"/>
          </a:p>
        </p:txBody>
      </p:sp>
      <p:sp>
        <p:nvSpPr>
          <p:cNvPr id="3" name="Content Placeholder 2"/>
          <p:cNvSpPr>
            <a:spLocks noGrp="1"/>
          </p:cNvSpPr>
          <p:nvPr>
            <p:ph idx="1"/>
          </p:nvPr>
        </p:nvSpPr>
        <p:spPr>
          <a:xfrm>
            <a:off x="457200" y="1371600"/>
            <a:ext cx="8229600" cy="4724401"/>
          </a:xfrm>
        </p:spPr>
        <p:txBody>
          <a:bodyPr>
            <a:normAutofit/>
          </a:bodyPr>
          <a:lstStyle/>
          <a:p>
            <a:pPr>
              <a:buNone/>
            </a:pPr>
            <a:r>
              <a:rPr lang="es-MX" sz="2400" dirty="0" smtClean="0"/>
              <a:t>     Esta diseñado específicamente para el procesamiento de cadenas. Contiene dos funciones:</a:t>
            </a:r>
          </a:p>
          <a:p>
            <a:endParaRPr lang="es-MX" sz="2400" dirty="0" smtClean="0"/>
          </a:p>
          <a:p>
            <a:r>
              <a:rPr lang="es-MX" sz="2400" dirty="0" smtClean="0"/>
              <a:t>Un conjunto de códigos de escape para la identificación de determinados tipos de carácter. (^,$,*,+)</a:t>
            </a:r>
          </a:p>
          <a:p>
            <a:endParaRPr lang="es-MX" sz="2400" dirty="0" smtClean="0"/>
          </a:p>
          <a:p>
            <a:r>
              <a:rPr lang="es-MX" sz="2400" dirty="0" smtClean="0"/>
              <a:t>Un sistema para agrupar partes de </a:t>
            </a:r>
            <a:r>
              <a:rPr lang="es-MX" sz="2400" dirty="0" err="1" smtClean="0"/>
              <a:t>subcadenas</a:t>
            </a:r>
            <a:r>
              <a:rPr lang="es-MX" sz="2400" dirty="0" smtClean="0"/>
              <a:t> y los resultados intermedios durante una operación de búsqueda</a:t>
            </a:r>
            <a:endParaRPr lang="en-US" sz="2400"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77000" y="4703707"/>
            <a:ext cx="1676400" cy="1392294"/>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8" name="Rectangle 24"/>
          <p:cNvSpPr>
            <a:spLocks noGrp="1" noChangeArrowheads="1"/>
          </p:cNvSpPr>
          <p:nvPr>
            <p:ph type="title"/>
          </p:nvPr>
        </p:nvSpPr>
        <p:spPr/>
        <p:txBody>
          <a:bodyPr/>
          <a:lstStyle/>
          <a:p>
            <a:pPr eaLnBrk="1" hangingPunct="1"/>
            <a:r>
              <a:rPr lang="es-MX" altLang="es-419" dirty="0" smtClean="0"/>
              <a:t>Conceptos Básicos</a:t>
            </a:r>
            <a:endParaRPr lang="es-ES" altLang="es-419" dirty="0" smtClean="0"/>
          </a:p>
        </p:txBody>
      </p:sp>
      <p:sp>
        <p:nvSpPr>
          <p:cNvPr id="7193" name="Rectangle 25"/>
          <p:cNvSpPr>
            <a:spLocks noGrp="1" noChangeArrowheads="1"/>
          </p:cNvSpPr>
          <p:nvPr>
            <p:ph type="body" sz="half" idx="1"/>
          </p:nvPr>
        </p:nvSpPr>
        <p:spPr>
          <a:xfrm>
            <a:off x="457200" y="1600200"/>
            <a:ext cx="4033838" cy="4530725"/>
          </a:xfrm>
        </p:spPr>
        <p:txBody>
          <a:bodyPr/>
          <a:lstStyle/>
          <a:p>
            <a:pPr eaLnBrk="1" hangingPunct="1"/>
            <a:r>
              <a:rPr lang="es-MX" altLang="es-419" sz="2800" smtClean="0"/>
              <a:t>Símbolo:</a:t>
            </a:r>
          </a:p>
          <a:p>
            <a:pPr eaLnBrk="1" hangingPunct="1">
              <a:buFont typeface="Wingdings" panose="05000000000000000000" pitchFamily="2" charset="2"/>
              <a:buNone/>
            </a:pPr>
            <a:r>
              <a:rPr lang="es-MX" altLang="es-419" sz="2800" smtClean="0"/>
              <a:t>	Es un signo, dígito, letra o grupo de letras que se utiliza en algún lenguaje y que tiene un significado por sí mismo.</a:t>
            </a:r>
            <a:endParaRPr lang="es-ES" altLang="es-419" sz="2800" smtClean="0"/>
          </a:p>
        </p:txBody>
      </p:sp>
      <p:sp>
        <p:nvSpPr>
          <p:cNvPr id="7197" name="WordArt 29"/>
          <p:cNvSpPr>
            <a:spLocks noChangeArrowheads="1" noChangeShapeType="1" noTextEdit="1"/>
          </p:cNvSpPr>
          <p:nvPr/>
        </p:nvSpPr>
        <p:spPr bwMode="auto">
          <a:xfrm>
            <a:off x="5257800" y="1828800"/>
            <a:ext cx="609600" cy="947738"/>
          </a:xfrm>
          <a:prstGeom prst="rect">
            <a:avLst/>
          </a:prstGeom>
        </p:spPr>
        <p:txBody>
          <a:bodyPr wrap="none" fromWordArt="1">
            <a:prstTxWarp prst="textCascadeUp">
              <a:avLst>
                <a:gd name="adj" fmla="val 44444"/>
              </a:avLst>
            </a:prstTxWarp>
            <a:scene3d>
              <a:camera prst="legacyPerspectiveFront">
                <a:rot lat="20519997" lon="1080000" rev="0"/>
              </a:camera>
              <a:lightRig rig="legacyHarsh2" dir="b"/>
            </a:scene3d>
            <a:sp3d extrusionH="430200" prstMaterial="legacyMatte">
              <a:extrusionClr>
                <a:srgbClr val="FF6600"/>
              </a:extrusionClr>
              <a:contourClr>
                <a:srgbClr val="FFE701"/>
              </a:contourClr>
            </a:sp3d>
          </a:bodyPr>
          <a:lstStyle/>
          <a:p>
            <a:pPr algn="ctr"/>
            <a:r>
              <a:rPr lang="es-419" sz="4800" kern="10">
                <a:ln w="9525">
                  <a:round/>
                  <a:headEnd/>
                  <a:tailEnd/>
                </a:ln>
                <a:gradFill rotWithShape="1">
                  <a:gsLst>
                    <a:gs pos="0">
                      <a:srgbClr val="FFE701"/>
                    </a:gs>
                    <a:gs pos="100000">
                      <a:srgbClr val="FE3E02"/>
                    </a:gs>
                  </a:gsLst>
                  <a:lin ang="5400000" scaled="1"/>
                </a:gradFill>
                <a:latin typeface="Webdings" panose="05030102010509060703" pitchFamily="18" charset="2"/>
              </a:rPr>
              <a:t>s</a:t>
            </a:r>
          </a:p>
        </p:txBody>
      </p:sp>
      <p:sp>
        <p:nvSpPr>
          <p:cNvPr id="7198" name="WordArt 30"/>
          <p:cNvSpPr>
            <a:spLocks noChangeArrowheads="1" noChangeShapeType="1" noTextEdit="1"/>
          </p:cNvSpPr>
          <p:nvPr/>
        </p:nvSpPr>
        <p:spPr bwMode="auto">
          <a:xfrm>
            <a:off x="6172200" y="3886200"/>
            <a:ext cx="561975" cy="561975"/>
          </a:xfrm>
          <a:prstGeom prst="rect">
            <a:avLst/>
          </a:prstGeom>
        </p:spPr>
        <p:txBody>
          <a:bodyPr wrap="none" fromWordArt="1">
            <a:prstTxWarp prst="textPlain">
              <a:avLst>
                <a:gd name="adj" fmla="val 50000"/>
              </a:avLst>
            </a:prstTxWarp>
          </a:bodyPr>
          <a:lstStyle/>
          <a:p>
            <a:pPr algn="ctr"/>
            <a:r>
              <a:rPr lang="es-419" sz="4400" kern="10">
                <a:ln w="12700">
                  <a:solidFill>
                    <a:srgbClr val="3333CC"/>
                  </a:solidFill>
                  <a:round/>
                  <a:headEnd/>
                  <a:tailEnd/>
                </a:ln>
                <a:solidFill>
                  <a:srgbClr val="B2B2B2">
                    <a:alpha val="50195"/>
                  </a:srgbClr>
                </a:solidFill>
                <a:effectLst>
                  <a:outerShdw dist="45791" dir="2021404" algn="ctr" rotWithShape="0">
                    <a:srgbClr val="9999FF"/>
                  </a:outerShdw>
                </a:effectLst>
                <a:latin typeface="Webdings" panose="05030102010509060703" pitchFamily="18" charset="2"/>
              </a:rPr>
              <a:t>i</a:t>
            </a:r>
          </a:p>
        </p:txBody>
      </p:sp>
      <p:sp>
        <p:nvSpPr>
          <p:cNvPr id="7199" name="WordArt 31"/>
          <p:cNvSpPr>
            <a:spLocks noChangeArrowheads="1" noChangeShapeType="1" noTextEdit="1"/>
          </p:cNvSpPr>
          <p:nvPr/>
        </p:nvSpPr>
        <p:spPr bwMode="auto">
          <a:xfrm>
            <a:off x="3867150" y="5029200"/>
            <a:ext cx="5734050" cy="692150"/>
          </a:xfrm>
          <a:prstGeom prst="rect">
            <a:avLst/>
          </a:prstGeom>
        </p:spPr>
        <p:txBody>
          <a:bodyPr wrap="none" fromWordArt="1">
            <a:prstTxWarp prst="textDeflateBottom">
              <a:avLst>
                <a:gd name="adj" fmla="val 76472"/>
              </a:avLst>
            </a:prstTxWarp>
            <a:scene3d>
              <a:camera prst="legacyPerspectiveFront">
                <a:rot lat="19799998" lon="19439996" rev="0"/>
              </a:camera>
              <a:lightRig rig="legacyNormal2" dir="t"/>
            </a:scene3d>
            <a:sp3d extrusionH="354000" prstMaterial="legacyMatte">
              <a:extrusionClr>
                <a:srgbClr val="939676"/>
              </a:extrusionClr>
              <a:contourClr>
                <a:srgbClr val="5F5F5F"/>
              </a:contourClr>
            </a:sp3d>
          </a:bodyPr>
          <a:lstStyle/>
          <a:p>
            <a:pPr algn="ctr"/>
            <a:r>
              <a:rPr lang="es-419" sz="3600" kern="10">
                <a:ln w="9525">
                  <a:round/>
                  <a:headEnd/>
                  <a:tailEnd/>
                </a:ln>
                <a:gradFill rotWithShape="1">
                  <a:gsLst>
                    <a:gs pos="0">
                      <a:srgbClr val="5F5F5F"/>
                    </a:gs>
                    <a:gs pos="50000">
                      <a:srgbClr val="FFFFFF"/>
                    </a:gs>
                    <a:gs pos="100000">
                      <a:srgbClr val="5F5F5F"/>
                    </a:gs>
                  </a:gsLst>
                  <a:lin ang="2700000" scaled="1"/>
                </a:gradFill>
                <a:latin typeface="Wingdings 2" panose="05020102010507070707" pitchFamily="18" charset="2"/>
              </a:rPr>
              <a:t>poqilkjnmrs</a:t>
            </a:r>
          </a:p>
        </p:txBody>
      </p:sp>
      <p:sp>
        <p:nvSpPr>
          <p:cNvPr id="7200" name="WordArt 32" descr="Vertical estrecha"/>
          <p:cNvSpPr>
            <a:spLocks noChangeArrowheads="1" noChangeShapeType="1" noTextEdit="1"/>
          </p:cNvSpPr>
          <p:nvPr/>
        </p:nvSpPr>
        <p:spPr bwMode="auto">
          <a:xfrm>
            <a:off x="6096000" y="1981200"/>
            <a:ext cx="2276475" cy="1322388"/>
          </a:xfrm>
          <a:prstGeom prst="rect">
            <a:avLst/>
          </a:prstGeom>
        </p:spPr>
        <p:txBody>
          <a:bodyPr wrap="none" fromWordArt="1">
            <a:prstTxWarp prst="textCurveUp">
              <a:avLst>
                <a:gd name="adj" fmla="val 40356"/>
              </a:avLst>
            </a:prstTxWarp>
          </a:bodyPr>
          <a:lstStyle/>
          <a:p>
            <a:pPr algn="ctr"/>
            <a:r>
              <a:rPr lang="es-419" sz="4400" kern="10">
                <a:ln w="12700">
                  <a:solidFill>
                    <a:srgbClr val="000000"/>
                  </a:solidFill>
                  <a:round/>
                  <a:headEnd/>
                  <a:tailEnd/>
                </a:ln>
                <a:pattFill prst="dashHorz">
                  <a:fgClr>
                    <a:srgbClr val="808080"/>
                  </a:fgClr>
                  <a:bgClr>
                    <a:srgbClr val="FFFF00"/>
                  </a:bgClr>
                </a:pattFill>
                <a:effectLst>
                  <a:outerShdw dist="45791" dir="2021404" algn="ctr" rotWithShape="0">
                    <a:srgbClr val="808080"/>
                  </a:outerShdw>
                </a:effectLst>
                <a:latin typeface="Arial Black" panose="020B0A04020102020204" pitchFamily="34" charset="0"/>
              </a:rPr>
              <a:t>ABCdef</a:t>
            </a:r>
          </a:p>
        </p:txBody>
      </p:sp>
      <p:sp>
        <p:nvSpPr>
          <p:cNvPr id="7201" name="Text Box 33"/>
          <p:cNvSpPr txBox="1">
            <a:spLocks noChangeArrowheads="1"/>
          </p:cNvSpPr>
          <p:nvPr/>
        </p:nvSpPr>
        <p:spPr bwMode="auto">
          <a:xfrm>
            <a:off x="914400" y="5105400"/>
            <a:ext cx="750888"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kumimoji="1" lang="es-ES" altLang="es-419" sz="4800" b="1">
                <a:solidFill>
                  <a:schemeClr val="hlink"/>
                </a:solidFill>
                <a:latin typeface="Times New Roman" panose="02020603050405020304" pitchFamily="18" charset="0"/>
                <a:cs typeface="Times New Roman" panose="02020603050405020304" pitchFamily="18" charset="0"/>
              </a:rPr>
              <a:t>@</a:t>
            </a:r>
            <a:endParaRPr kumimoji="1" lang="es-ES" altLang="es-419" sz="4800" b="1">
              <a:solidFill>
                <a:schemeClr val="hlink"/>
              </a:solidFill>
              <a:latin typeface="Times New Roman" panose="02020603050405020304" pitchFamily="18" charset="0"/>
            </a:endParaRPr>
          </a:p>
        </p:txBody>
      </p:sp>
      <p:sp>
        <p:nvSpPr>
          <p:cNvPr id="7203" name="Text Box 35"/>
          <p:cNvSpPr txBox="1">
            <a:spLocks noChangeArrowheads="1"/>
          </p:cNvSpPr>
          <p:nvPr/>
        </p:nvSpPr>
        <p:spPr bwMode="auto">
          <a:xfrm>
            <a:off x="7315200" y="3657600"/>
            <a:ext cx="519113"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kumimoji="1" lang="es-ES" altLang="es-419" sz="4800" b="1">
                <a:solidFill>
                  <a:srgbClr val="66FF33"/>
                </a:solidFill>
                <a:latin typeface="Times New Roman" panose="02020603050405020304" pitchFamily="18" charset="0"/>
                <a:cs typeface="Times New Roman" panose="02020603050405020304" pitchFamily="18" charset="0"/>
                <a:sym typeface="Symbol" panose="05050102010706020507" pitchFamily="18" charset="2"/>
              </a:rPr>
              <a:t></a:t>
            </a:r>
          </a:p>
        </p:txBody>
      </p:sp>
      <p:sp>
        <p:nvSpPr>
          <p:cNvPr id="7204" name="Text Box 36"/>
          <p:cNvSpPr txBox="1">
            <a:spLocks noChangeArrowheads="1"/>
          </p:cNvSpPr>
          <p:nvPr/>
        </p:nvSpPr>
        <p:spPr bwMode="auto">
          <a:xfrm>
            <a:off x="4572000" y="990600"/>
            <a:ext cx="519113"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kumimoji="1" lang="es-ES" altLang="es-419" sz="4800" b="1">
                <a:solidFill>
                  <a:srgbClr val="6600FF"/>
                </a:solidFill>
                <a:latin typeface="Times New Roman" panose="02020603050405020304" pitchFamily="18" charset="0"/>
                <a:cs typeface="Times New Roman" panose="02020603050405020304" pitchFamily="18" charset="0"/>
                <a:sym typeface="Symbol" panose="05050102010706020507" pitchFamily="18" charset="2"/>
              </a:rPr>
              <a:t></a:t>
            </a:r>
          </a:p>
        </p:txBody>
      </p:sp>
      <p:sp>
        <p:nvSpPr>
          <p:cNvPr id="7205" name="Text Box 37"/>
          <p:cNvSpPr txBox="1">
            <a:spLocks noChangeArrowheads="1"/>
          </p:cNvSpPr>
          <p:nvPr/>
        </p:nvSpPr>
        <p:spPr bwMode="auto">
          <a:xfrm>
            <a:off x="7620000" y="533400"/>
            <a:ext cx="619125"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kumimoji="1" lang="es-ES" altLang="es-419" sz="4800" b="1">
                <a:solidFill>
                  <a:srgbClr val="FF3399"/>
                </a:solidFill>
                <a:latin typeface="Times New Roman" panose="02020603050405020304" pitchFamily="18" charset="0"/>
                <a:cs typeface="Times New Roman" panose="02020603050405020304" pitchFamily="18" charset="0"/>
                <a:sym typeface="Symbol" panose="05050102010706020507" pitchFamily="18" charset="2"/>
              </a:rPr>
              <a:t></a:t>
            </a:r>
          </a:p>
        </p:txBody>
      </p:sp>
      <p:sp>
        <p:nvSpPr>
          <p:cNvPr id="7206" name="Text Box 38"/>
          <p:cNvSpPr txBox="1">
            <a:spLocks noChangeArrowheads="1"/>
          </p:cNvSpPr>
          <p:nvPr/>
        </p:nvSpPr>
        <p:spPr bwMode="auto">
          <a:xfrm>
            <a:off x="4876800" y="3048000"/>
            <a:ext cx="668338"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kumimoji="1" lang="es-ES" altLang="es-419" sz="4800" b="1">
                <a:solidFill>
                  <a:schemeClr val="accent2"/>
                </a:solidFill>
                <a:latin typeface="Times New Roman" panose="02020603050405020304" pitchFamily="18" charset="0"/>
                <a:cs typeface="Times New Roman" panose="02020603050405020304" pitchFamily="18" charset="0"/>
                <a:sym typeface="Symbol" panose="05050102010706020507" pitchFamily="18" charset="2"/>
              </a:rPr>
              <a:t></a:t>
            </a:r>
          </a:p>
        </p:txBody>
      </p:sp>
      <p:sp>
        <p:nvSpPr>
          <p:cNvPr id="7208" name="Text Box 40"/>
          <p:cNvSpPr txBox="1">
            <a:spLocks noChangeArrowheads="1"/>
          </p:cNvSpPr>
          <p:nvPr/>
        </p:nvSpPr>
        <p:spPr bwMode="auto">
          <a:xfrm>
            <a:off x="3657600" y="5257800"/>
            <a:ext cx="488950"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kumimoji="1" lang="es-ES" altLang="es-419" sz="4800" b="1">
                <a:solidFill>
                  <a:srgbClr val="FF6633"/>
                </a:solidFill>
                <a:latin typeface="Times New Roman" panose="02020603050405020304" pitchFamily="18" charset="0"/>
                <a:cs typeface="Times New Roman" panose="02020603050405020304" pitchFamily="18" charset="0"/>
                <a:sym typeface="Symbol" panose="05050102010706020507" pitchFamily="18" charset="2"/>
              </a:rPr>
              <a:t></a:t>
            </a:r>
          </a:p>
        </p:txBody>
      </p:sp>
      <p:sp>
        <p:nvSpPr>
          <p:cNvPr id="7209" name="WordArt 41"/>
          <p:cNvSpPr>
            <a:spLocks noChangeArrowheads="1" noChangeShapeType="1" noTextEdit="1"/>
          </p:cNvSpPr>
          <p:nvPr/>
        </p:nvSpPr>
        <p:spPr bwMode="auto">
          <a:xfrm>
            <a:off x="6324600" y="533400"/>
            <a:ext cx="1009650" cy="857250"/>
          </a:xfrm>
          <a:prstGeom prst="rect">
            <a:avLst/>
          </a:prstGeom>
        </p:spPr>
        <p:txBody>
          <a:bodyPr wrap="none" fromWordArt="1">
            <a:prstTxWarp prst="textPlain">
              <a:avLst>
                <a:gd name="adj" fmla="val 50000"/>
              </a:avLst>
            </a:prstTxWarp>
          </a:bodyPr>
          <a:lstStyle/>
          <a:p>
            <a:pPr algn="ctr"/>
            <a:r>
              <a:rPr lang="es-419" sz="4800"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Arial Black" panose="020B0A04020102020204" pitchFamily="34" charset="0"/>
              </a:rPr>
              <a:t>OK</a:t>
            </a:r>
          </a:p>
        </p:txBody>
      </p:sp>
    </p:spTree>
    <p:extLst>
      <p:ext uri="{BB962C8B-B14F-4D97-AF65-F5344CB8AC3E}">
        <p14:creationId xmlns:p14="http://schemas.microsoft.com/office/powerpoint/2010/main" val="293287815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4" presetClass="entr" presetSubtype="0" fill="hold" nodeType="afterEffect">
                                  <p:stCondLst>
                                    <p:cond delay="0"/>
                                  </p:stCondLst>
                                  <p:childTnLst>
                                    <p:set>
                                      <p:cBhvr>
                                        <p:cTn id="6" dur="1" fill="hold">
                                          <p:stCondLst>
                                            <p:cond delay="0"/>
                                          </p:stCondLst>
                                        </p:cTn>
                                        <p:tgtEl>
                                          <p:spTgt spid="7204"/>
                                        </p:tgtEl>
                                        <p:attrNameLst>
                                          <p:attrName>style.visibility</p:attrName>
                                        </p:attrNameLst>
                                      </p:cBhvr>
                                      <p:to>
                                        <p:strVal val="visible"/>
                                      </p:to>
                                    </p:set>
                                    <p:anim to="" calcmode="lin" valueType="num">
                                      <p:cBhvr>
                                        <p:cTn id="7" dur="1" fill="hold"/>
                                        <p:tgtEl>
                                          <p:spTgt spid="7204"/>
                                        </p:tgtEl>
                                        <p:attrNameLst>
                                          <p:attrName/>
                                        </p:attrNameLst>
                                      </p:cBhvr>
                                    </p:anim>
                                  </p:childTnLst>
                                </p:cTn>
                              </p:par>
                              <p:par>
                                <p:cTn id="8" presetID="24" presetClass="entr" presetSubtype="0" fill="hold" grpId="0" nodeType="withEffect">
                                  <p:stCondLst>
                                    <p:cond delay="0"/>
                                  </p:stCondLst>
                                  <p:childTnLst>
                                    <p:set>
                                      <p:cBhvr>
                                        <p:cTn id="9" dur="1" fill="hold">
                                          <p:stCondLst>
                                            <p:cond delay="0"/>
                                          </p:stCondLst>
                                        </p:cTn>
                                        <p:tgtEl>
                                          <p:spTgt spid="7209"/>
                                        </p:tgtEl>
                                        <p:attrNameLst>
                                          <p:attrName>style.visibility</p:attrName>
                                        </p:attrNameLst>
                                      </p:cBhvr>
                                      <p:to>
                                        <p:strVal val="visible"/>
                                      </p:to>
                                    </p:set>
                                    <p:anim to="" calcmode="lin" valueType="num">
                                      <p:cBhvr>
                                        <p:cTn id="10" dur="1" fill="hold"/>
                                        <p:tgtEl>
                                          <p:spTgt spid="7209"/>
                                        </p:tgtEl>
                                        <p:attrNameLst>
                                          <p:attrName/>
                                        </p:attrNameLst>
                                      </p:cBhvr>
                                    </p:anim>
                                  </p:childTnLst>
                                </p:cTn>
                              </p:par>
                              <p:par>
                                <p:cTn id="11" presetID="24" presetClass="entr" presetSubtype="0" fill="hold" grpId="0" nodeType="withEffect">
                                  <p:stCondLst>
                                    <p:cond delay="0"/>
                                  </p:stCondLst>
                                  <p:childTnLst>
                                    <p:set>
                                      <p:cBhvr>
                                        <p:cTn id="12" dur="1" fill="hold">
                                          <p:stCondLst>
                                            <p:cond delay="0"/>
                                          </p:stCondLst>
                                        </p:cTn>
                                        <p:tgtEl>
                                          <p:spTgt spid="7205"/>
                                        </p:tgtEl>
                                        <p:attrNameLst>
                                          <p:attrName>style.visibility</p:attrName>
                                        </p:attrNameLst>
                                      </p:cBhvr>
                                      <p:to>
                                        <p:strVal val="visible"/>
                                      </p:to>
                                    </p:set>
                                    <p:anim to="" calcmode="lin" valueType="num">
                                      <p:cBhvr>
                                        <p:cTn id="13" dur="1" fill="hold"/>
                                        <p:tgtEl>
                                          <p:spTgt spid="7205"/>
                                        </p:tgtEl>
                                        <p:attrNameLst>
                                          <p:attrName/>
                                        </p:attrNameLst>
                                      </p:cBhvr>
                                    </p:anim>
                                  </p:childTnLst>
                                </p:cTn>
                              </p:par>
                              <p:par>
                                <p:cTn id="14" presetID="24" presetClass="entr" presetSubtype="0" fill="hold" grpId="0" nodeType="withEffect">
                                  <p:stCondLst>
                                    <p:cond delay="0"/>
                                  </p:stCondLst>
                                  <p:childTnLst>
                                    <p:set>
                                      <p:cBhvr>
                                        <p:cTn id="15" dur="1" fill="hold">
                                          <p:stCondLst>
                                            <p:cond delay="0"/>
                                          </p:stCondLst>
                                        </p:cTn>
                                        <p:tgtEl>
                                          <p:spTgt spid="7200"/>
                                        </p:tgtEl>
                                        <p:attrNameLst>
                                          <p:attrName>style.visibility</p:attrName>
                                        </p:attrNameLst>
                                      </p:cBhvr>
                                      <p:to>
                                        <p:strVal val="visible"/>
                                      </p:to>
                                    </p:set>
                                    <p:anim to="" calcmode="lin" valueType="num">
                                      <p:cBhvr>
                                        <p:cTn id="16" dur="1" fill="hold"/>
                                        <p:tgtEl>
                                          <p:spTgt spid="7200"/>
                                        </p:tgtEl>
                                        <p:attrNameLst>
                                          <p:attrName/>
                                        </p:attrNameLst>
                                      </p:cBhvr>
                                    </p:anim>
                                  </p:childTnLst>
                                </p:cTn>
                              </p:par>
                              <p:par>
                                <p:cTn id="17" presetID="24" presetClass="entr" presetSubtype="0" fill="hold" grpId="0" nodeType="withEffect">
                                  <p:stCondLst>
                                    <p:cond delay="0"/>
                                  </p:stCondLst>
                                  <p:childTnLst>
                                    <p:set>
                                      <p:cBhvr>
                                        <p:cTn id="18" dur="1" fill="hold">
                                          <p:stCondLst>
                                            <p:cond delay="0"/>
                                          </p:stCondLst>
                                        </p:cTn>
                                        <p:tgtEl>
                                          <p:spTgt spid="7197"/>
                                        </p:tgtEl>
                                        <p:attrNameLst>
                                          <p:attrName>style.visibility</p:attrName>
                                        </p:attrNameLst>
                                      </p:cBhvr>
                                      <p:to>
                                        <p:strVal val="visible"/>
                                      </p:to>
                                    </p:set>
                                    <p:anim to="" calcmode="lin" valueType="num">
                                      <p:cBhvr>
                                        <p:cTn id="19" dur="1" fill="hold"/>
                                        <p:tgtEl>
                                          <p:spTgt spid="7197"/>
                                        </p:tgtEl>
                                        <p:attrNameLst>
                                          <p:attrName/>
                                        </p:attrNameLst>
                                      </p:cBhvr>
                                    </p:anim>
                                  </p:childTnLst>
                                </p:cTn>
                              </p:par>
                              <p:par>
                                <p:cTn id="20" presetID="24" presetClass="entr" presetSubtype="0" fill="hold" grpId="0" nodeType="withEffect">
                                  <p:stCondLst>
                                    <p:cond delay="0"/>
                                  </p:stCondLst>
                                  <p:childTnLst>
                                    <p:set>
                                      <p:cBhvr>
                                        <p:cTn id="21" dur="1" fill="hold">
                                          <p:stCondLst>
                                            <p:cond delay="0"/>
                                          </p:stCondLst>
                                        </p:cTn>
                                        <p:tgtEl>
                                          <p:spTgt spid="7206"/>
                                        </p:tgtEl>
                                        <p:attrNameLst>
                                          <p:attrName>style.visibility</p:attrName>
                                        </p:attrNameLst>
                                      </p:cBhvr>
                                      <p:to>
                                        <p:strVal val="visible"/>
                                      </p:to>
                                    </p:set>
                                    <p:anim to="" calcmode="lin" valueType="num">
                                      <p:cBhvr>
                                        <p:cTn id="22" dur="1" fill="hold"/>
                                        <p:tgtEl>
                                          <p:spTgt spid="7206"/>
                                        </p:tgtEl>
                                        <p:attrNameLst>
                                          <p:attrName/>
                                        </p:attrNameLst>
                                      </p:cBhvr>
                                    </p:anim>
                                  </p:childTnLst>
                                </p:cTn>
                              </p:par>
                              <p:par>
                                <p:cTn id="23" presetID="24" presetClass="entr" presetSubtype="0" fill="hold" grpId="0" nodeType="withEffect">
                                  <p:stCondLst>
                                    <p:cond delay="0"/>
                                  </p:stCondLst>
                                  <p:childTnLst>
                                    <p:set>
                                      <p:cBhvr>
                                        <p:cTn id="24" dur="1" fill="hold">
                                          <p:stCondLst>
                                            <p:cond delay="0"/>
                                          </p:stCondLst>
                                        </p:cTn>
                                        <p:tgtEl>
                                          <p:spTgt spid="7198"/>
                                        </p:tgtEl>
                                        <p:attrNameLst>
                                          <p:attrName>style.visibility</p:attrName>
                                        </p:attrNameLst>
                                      </p:cBhvr>
                                      <p:to>
                                        <p:strVal val="visible"/>
                                      </p:to>
                                    </p:set>
                                    <p:anim to="" calcmode="lin" valueType="num">
                                      <p:cBhvr>
                                        <p:cTn id="25" dur="1" fill="hold"/>
                                        <p:tgtEl>
                                          <p:spTgt spid="7198"/>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7203"/>
                                        </p:tgtEl>
                                        <p:attrNameLst>
                                          <p:attrName>style.visibility</p:attrName>
                                        </p:attrNameLst>
                                      </p:cBhvr>
                                      <p:to>
                                        <p:strVal val="visible"/>
                                      </p:to>
                                    </p:set>
                                    <p:anim to="" calcmode="lin" valueType="num">
                                      <p:cBhvr>
                                        <p:cTn id="28" dur="1" fill="hold"/>
                                        <p:tgtEl>
                                          <p:spTgt spid="7203"/>
                                        </p:tgtEl>
                                        <p:attrNameLst>
                                          <p:attrName/>
                                        </p:attrNameLst>
                                      </p:cBhvr>
                                    </p:anim>
                                  </p:childTnLst>
                                </p:cTn>
                              </p:par>
                              <p:par>
                                <p:cTn id="29" presetID="24" presetClass="entr" presetSubtype="0" fill="hold" grpId="0" nodeType="withEffect">
                                  <p:stCondLst>
                                    <p:cond delay="0"/>
                                  </p:stCondLst>
                                  <p:childTnLst>
                                    <p:set>
                                      <p:cBhvr>
                                        <p:cTn id="30" dur="1" fill="hold">
                                          <p:stCondLst>
                                            <p:cond delay="0"/>
                                          </p:stCondLst>
                                        </p:cTn>
                                        <p:tgtEl>
                                          <p:spTgt spid="7199"/>
                                        </p:tgtEl>
                                        <p:attrNameLst>
                                          <p:attrName>style.visibility</p:attrName>
                                        </p:attrNameLst>
                                      </p:cBhvr>
                                      <p:to>
                                        <p:strVal val="visible"/>
                                      </p:to>
                                    </p:set>
                                    <p:anim to="" calcmode="lin" valueType="num">
                                      <p:cBhvr>
                                        <p:cTn id="31" dur="1" fill="hold"/>
                                        <p:tgtEl>
                                          <p:spTgt spid="7199"/>
                                        </p:tgtEl>
                                        <p:attrNameLst>
                                          <p:attrName/>
                                        </p:attrNameLst>
                                      </p:cBhvr>
                                    </p:anim>
                                  </p:childTnLst>
                                </p:cTn>
                              </p:par>
                              <p:par>
                                <p:cTn id="32" presetID="24" presetClass="entr" presetSubtype="0" fill="hold" grpId="0" nodeType="withEffect">
                                  <p:stCondLst>
                                    <p:cond delay="0"/>
                                  </p:stCondLst>
                                  <p:childTnLst>
                                    <p:set>
                                      <p:cBhvr>
                                        <p:cTn id="33" dur="1" fill="hold">
                                          <p:stCondLst>
                                            <p:cond delay="0"/>
                                          </p:stCondLst>
                                        </p:cTn>
                                        <p:tgtEl>
                                          <p:spTgt spid="7208"/>
                                        </p:tgtEl>
                                        <p:attrNameLst>
                                          <p:attrName>style.visibility</p:attrName>
                                        </p:attrNameLst>
                                      </p:cBhvr>
                                      <p:to>
                                        <p:strVal val="visible"/>
                                      </p:to>
                                    </p:set>
                                    <p:anim to="" calcmode="lin" valueType="num">
                                      <p:cBhvr>
                                        <p:cTn id="34" dur="1" fill="hold"/>
                                        <p:tgtEl>
                                          <p:spTgt spid="7208"/>
                                        </p:tgtEl>
                                        <p:attrNameLst>
                                          <p:attrName/>
                                        </p:attrNameLst>
                                      </p:cBhvr>
                                    </p:anim>
                                  </p:childTnLst>
                                </p:cTn>
                              </p:par>
                              <p:par>
                                <p:cTn id="35" presetID="24" presetClass="entr" presetSubtype="0" fill="hold" grpId="0" nodeType="withEffect">
                                  <p:stCondLst>
                                    <p:cond delay="0"/>
                                  </p:stCondLst>
                                  <p:childTnLst>
                                    <p:set>
                                      <p:cBhvr>
                                        <p:cTn id="36" dur="1" fill="hold">
                                          <p:stCondLst>
                                            <p:cond delay="0"/>
                                          </p:stCondLst>
                                        </p:cTn>
                                        <p:tgtEl>
                                          <p:spTgt spid="7201"/>
                                        </p:tgtEl>
                                        <p:attrNameLst>
                                          <p:attrName>style.visibility</p:attrName>
                                        </p:attrNameLst>
                                      </p:cBhvr>
                                      <p:to>
                                        <p:strVal val="visible"/>
                                      </p:to>
                                    </p:set>
                                    <p:anim to="" calcmode="lin" valueType="num">
                                      <p:cBhvr>
                                        <p:cTn id="37" dur="1" fill="hold"/>
                                        <p:tgtEl>
                                          <p:spTgt spid="7201"/>
                                        </p:tgtEl>
                                        <p:attrNameLst>
                                          <p:attrName/>
                                        </p:attrNameLst>
                                      </p:cBhvr>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7193">
                                            <p:txEl>
                                              <p:pRg st="0" end="0"/>
                                            </p:txEl>
                                          </p:spTgt>
                                        </p:tgtEl>
                                        <p:attrNameLst>
                                          <p:attrName>style.visibility</p:attrName>
                                        </p:attrNameLst>
                                      </p:cBhvr>
                                      <p:to>
                                        <p:strVal val="visible"/>
                                      </p:to>
                                    </p:set>
                                    <p:animEffect transition="in" filter="fade">
                                      <p:cBhvr>
                                        <p:cTn id="42" dur="1000"/>
                                        <p:tgtEl>
                                          <p:spTgt spid="7193">
                                            <p:txEl>
                                              <p:pRg st="0" end="0"/>
                                            </p:txEl>
                                          </p:spTgt>
                                        </p:tgtEl>
                                      </p:cBhvr>
                                    </p:animEffect>
                                    <p:anim calcmode="lin" valueType="num">
                                      <p:cBhvr>
                                        <p:cTn id="43" dur="1000" fill="hold"/>
                                        <p:tgtEl>
                                          <p:spTgt spid="7193">
                                            <p:txEl>
                                              <p:pRg st="0" end="0"/>
                                            </p:txEl>
                                          </p:spTgt>
                                        </p:tgtEl>
                                        <p:attrNameLst>
                                          <p:attrName>ppt_x</p:attrName>
                                        </p:attrNameLst>
                                      </p:cBhvr>
                                      <p:tavLst>
                                        <p:tav tm="0">
                                          <p:val>
                                            <p:strVal val="#ppt_x"/>
                                          </p:val>
                                        </p:tav>
                                        <p:tav tm="100000">
                                          <p:val>
                                            <p:strVal val="#ppt_x"/>
                                          </p:val>
                                        </p:tav>
                                      </p:tavLst>
                                    </p:anim>
                                    <p:anim calcmode="lin" valueType="num">
                                      <p:cBhvr>
                                        <p:cTn id="44" dur="1000" fill="hold"/>
                                        <p:tgtEl>
                                          <p:spTgt spid="719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7193">
                                            <p:txEl>
                                              <p:pRg st="1" end="1"/>
                                            </p:txEl>
                                          </p:spTgt>
                                        </p:tgtEl>
                                        <p:attrNameLst>
                                          <p:attrName>style.visibility</p:attrName>
                                        </p:attrNameLst>
                                      </p:cBhvr>
                                      <p:to>
                                        <p:strVal val="visible"/>
                                      </p:to>
                                    </p:set>
                                    <p:animEffect transition="in" filter="fade">
                                      <p:cBhvr>
                                        <p:cTn id="49" dur="1000"/>
                                        <p:tgtEl>
                                          <p:spTgt spid="7193">
                                            <p:txEl>
                                              <p:pRg st="1" end="1"/>
                                            </p:txEl>
                                          </p:spTgt>
                                        </p:tgtEl>
                                      </p:cBhvr>
                                    </p:animEffect>
                                    <p:anim calcmode="lin" valueType="num">
                                      <p:cBhvr>
                                        <p:cTn id="50" dur="1000" fill="hold"/>
                                        <p:tgtEl>
                                          <p:spTgt spid="7193">
                                            <p:txEl>
                                              <p:pRg st="1" end="1"/>
                                            </p:txEl>
                                          </p:spTgt>
                                        </p:tgtEl>
                                        <p:attrNameLst>
                                          <p:attrName>ppt_x</p:attrName>
                                        </p:attrNameLst>
                                      </p:cBhvr>
                                      <p:tavLst>
                                        <p:tav tm="0">
                                          <p:val>
                                            <p:strVal val="#ppt_x"/>
                                          </p:val>
                                        </p:tav>
                                        <p:tav tm="100000">
                                          <p:val>
                                            <p:strVal val="#ppt_x"/>
                                          </p:val>
                                        </p:tav>
                                      </p:tavLst>
                                    </p:anim>
                                    <p:anim calcmode="lin" valueType="num">
                                      <p:cBhvr>
                                        <p:cTn id="51" dur="1000" fill="hold"/>
                                        <p:tgtEl>
                                          <p:spTgt spid="719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93" grpId="0" build="p"/>
      <p:bldP spid="7197" grpId="0" animBg="1"/>
      <p:bldP spid="7198" grpId="0" animBg="1"/>
      <p:bldP spid="7199" grpId="0" animBg="1"/>
      <p:bldP spid="7200" grpId="0" animBg="1"/>
      <p:bldP spid="7201" grpId="0"/>
      <p:bldP spid="7203" grpId="0"/>
      <p:bldP spid="7205" grpId="0"/>
      <p:bldP spid="7206" grpId="0"/>
      <p:bldP spid="7208" grpId="0"/>
      <p:bldP spid="7209"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r>
              <a:rPr lang="es-MX" altLang="es-419" dirty="0" smtClean="0"/>
              <a:t>Conceptos Básicos</a:t>
            </a:r>
            <a:endParaRPr lang="es-ES" altLang="es-419" dirty="0" smtClean="0"/>
          </a:p>
        </p:txBody>
      </p:sp>
      <p:sp>
        <p:nvSpPr>
          <p:cNvPr id="52227" name="Rectangle 3"/>
          <p:cNvSpPr>
            <a:spLocks noGrp="1" noChangeArrowheads="1"/>
          </p:cNvSpPr>
          <p:nvPr>
            <p:ph type="body" sz="half" idx="1"/>
          </p:nvPr>
        </p:nvSpPr>
        <p:spPr>
          <a:xfrm>
            <a:off x="457200" y="1600200"/>
            <a:ext cx="4033838" cy="2152650"/>
          </a:xfrm>
        </p:spPr>
        <p:txBody>
          <a:bodyPr/>
          <a:lstStyle/>
          <a:p>
            <a:pPr eaLnBrk="1" hangingPunct="1"/>
            <a:r>
              <a:rPr lang="es-MX" altLang="es-419" sz="2800" smtClean="0"/>
              <a:t>Alfabeto:</a:t>
            </a:r>
          </a:p>
          <a:p>
            <a:pPr eaLnBrk="1" hangingPunct="1">
              <a:buFont typeface="Wingdings" panose="05000000000000000000" pitchFamily="2" charset="2"/>
              <a:buNone/>
            </a:pPr>
            <a:r>
              <a:rPr lang="es-MX" altLang="es-419" sz="2800" smtClean="0"/>
              <a:t>	Es un conjunto finito no vacío de símbolos.</a:t>
            </a:r>
            <a:endParaRPr lang="es-ES" altLang="es-419" sz="2800" smtClean="0"/>
          </a:p>
        </p:txBody>
      </p:sp>
      <p:sp>
        <p:nvSpPr>
          <p:cNvPr id="52238" name="WordArt 14"/>
          <p:cNvSpPr>
            <a:spLocks noChangeArrowheads="1" noChangeShapeType="1" noTextEdit="1"/>
          </p:cNvSpPr>
          <p:nvPr/>
        </p:nvSpPr>
        <p:spPr bwMode="auto">
          <a:xfrm>
            <a:off x="2339975" y="3429000"/>
            <a:ext cx="1009650" cy="857250"/>
          </a:xfrm>
          <a:prstGeom prst="rect">
            <a:avLst/>
          </a:prstGeom>
        </p:spPr>
        <p:txBody>
          <a:bodyPr wrap="none" fromWordArt="1">
            <a:prstTxWarp prst="textPlain">
              <a:avLst>
                <a:gd name="adj" fmla="val 50000"/>
              </a:avLst>
            </a:prstTxWarp>
          </a:bodyPr>
          <a:lstStyle/>
          <a:p>
            <a:pPr algn="ctr"/>
            <a:r>
              <a:rPr lang="es-419" sz="4800" b="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Symbol" panose="05050102010706020507" pitchFamily="18" charset="2"/>
              </a:rPr>
              <a:t>S</a:t>
            </a:r>
          </a:p>
        </p:txBody>
      </p:sp>
      <p:grpSp>
        <p:nvGrpSpPr>
          <p:cNvPr id="2" name="Group 17"/>
          <p:cNvGrpSpPr>
            <a:grpSpLocks/>
          </p:cNvGrpSpPr>
          <p:nvPr/>
        </p:nvGrpSpPr>
        <p:grpSpPr bwMode="auto">
          <a:xfrm>
            <a:off x="5029200" y="1066800"/>
            <a:ext cx="3038475" cy="1398588"/>
            <a:chOff x="3168" y="1104"/>
            <a:chExt cx="1914" cy="881"/>
          </a:xfrm>
        </p:grpSpPr>
        <p:sp>
          <p:nvSpPr>
            <p:cNvPr id="10252" name="WordArt 7" descr="Vertical estrecha"/>
            <p:cNvSpPr>
              <a:spLocks noChangeArrowheads="1" noChangeShapeType="1" noTextEdit="1"/>
            </p:cNvSpPr>
            <p:nvPr/>
          </p:nvSpPr>
          <p:spPr bwMode="auto">
            <a:xfrm>
              <a:off x="3168" y="1152"/>
              <a:ext cx="480" cy="833"/>
            </a:xfrm>
            <a:prstGeom prst="rect">
              <a:avLst/>
            </a:prstGeom>
          </p:spPr>
          <p:txBody>
            <a:bodyPr wrap="none" fromWordArt="1">
              <a:prstTxWarp prst="textCurveUp">
                <a:avLst>
                  <a:gd name="adj" fmla="val 40356"/>
                </a:avLst>
              </a:prstTxWarp>
            </a:bodyPr>
            <a:lstStyle/>
            <a:p>
              <a:pPr algn="ctr"/>
              <a:r>
                <a:rPr lang="es-419" sz="4400" b="1" kern="10">
                  <a:ln w="12700">
                    <a:solidFill>
                      <a:srgbClr val="000000"/>
                    </a:solidFill>
                    <a:round/>
                    <a:headEnd/>
                    <a:tailEnd/>
                  </a:ln>
                  <a:pattFill prst="dashHorz">
                    <a:fgClr>
                      <a:srgbClr val="808080"/>
                    </a:fgClr>
                    <a:bgClr>
                      <a:srgbClr val="FFFF00"/>
                    </a:bgClr>
                  </a:pattFill>
                  <a:effectLst>
                    <a:outerShdw dist="45791" dir="2021404" algn="ctr" rotWithShape="0">
                      <a:srgbClr val="808080"/>
                    </a:outerShdw>
                  </a:effectLst>
                  <a:latin typeface="Symbol" panose="05050102010706020507" pitchFamily="18" charset="2"/>
                </a:rPr>
                <a:t>S</a:t>
              </a:r>
            </a:p>
          </p:txBody>
        </p:sp>
        <p:sp>
          <p:nvSpPr>
            <p:cNvPr id="10253" name="WordArt 15" descr="Vertical estrecha"/>
            <p:cNvSpPr>
              <a:spLocks noChangeArrowheads="1" noChangeShapeType="1" noTextEdit="1"/>
            </p:cNvSpPr>
            <p:nvPr/>
          </p:nvSpPr>
          <p:spPr bwMode="auto">
            <a:xfrm>
              <a:off x="3744" y="1104"/>
              <a:ext cx="1338" cy="833"/>
            </a:xfrm>
            <a:prstGeom prst="rect">
              <a:avLst/>
            </a:prstGeom>
          </p:spPr>
          <p:txBody>
            <a:bodyPr wrap="none" fromWordArt="1">
              <a:prstTxWarp prst="textCurveUp">
                <a:avLst>
                  <a:gd name="adj" fmla="val 40356"/>
                </a:avLst>
              </a:prstTxWarp>
            </a:bodyPr>
            <a:lstStyle/>
            <a:p>
              <a:pPr algn="ctr"/>
              <a:r>
                <a:rPr lang="es-419" sz="4400" kern="10">
                  <a:ln w="12700">
                    <a:solidFill>
                      <a:srgbClr val="000000"/>
                    </a:solidFill>
                    <a:round/>
                    <a:headEnd/>
                    <a:tailEnd/>
                  </a:ln>
                  <a:pattFill prst="dashHorz">
                    <a:fgClr>
                      <a:srgbClr val="808080"/>
                    </a:fgClr>
                    <a:bgClr>
                      <a:srgbClr val="FFFF00"/>
                    </a:bgClr>
                  </a:pattFill>
                  <a:effectLst>
                    <a:outerShdw dist="45791" dir="2021404" algn="ctr" rotWithShape="0">
                      <a:srgbClr val="808080"/>
                    </a:outerShdw>
                  </a:effectLst>
                  <a:latin typeface="Arial Black" panose="020B0A04020102020204" pitchFamily="34" charset="0"/>
                </a:rPr>
                <a:t>={ 0, 1}</a:t>
              </a:r>
            </a:p>
          </p:txBody>
        </p:sp>
      </p:grpSp>
      <p:grpSp>
        <p:nvGrpSpPr>
          <p:cNvPr id="3" name="Group 18"/>
          <p:cNvGrpSpPr>
            <a:grpSpLocks/>
          </p:cNvGrpSpPr>
          <p:nvPr/>
        </p:nvGrpSpPr>
        <p:grpSpPr bwMode="auto">
          <a:xfrm>
            <a:off x="4343400" y="3282950"/>
            <a:ext cx="5057775" cy="1593850"/>
            <a:chOff x="2280" y="2640"/>
            <a:chExt cx="3186" cy="1004"/>
          </a:xfrm>
        </p:grpSpPr>
        <p:sp>
          <p:nvSpPr>
            <p:cNvPr id="10250" name="WordArt 6"/>
            <p:cNvSpPr>
              <a:spLocks noChangeArrowheads="1" noChangeShapeType="1" noTextEdit="1"/>
            </p:cNvSpPr>
            <p:nvPr/>
          </p:nvSpPr>
          <p:spPr bwMode="auto">
            <a:xfrm>
              <a:off x="2280" y="2640"/>
              <a:ext cx="216" cy="512"/>
            </a:xfrm>
            <a:prstGeom prst="rect">
              <a:avLst/>
            </a:prstGeom>
          </p:spPr>
          <p:txBody>
            <a:bodyPr wrap="none" fromWordArt="1">
              <a:prstTxWarp prst="textDeflateBottom">
                <a:avLst>
                  <a:gd name="adj" fmla="val 81838"/>
                </a:avLst>
              </a:prstTxWarp>
              <a:scene3d>
                <a:camera prst="legacyPerspectiveFront">
                  <a:rot lat="19799998" lon="19439996" rev="0"/>
                </a:camera>
                <a:lightRig rig="legacyNormal2" dir="t"/>
              </a:scene3d>
              <a:sp3d extrusionH="354000" prstMaterial="legacyMatte">
                <a:extrusionClr>
                  <a:srgbClr val="939676"/>
                </a:extrusionClr>
                <a:contourClr>
                  <a:srgbClr val="5F5F5F"/>
                </a:contourClr>
              </a:sp3d>
            </a:bodyPr>
            <a:lstStyle/>
            <a:p>
              <a:pPr algn="ctr"/>
              <a:r>
                <a:rPr lang="es-419" sz="4400" b="1" kern="10">
                  <a:ln w="9525">
                    <a:round/>
                    <a:headEnd/>
                    <a:tailEnd/>
                  </a:ln>
                  <a:gradFill rotWithShape="1">
                    <a:gsLst>
                      <a:gs pos="0">
                        <a:srgbClr val="5F5F5F"/>
                      </a:gs>
                      <a:gs pos="50000">
                        <a:srgbClr val="FFFFFF"/>
                      </a:gs>
                      <a:gs pos="100000">
                        <a:srgbClr val="5F5F5F"/>
                      </a:gs>
                    </a:gsLst>
                    <a:lin ang="2700000" scaled="1"/>
                  </a:gradFill>
                  <a:latin typeface="Symbol" panose="05050102010706020507" pitchFamily="18" charset="2"/>
                </a:rPr>
                <a:t>S</a:t>
              </a:r>
            </a:p>
          </p:txBody>
        </p:sp>
        <p:sp>
          <p:nvSpPr>
            <p:cNvPr id="10251" name="WordArt 16"/>
            <p:cNvSpPr>
              <a:spLocks noChangeArrowheads="1" noChangeShapeType="1" noTextEdit="1"/>
            </p:cNvSpPr>
            <p:nvPr/>
          </p:nvSpPr>
          <p:spPr bwMode="auto">
            <a:xfrm>
              <a:off x="2544" y="3120"/>
              <a:ext cx="2922" cy="524"/>
            </a:xfrm>
            <a:prstGeom prst="rect">
              <a:avLst/>
            </a:prstGeom>
          </p:spPr>
          <p:txBody>
            <a:bodyPr wrap="none" fromWordArt="1">
              <a:prstTxWarp prst="textDeflateBottom">
                <a:avLst>
                  <a:gd name="adj" fmla="val 76472"/>
                </a:avLst>
              </a:prstTxWarp>
              <a:scene3d>
                <a:camera prst="legacyPerspectiveFront">
                  <a:rot lat="19799998" lon="19439996" rev="0"/>
                </a:camera>
                <a:lightRig rig="legacyNormal2" dir="t"/>
              </a:scene3d>
              <a:sp3d extrusionH="354000" prstMaterial="legacyMatte">
                <a:extrusionClr>
                  <a:srgbClr val="939676"/>
                </a:extrusionClr>
                <a:contourClr>
                  <a:srgbClr val="707070"/>
                </a:contourClr>
              </a:sp3d>
            </a:bodyPr>
            <a:lstStyle/>
            <a:p>
              <a:pPr algn="ctr"/>
              <a:r>
                <a:rPr lang="pt-BR" sz="3600" kern="10">
                  <a:ln w="9525">
                    <a:round/>
                    <a:headEnd/>
                    <a:tailEnd/>
                  </a:ln>
                  <a:gradFill rotWithShape="1">
                    <a:gsLst>
                      <a:gs pos="0">
                        <a:srgbClr val="707070"/>
                      </a:gs>
                      <a:gs pos="50000">
                        <a:srgbClr val="FFFFFF"/>
                      </a:gs>
                      <a:gs pos="100000">
                        <a:srgbClr val="707070"/>
                      </a:gs>
                    </a:gsLst>
                    <a:lin ang="2700000" scaled="1"/>
                  </a:gradFill>
                  <a:latin typeface="Impact" panose="020B0806030902050204" pitchFamily="34" charset="0"/>
                </a:rPr>
                <a:t>={ a, b, c, d, e, ...., z, A, B,...,Z}</a:t>
              </a:r>
              <a:endParaRPr lang="es-419" sz="3600" kern="10">
                <a:ln w="9525">
                  <a:round/>
                  <a:headEnd/>
                  <a:tailEnd/>
                </a:ln>
                <a:gradFill rotWithShape="1">
                  <a:gsLst>
                    <a:gs pos="0">
                      <a:srgbClr val="707070"/>
                    </a:gs>
                    <a:gs pos="50000">
                      <a:srgbClr val="FFFFFF"/>
                    </a:gs>
                    <a:gs pos="100000">
                      <a:srgbClr val="707070"/>
                    </a:gs>
                  </a:gsLst>
                  <a:lin ang="2700000" scaled="1"/>
                </a:gradFill>
                <a:latin typeface="Impact" panose="020B0806030902050204" pitchFamily="34" charset="0"/>
              </a:endParaRPr>
            </a:p>
          </p:txBody>
        </p:sp>
      </p:grpSp>
      <p:grpSp>
        <p:nvGrpSpPr>
          <p:cNvPr id="4" name="Group 20"/>
          <p:cNvGrpSpPr>
            <a:grpSpLocks/>
          </p:cNvGrpSpPr>
          <p:nvPr/>
        </p:nvGrpSpPr>
        <p:grpSpPr bwMode="auto">
          <a:xfrm>
            <a:off x="914400" y="4876800"/>
            <a:ext cx="4714875" cy="1252538"/>
            <a:chOff x="576" y="3072"/>
            <a:chExt cx="2970" cy="789"/>
          </a:xfrm>
        </p:grpSpPr>
        <p:sp>
          <p:nvSpPr>
            <p:cNvPr id="10248" name="WordArt 4"/>
            <p:cNvSpPr>
              <a:spLocks noChangeArrowheads="1" noChangeShapeType="1" noTextEdit="1"/>
            </p:cNvSpPr>
            <p:nvPr/>
          </p:nvSpPr>
          <p:spPr bwMode="auto">
            <a:xfrm>
              <a:off x="576" y="3264"/>
              <a:ext cx="384" cy="597"/>
            </a:xfrm>
            <a:prstGeom prst="rect">
              <a:avLst/>
            </a:prstGeom>
          </p:spPr>
          <p:txBody>
            <a:bodyPr wrap="none" fromWordArt="1">
              <a:prstTxWarp prst="textCascadeUp">
                <a:avLst>
                  <a:gd name="adj" fmla="val 44444"/>
                </a:avLst>
              </a:prstTxWarp>
              <a:scene3d>
                <a:camera prst="legacyPerspectiveFront">
                  <a:rot lat="20519997" lon="1080000" rev="0"/>
                </a:camera>
                <a:lightRig rig="legacyHarsh2" dir="b"/>
              </a:scene3d>
              <a:sp3d extrusionH="430200" prstMaterial="legacyMatte">
                <a:extrusionClr>
                  <a:srgbClr val="FF6600"/>
                </a:extrusionClr>
                <a:contourClr>
                  <a:srgbClr val="FFE701"/>
                </a:contourClr>
              </a:sp3d>
            </a:bodyPr>
            <a:lstStyle/>
            <a:p>
              <a:pPr algn="ctr"/>
              <a:r>
                <a:rPr lang="es-419" sz="4800" kern="10">
                  <a:ln w="9525">
                    <a:round/>
                    <a:headEnd/>
                    <a:tailEnd/>
                  </a:ln>
                  <a:gradFill rotWithShape="1">
                    <a:gsLst>
                      <a:gs pos="0">
                        <a:srgbClr val="FFE701"/>
                      </a:gs>
                      <a:gs pos="100000">
                        <a:srgbClr val="FE3E02"/>
                      </a:gs>
                    </a:gsLst>
                    <a:lin ang="5400000" scaled="1"/>
                  </a:gradFill>
                  <a:latin typeface="Symbol" panose="05050102010706020507" pitchFamily="18" charset="2"/>
                </a:rPr>
                <a:t>S</a:t>
              </a:r>
            </a:p>
          </p:txBody>
        </p:sp>
        <p:sp>
          <p:nvSpPr>
            <p:cNvPr id="10249" name="WordArt 19"/>
            <p:cNvSpPr>
              <a:spLocks noChangeArrowheads="1" noChangeShapeType="1" noTextEdit="1"/>
            </p:cNvSpPr>
            <p:nvPr/>
          </p:nvSpPr>
          <p:spPr bwMode="auto">
            <a:xfrm>
              <a:off x="912" y="3072"/>
              <a:ext cx="2634" cy="551"/>
            </a:xfrm>
            <a:prstGeom prst="rect">
              <a:avLst/>
            </a:prstGeom>
          </p:spPr>
          <p:txBody>
            <a:bodyPr wrap="none" fromWordArt="1">
              <a:prstTxWarp prst="textCascadeUp">
                <a:avLst>
                  <a:gd name="adj" fmla="val 44444"/>
                </a:avLst>
              </a:prstTxWarp>
              <a:scene3d>
                <a:camera prst="legacyPerspectiveFront">
                  <a:rot lat="20519997" lon="1080000" rev="0"/>
                </a:camera>
                <a:lightRig rig="legacyHarsh2" dir="b"/>
              </a:scene3d>
              <a:sp3d extrusionH="430200" prstMaterial="legacyMatte">
                <a:extrusionClr>
                  <a:srgbClr val="FF6600"/>
                </a:extrusionClr>
                <a:contourClr>
                  <a:srgbClr val="FFE701"/>
                </a:contourClr>
              </a:sp3d>
            </a:bodyPr>
            <a:lstStyle/>
            <a:p>
              <a:pPr algn="ctr"/>
              <a:r>
                <a:rPr lang="es-419" sz="3600" kern="10">
                  <a:ln w="9525">
                    <a:round/>
                    <a:headEnd/>
                    <a:tailEnd/>
                  </a:ln>
                  <a:gradFill rotWithShape="1">
                    <a:gsLst>
                      <a:gs pos="0">
                        <a:srgbClr val="FFE701"/>
                      </a:gs>
                      <a:gs pos="100000">
                        <a:srgbClr val="FE3E02"/>
                      </a:gs>
                    </a:gsLst>
                    <a:lin ang="5400000" scaled="1"/>
                  </a:gradFill>
                  <a:latin typeface="Impact" panose="020B0806030902050204" pitchFamily="34" charset="0"/>
                </a:rPr>
                <a:t>={ read, input, get,..., if}</a:t>
              </a:r>
            </a:p>
          </p:txBody>
        </p:sp>
      </p:grpSp>
    </p:spTree>
    <p:extLst>
      <p:ext uri="{BB962C8B-B14F-4D97-AF65-F5344CB8AC3E}">
        <p14:creationId xmlns:p14="http://schemas.microsoft.com/office/powerpoint/2010/main" val="333421563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path" presetSubtype="0" accel="50000" decel="50000" fill="hold" grpId="0" nodeType="withEffect">
                                  <p:stCondLst>
                                    <p:cond delay="0"/>
                                  </p:stCondLst>
                                  <p:iterate type="lt">
                                    <p:tmPct val="10000"/>
                                  </p:iterate>
                                  <p:childTnLst>
                                    <p:animMotion origin="layout" path="M 0.0 0.0  C 0.007 -0.01333  0.014 -0.028  0.021 -0.04667  C 0.04 -0.1  0.045 -0.152  0.031 -0.16  C 0.017 -0.16933  -0.01 -0.132  -0.029 -0.07867  C -0.039 -0.05067  -0.045 -0.024  -0.047 -0.004  C -0.05 0.012  -0.051 0.028  -0.051 0.04667  C -0.051 0.10667  -0.038 0.156  -0.023 0.156  C -0.008 0.156  0.005 0.10667  0.005 0.04667  C 0.005 0.01867  0.002 -0.008  -0.003 -0.02667  C -0.005 -0.04267  -0.01 -0.06  -0.016 -0.07733  C -0.036 -0.132  -0.063 -0.16933  -0.077 -0.16  C -0.091 -0.15067  -0.086 -0.1  -0.066 -0.04533  C -0.058 -0.02  -0.047 0.00133  -0.036 0.016  C -0.028 0.02933  -0.019 0.04133  -0.007 0.05333  C 0.029 0.092  0.065 0.10933  0.075 0.09333  C 0.084 0.07733  0.064 0.03333  0.028 -0.004  C 0.013 -0.02  -0.003 -0.032  -0.016 -0.04  C -0.028 -0.048  -0.043 -0.05467  -0.059 -0.05867  C -0.103 -0.072  -0.141 -0.068  -0.144 -0.04667  C -0.148 -0.02667  -0.115 0.0  -0.071 0.01333  C -0.051 0.01867  -0.032 0.02133  -0.017 0.02  C -0.004 0.02  0.01 0.01733  0.025 0.01333  C 0.069 0.0  0.102 -0.028  0.098 -0.048  C 0.095 -0.068  0.057 -0.07333  0.013 -0.06  C -0.008 -0.05333  -0.027 -0.044  -0.04 -0.03333  C -0.051 -0.02533  -0.062 -0.016  -0.074 -0.004  C -0.109 0.03467  -0.13 0.07733  -0.12 0.09333  C -0.111 0.10933  -0.074 0.092  -0.039 0.05467  C -0.022 0.036  -0.008 0.01733  0.0 0.0  Z" pathEditMode="relative">
                                      <p:cBhvr>
                                        <p:cTn id="6" dur="1299" fill="hold">
                                          <p:stCondLst>
                                            <p:cond delay="0"/>
                                          </p:stCondLst>
                                        </p:cTn>
                                        <p:tgtEl>
                                          <p:spTgt spid="52226"/>
                                        </p:tgtEl>
                                        <p:attrNameLst>
                                          <p:attrName>ppt_x</p:attrName>
                                          <p:attrName>ppt_y</p:attrName>
                                        </p:attrNameLst>
                                      </p:cBhvr>
                                    </p:animMotion>
                                  </p:childTnLst>
                                </p:cTn>
                              </p:par>
                            </p:childTnLst>
                          </p:cTn>
                        </p:par>
                        <p:par>
                          <p:cTn id="7" fill="hold" nodeType="afterGroup">
                            <p:stCondLst>
                              <p:cond delay="3248"/>
                            </p:stCondLst>
                            <p:childTnLst>
                              <p:par>
                                <p:cTn id="8" presetID="37" presetClass="entr" presetSubtype="0" fill="hold" grpId="0" nodeType="afterEffect">
                                  <p:stCondLst>
                                    <p:cond delay="0"/>
                                  </p:stCondLst>
                                  <p:childTnLst>
                                    <p:set>
                                      <p:cBhvr>
                                        <p:cTn id="9" dur="1" fill="hold">
                                          <p:stCondLst>
                                            <p:cond delay="0"/>
                                          </p:stCondLst>
                                        </p:cTn>
                                        <p:tgtEl>
                                          <p:spTgt spid="52227">
                                            <p:txEl>
                                              <p:pRg st="0" end="0"/>
                                            </p:txEl>
                                          </p:spTgt>
                                        </p:tgtEl>
                                        <p:attrNameLst>
                                          <p:attrName>style.visibility</p:attrName>
                                        </p:attrNameLst>
                                      </p:cBhvr>
                                      <p:to>
                                        <p:strVal val="visible"/>
                                      </p:to>
                                    </p:set>
                                    <p:animEffect transition="in" filter="fade">
                                      <p:cBhvr>
                                        <p:cTn id="10" dur="1000"/>
                                        <p:tgtEl>
                                          <p:spTgt spid="52227">
                                            <p:txEl>
                                              <p:pRg st="0" end="0"/>
                                            </p:txEl>
                                          </p:spTgt>
                                        </p:tgtEl>
                                      </p:cBhvr>
                                    </p:animEffect>
                                    <p:anim calcmode="lin" valueType="num">
                                      <p:cBhvr>
                                        <p:cTn id="11" dur="1000" fill="hold"/>
                                        <p:tgtEl>
                                          <p:spTgt spid="52227">
                                            <p:txEl>
                                              <p:pRg st="0" end="0"/>
                                            </p:txEl>
                                          </p:spTgt>
                                        </p:tgtEl>
                                        <p:attrNameLst>
                                          <p:attrName>ppt_x</p:attrName>
                                        </p:attrNameLst>
                                      </p:cBhvr>
                                      <p:tavLst>
                                        <p:tav tm="0">
                                          <p:val>
                                            <p:strVal val="#ppt_x"/>
                                          </p:val>
                                        </p:tav>
                                        <p:tav tm="100000">
                                          <p:val>
                                            <p:strVal val="#ppt_x"/>
                                          </p:val>
                                        </p:tav>
                                      </p:tavLst>
                                    </p:anim>
                                    <p:anim calcmode="lin" valueType="num">
                                      <p:cBhvr>
                                        <p:cTn id="12" dur="898" decel="100000" fill="hold"/>
                                        <p:tgtEl>
                                          <p:spTgt spid="52227">
                                            <p:txEl>
                                              <p:pRg st="0" end="0"/>
                                            </p:txEl>
                                          </p:spTgt>
                                        </p:tgtEl>
                                        <p:attrNameLst>
                                          <p:attrName>ppt_y</p:attrName>
                                        </p:attrNameLst>
                                      </p:cBhvr>
                                      <p:tavLst>
                                        <p:tav tm="0">
                                          <p:val>
                                            <p:strVal val="#ppt_y+1"/>
                                          </p:val>
                                        </p:tav>
                                        <p:tav tm="100000">
                                          <p:val>
                                            <p:strVal val="#ppt_y-.03"/>
                                          </p:val>
                                        </p:tav>
                                      </p:tavLst>
                                    </p:anim>
                                    <p:anim calcmode="lin" valueType="num">
                                      <p:cBhvr>
                                        <p:cTn id="13" dur="100" accel="100000" fill="hold">
                                          <p:stCondLst>
                                            <p:cond delay="898"/>
                                          </p:stCondLst>
                                        </p:cTn>
                                        <p:tgtEl>
                                          <p:spTgt spid="52227">
                                            <p:txEl>
                                              <p:pRg st="0" end="0"/>
                                            </p:txEl>
                                          </p:spTgt>
                                        </p:tgtEl>
                                        <p:attrNameLst>
                                          <p:attrName>ppt_y</p:attrName>
                                        </p:attrNameLst>
                                      </p:cBhvr>
                                      <p:tavLst>
                                        <p:tav tm="0">
                                          <p:val>
                                            <p:strVal val="#ppt_y-.03"/>
                                          </p:val>
                                        </p:tav>
                                        <p:tav tm="100000">
                                          <p:val>
                                            <p:strVal val="#ppt_y"/>
                                          </p:val>
                                        </p:tav>
                                      </p:tavLst>
                                    </p:anim>
                                  </p:childTnLst>
                                </p:cTn>
                              </p:par>
                            </p:childTnLst>
                          </p:cTn>
                        </p:par>
                        <p:par>
                          <p:cTn id="14" fill="hold" nodeType="afterGroup">
                            <p:stCondLst>
                              <p:cond delay="4248"/>
                            </p:stCondLst>
                            <p:childTnLst>
                              <p:par>
                                <p:cTn id="15" presetID="37" presetClass="entr" presetSubtype="0" fill="hold" grpId="0" nodeType="afterEffect">
                                  <p:stCondLst>
                                    <p:cond delay="0"/>
                                  </p:stCondLst>
                                  <p:childTnLst>
                                    <p:set>
                                      <p:cBhvr>
                                        <p:cTn id="16" dur="1" fill="hold">
                                          <p:stCondLst>
                                            <p:cond delay="0"/>
                                          </p:stCondLst>
                                        </p:cTn>
                                        <p:tgtEl>
                                          <p:spTgt spid="52227">
                                            <p:txEl>
                                              <p:pRg st="1" end="1"/>
                                            </p:txEl>
                                          </p:spTgt>
                                        </p:tgtEl>
                                        <p:attrNameLst>
                                          <p:attrName>style.visibility</p:attrName>
                                        </p:attrNameLst>
                                      </p:cBhvr>
                                      <p:to>
                                        <p:strVal val="visible"/>
                                      </p:to>
                                    </p:set>
                                    <p:animEffect transition="in" filter="fade">
                                      <p:cBhvr>
                                        <p:cTn id="17" dur="1000"/>
                                        <p:tgtEl>
                                          <p:spTgt spid="52227">
                                            <p:txEl>
                                              <p:pRg st="1" end="1"/>
                                            </p:txEl>
                                          </p:spTgt>
                                        </p:tgtEl>
                                      </p:cBhvr>
                                    </p:animEffect>
                                    <p:anim calcmode="lin" valueType="num">
                                      <p:cBhvr>
                                        <p:cTn id="18" dur="1000" fill="hold"/>
                                        <p:tgtEl>
                                          <p:spTgt spid="52227">
                                            <p:txEl>
                                              <p:pRg st="1" end="1"/>
                                            </p:txEl>
                                          </p:spTgt>
                                        </p:tgtEl>
                                        <p:attrNameLst>
                                          <p:attrName>ppt_x</p:attrName>
                                        </p:attrNameLst>
                                      </p:cBhvr>
                                      <p:tavLst>
                                        <p:tav tm="0">
                                          <p:val>
                                            <p:strVal val="#ppt_x"/>
                                          </p:val>
                                        </p:tav>
                                        <p:tav tm="100000">
                                          <p:val>
                                            <p:strVal val="#ppt_x"/>
                                          </p:val>
                                        </p:tav>
                                      </p:tavLst>
                                    </p:anim>
                                    <p:anim calcmode="lin" valueType="num">
                                      <p:cBhvr>
                                        <p:cTn id="19" dur="898" decel="100000" fill="hold"/>
                                        <p:tgtEl>
                                          <p:spTgt spid="52227">
                                            <p:txEl>
                                              <p:pRg st="1" end="1"/>
                                            </p:txEl>
                                          </p:spTgt>
                                        </p:tgtEl>
                                        <p:attrNameLst>
                                          <p:attrName>ppt_y</p:attrName>
                                        </p:attrNameLst>
                                      </p:cBhvr>
                                      <p:tavLst>
                                        <p:tav tm="0">
                                          <p:val>
                                            <p:strVal val="#ppt_y+1"/>
                                          </p:val>
                                        </p:tav>
                                        <p:tav tm="100000">
                                          <p:val>
                                            <p:strVal val="#ppt_y-.03"/>
                                          </p:val>
                                        </p:tav>
                                      </p:tavLst>
                                    </p:anim>
                                    <p:anim calcmode="lin" valueType="num">
                                      <p:cBhvr>
                                        <p:cTn id="20" dur="100" accel="100000" fill="hold">
                                          <p:stCondLst>
                                            <p:cond delay="898"/>
                                          </p:stCondLst>
                                        </p:cTn>
                                        <p:tgtEl>
                                          <p:spTgt spid="52227">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1" presetClass="entr" presetSubtype="4" fill="hold" grpId="0" nodeType="clickEffect">
                                  <p:stCondLst>
                                    <p:cond delay="0"/>
                                  </p:stCondLst>
                                  <p:childTnLst>
                                    <p:set>
                                      <p:cBhvr>
                                        <p:cTn id="24" dur="1" fill="hold">
                                          <p:stCondLst>
                                            <p:cond delay="0"/>
                                          </p:stCondLst>
                                        </p:cTn>
                                        <p:tgtEl>
                                          <p:spTgt spid="52238"/>
                                        </p:tgtEl>
                                        <p:attrNameLst>
                                          <p:attrName>style.visibility</p:attrName>
                                        </p:attrNameLst>
                                      </p:cBhvr>
                                      <p:to>
                                        <p:strVal val="visible"/>
                                      </p:to>
                                    </p:set>
                                    <p:animEffect transition="in" filter="wheel(4)">
                                      <p:cBhvr>
                                        <p:cTn id="25" dur="2000"/>
                                        <p:tgtEl>
                                          <p:spTgt spid="52238"/>
                                        </p:tgtEl>
                                      </p:cBhvr>
                                    </p:animEffect>
                                  </p:childTnLst>
                                </p:cTn>
                              </p:par>
                              <p:par>
                                <p:cTn id="26" presetID="21" presetClass="entr" presetSubtype="4" fill="hold"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heel(4)">
                                      <p:cBhvr>
                                        <p:cTn id="28" dur="2000"/>
                                        <p:tgtEl>
                                          <p:spTgt spid="2"/>
                                        </p:tgtEl>
                                      </p:cBhvr>
                                    </p:animEffect>
                                  </p:childTnLst>
                                </p:cTn>
                              </p:par>
                              <p:par>
                                <p:cTn id="29" presetID="21" presetClass="entr" presetSubtype="4" fill="hold" nodeType="with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heel(4)">
                                      <p:cBhvr>
                                        <p:cTn id="31" dur="2000"/>
                                        <p:tgtEl>
                                          <p:spTgt spid="3"/>
                                        </p:tgtEl>
                                      </p:cBhvr>
                                    </p:animEffect>
                                  </p:childTnLst>
                                </p:cTn>
                              </p:par>
                              <p:par>
                                <p:cTn id="32" presetID="21" presetClass="entr" presetSubtype="4" fill="hold" nodeType="with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heel(4)">
                                      <p:cBhvr>
                                        <p:cTn id="34"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p:bldP spid="52227" grpId="0" build="p"/>
      <p:bldP spid="52238"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94" name="Rectangle 78"/>
          <p:cNvSpPr>
            <a:spLocks noGrp="1" noChangeArrowheads="1"/>
          </p:cNvSpPr>
          <p:nvPr>
            <p:ph type="title"/>
          </p:nvPr>
        </p:nvSpPr>
        <p:spPr/>
        <p:txBody>
          <a:bodyPr/>
          <a:lstStyle/>
          <a:p>
            <a:pPr eaLnBrk="1" hangingPunct="1"/>
            <a:r>
              <a:rPr lang="es-MX" altLang="es-419" smtClean="0"/>
              <a:t>Cadenas</a:t>
            </a:r>
            <a:endParaRPr lang="es-ES" altLang="es-419" smtClean="0"/>
          </a:p>
        </p:txBody>
      </p:sp>
      <p:sp>
        <p:nvSpPr>
          <p:cNvPr id="9295" name="Rectangle 79"/>
          <p:cNvSpPr>
            <a:spLocks noChangeArrowheads="1"/>
          </p:cNvSpPr>
          <p:nvPr/>
        </p:nvSpPr>
        <p:spPr bwMode="auto">
          <a:xfrm>
            <a:off x="533400" y="1219200"/>
            <a:ext cx="38100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chemeClr val="accent1"/>
              </a:buClr>
            </a:pPr>
            <a:r>
              <a:rPr lang="es-MX" altLang="es-419" sz="2800">
                <a:latin typeface="Tahoma" panose="020B0604030504040204" pitchFamily="34" charset="0"/>
              </a:rPr>
              <a:t>	Una cadena es una secuencia finita de símbolos yuxtapuestos de un alfabeto dado.</a:t>
            </a:r>
            <a:endParaRPr lang="es-ES" altLang="es-419" sz="2800">
              <a:latin typeface="Tahoma" panose="020B0604030504040204" pitchFamily="34" charset="0"/>
            </a:endParaRPr>
          </a:p>
        </p:txBody>
      </p:sp>
      <p:sp>
        <p:nvSpPr>
          <p:cNvPr id="9296" name="Text Box 80"/>
          <p:cNvSpPr txBox="1">
            <a:spLocks noChangeArrowheads="1"/>
          </p:cNvSpPr>
          <p:nvPr/>
        </p:nvSpPr>
        <p:spPr bwMode="auto">
          <a:xfrm>
            <a:off x="4724400" y="1219200"/>
            <a:ext cx="3124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kumimoji="1" lang="es-MX" altLang="es-419" sz="2400">
                <a:latin typeface="Tahoma" panose="020B0604030504040204" pitchFamily="34" charset="0"/>
                <a:sym typeface="Symbol" panose="05050102010706020507" pitchFamily="18" charset="2"/>
              </a:rPr>
              <a:t>Sea </a:t>
            </a:r>
            <a:r>
              <a:rPr kumimoji="1" lang="es-ES" altLang="es-419" sz="2400">
                <a:latin typeface="Tahoma" panose="020B0604030504040204" pitchFamily="34" charset="0"/>
                <a:sym typeface="Symbol" panose="05050102010706020507" pitchFamily="18" charset="2"/>
              </a:rPr>
              <a:t></a:t>
            </a:r>
            <a:r>
              <a:rPr kumimoji="1" lang="es-MX" altLang="es-419" sz="2400" baseline="-25000">
                <a:latin typeface="Tahoma" panose="020B0604030504040204" pitchFamily="34" charset="0"/>
                <a:sym typeface="Symbol" panose="05050102010706020507" pitchFamily="18" charset="2"/>
              </a:rPr>
              <a:t>1</a:t>
            </a:r>
            <a:r>
              <a:rPr kumimoji="1" lang="es-MX" altLang="es-419" sz="2400">
                <a:latin typeface="Tahoma" panose="020B0604030504040204" pitchFamily="34" charset="0"/>
                <a:sym typeface="Symbol" panose="05050102010706020507" pitchFamily="18" charset="2"/>
              </a:rPr>
              <a:t>={0,1}</a:t>
            </a:r>
            <a:endParaRPr kumimoji="1" lang="es-ES" altLang="es-419" sz="2400">
              <a:latin typeface="Tahoma" panose="020B0604030504040204" pitchFamily="34" charset="0"/>
            </a:endParaRPr>
          </a:p>
        </p:txBody>
      </p:sp>
      <p:sp>
        <p:nvSpPr>
          <p:cNvPr id="9298" name="Text Box 82"/>
          <p:cNvSpPr txBox="1">
            <a:spLocks noChangeArrowheads="1"/>
          </p:cNvSpPr>
          <p:nvPr/>
        </p:nvSpPr>
        <p:spPr bwMode="auto">
          <a:xfrm>
            <a:off x="4724400" y="1828800"/>
            <a:ext cx="365760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kumimoji="1" lang="es-MX" altLang="es-419" sz="2400">
                <a:solidFill>
                  <a:srgbClr val="FFFF00"/>
                </a:solidFill>
                <a:latin typeface="Tahoma" panose="020B0604030504040204" pitchFamily="34" charset="0"/>
                <a:sym typeface="Symbol" panose="05050102010706020507" pitchFamily="18" charset="2"/>
              </a:rPr>
              <a:t>W</a:t>
            </a:r>
            <a:r>
              <a:rPr kumimoji="1" lang="es-MX" altLang="es-419" sz="2400" baseline="-25000">
                <a:solidFill>
                  <a:srgbClr val="FFFF00"/>
                </a:solidFill>
                <a:latin typeface="Tahoma" panose="020B0604030504040204" pitchFamily="34" charset="0"/>
                <a:sym typeface="Symbol" panose="05050102010706020507" pitchFamily="18" charset="2"/>
              </a:rPr>
              <a:t>1</a:t>
            </a:r>
            <a:r>
              <a:rPr kumimoji="1" lang="es-MX" altLang="es-419" sz="2400">
                <a:solidFill>
                  <a:srgbClr val="FFFF00"/>
                </a:solidFill>
                <a:latin typeface="Tahoma" panose="020B0604030504040204" pitchFamily="34" charset="0"/>
                <a:sym typeface="Symbol" panose="05050102010706020507" pitchFamily="18" charset="2"/>
              </a:rPr>
              <a:t>=10</a:t>
            </a:r>
            <a:br>
              <a:rPr kumimoji="1" lang="es-MX" altLang="es-419" sz="2400">
                <a:solidFill>
                  <a:srgbClr val="FFFF00"/>
                </a:solidFill>
                <a:latin typeface="Tahoma" panose="020B0604030504040204" pitchFamily="34" charset="0"/>
                <a:sym typeface="Symbol" panose="05050102010706020507" pitchFamily="18" charset="2"/>
              </a:rPr>
            </a:br>
            <a:r>
              <a:rPr kumimoji="1" lang="es-MX" altLang="es-419" sz="2400">
                <a:solidFill>
                  <a:srgbClr val="FFFF00"/>
                </a:solidFill>
                <a:latin typeface="Tahoma" panose="020B0604030504040204" pitchFamily="34" charset="0"/>
                <a:sym typeface="Symbol" panose="05050102010706020507" pitchFamily="18" charset="2"/>
              </a:rPr>
              <a:t>W</a:t>
            </a:r>
            <a:r>
              <a:rPr kumimoji="1" lang="es-MX" altLang="es-419" sz="2400" baseline="-25000">
                <a:solidFill>
                  <a:srgbClr val="FFFF00"/>
                </a:solidFill>
                <a:latin typeface="Tahoma" panose="020B0604030504040204" pitchFamily="34" charset="0"/>
                <a:sym typeface="Symbol" panose="05050102010706020507" pitchFamily="18" charset="2"/>
              </a:rPr>
              <a:t>2</a:t>
            </a:r>
            <a:r>
              <a:rPr kumimoji="1" lang="es-MX" altLang="es-419" sz="2400">
                <a:solidFill>
                  <a:srgbClr val="FFFF00"/>
                </a:solidFill>
                <a:latin typeface="Tahoma" panose="020B0604030504040204" pitchFamily="34" charset="0"/>
                <a:sym typeface="Symbol" panose="05050102010706020507" pitchFamily="18" charset="2"/>
              </a:rPr>
              <a:t>=10011</a:t>
            </a:r>
            <a:br>
              <a:rPr kumimoji="1" lang="es-MX" altLang="es-419" sz="2400">
                <a:solidFill>
                  <a:srgbClr val="FFFF00"/>
                </a:solidFill>
                <a:latin typeface="Tahoma" panose="020B0604030504040204" pitchFamily="34" charset="0"/>
                <a:sym typeface="Symbol" panose="05050102010706020507" pitchFamily="18" charset="2"/>
              </a:rPr>
            </a:br>
            <a:r>
              <a:rPr kumimoji="1" lang="es-MX" altLang="es-419" sz="2400">
                <a:solidFill>
                  <a:srgbClr val="FFFF00"/>
                </a:solidFill>
                <a:latin typeface="Tahoma" panose="020B0604030504040204" pitchFamily="34" charset="0"/>
                <a:sym typeface="Symbol" panose="05050102010706020507" pitchFamily="18" charset="2"/>
              </a:rPr>
              <a:t>W</a:t>
            </a:r>
            <a:r>
              <a:rPr kumimoji="1" lang="es-MX" altLang="es-419" sz="2400" baseline="-25000">
                <a:solidFill>
                  <a:srgbClr val="FFFF00"/>
                </a:solidFill>
                <a:latin typeface="Tahoma" panose="020B0604030504040204" pitchFamily="34" charset="0"/>
                <a:sym typeface="Symbol" panose="05050102010706020507" pitchFamily="18" charset="2"/>
              </a:rPr>
              <a:t>3</a:t>
            </a:r>
            <a:r>
              <a:rPr kumimoji="1" lang="es-MX" altLang="es-419" sz="2400">
                <a:solidFill>
                  <a:srgbClr val="FFFF00"/>
                </a:solidFill>
                <a:latin typeface="Tahoma" panose="020B0604030504040204" pitchFamily="34" charset="0"/>
                <a:sym typeface="Symbol" panose="05050102010706020507" pitchFamily="18" charset="2"/>
              </a:rPr>
              <a:t>=10011001</a:t>
            </a:r>
            <a:br>
              <a:rPr kumimoji="1" lang="es-MX" altLang="es-419" sz="2400">
                <a:solidFill>
                  <a:srgbClr val="FFFF00"/>
                </a:solidFill>
                <a:latin typeface="Tahoma" panose="020B0604030504040204" pitchFamily="34" charset="0"/>
                <a:sym typeface="Symbol" panose="05050102010706020507" pitchFamily="18" charset="2"/>
              </a:rPr>
            </a:br>
            <a:r>
              <a:rPr kumimoji="1" lang="es-MX" altLang="es-419" sz="2400">
                <a:solidFill>
                  <a:srgbClr val="FFFF00"/>
                </a:solidFill>
                <a:latin typeface="Tahoma" panose="020B0604030504040204" pitchFamily="34" charset="0"/>
                <a:sym typeface="Symbol" panose="05050102010706020507" pitchFamily="18" charset="2"/>
              </a:rPr>
              <a:t>W</a:t>
            </a:r>
            <a:r>
              <a:rPr kumimoji="1" lang="es-MX" altLang="es-419" sz="2400" baseline="-25000">
                <a:solidFill>
                  <a:srgbClr val="FFFF00"/>
                </a:solidFill>
                <a:latin typeface="Tahoma" panose="020B0604030504040204" pitchFamily="34" charset="0"/>
                <a:sym typeface="Symbol" panose="05050102010706020507" pitchFamily="18" charset="2"/>
              </a:rPr>
              <a:t>4</a:t>
            </a:r>
            <a:r>
              <a:rPr kumimoji="1" lang="es-MX" altLang="es-419" sz="2400">
                <a:solidFill>
                  <a:srgbClr val="FFFF00"/>
                </a:solidFill>
                <a:latin typeface="Tahoma" panose="020B0604030504040204" pitchFamily="34" charset="0"/>
                <a:sym typeface="Symbol" panose="05050102010706020507" pitchFamily="18" charset="2"/>
              </a:rPr>
              <a:t>=10011110</a:t>
            </a:r>
            <a:endParaRPr kumimoji="1" lang="es-ES" altLang="es-419" sz="2400">
              <a:solidFill>
                <a:srgbClr val="FFFF00"/>
              </a:solidFill>
              <a:latin typeface="Tahoma" panose="020B0604030504040204" pitchFamily="34" charset="0"/>
              <a:sym typeface="Symbol" panose="05050102010706020507" pitchFamily="18" charset="2"/>
            </a:endParaRPr>
          </a:p>
        </p:txBody>
      </p:sp>
      <p:sp>
        <p:nvSpPr>
          <p:cNvPr id="9299" name="Text Box 83"/>
          <p:cNvSpPr txBox="1">
            <a:spLocks noChangeArrowheads="1"/>
          </p:cNvSpPr>
          <p:nvPr/>
        </p:nvSpPr>
        <p:spPr bwMode="auto">
          <a:xfrm>
            <a:off x="1295400" y="3962400"/>
            <a:ext cx="3124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kumimoji="1" lang="es-MX" altLang="es-419" sz="2400">
                <a:latin typeface="Tahoma" panose="020B0604030504040204" pitchFamily="34" charset="0"/>
                <a:sym typeface="Symbol" panose="05050102010706020507" pitchFamily="18" charset="2"/>
              </a:rPr>
              <a:t>Sea </a:t>
            </a:r>
            <a:r>
              <a:rPr kumimoji="1" lang="es-ES" altLang="es-419" sz="2400">
                <a:latin typeface="Tahoma" panose="020B0604030504040204" pitchFamily="34" charset="0"/>
                <a:sym typeface="Symbol" panose="05050102010706020507" pitchFamily="18" charset="2"/>
              </a:rPr>
              <a:t></a:t>
            </a:r>
            <a:r>
              <a:rPr kumimoji="1" lang="es-MX" altLang="es-419" sz="2400" baseline="-25000">
                <a:latin typeface="Tahoma" panose="020B0604030504040204" pitchFamily="34" charset="0"/>
                <a:sym typeface="Symbol" panose="05050102010706020507" pitchFamily="18" charset="2"/>
              </a:rPr>
              <a:t>1</a:t>
            </a:r>
            <a:r>
              <a:rPr kumimoji="1" lang="es-MX" altLang="es-419" sz="2400">
                <a:latin typeface="Tahoma" panose="020B0604030504040204" pitchFamily="34" charset="0"/>
                <a:sym typeface="Symbol" panose="05050102010706020507" pitchFamily="18" charset="2"/>
              </a:rPr>
              <a:t>={a,b,c,d,e}</a:t>
            </a:r>
            <a:endParaRPr kumimoji="1" lang="es-ES" altLang="es-419" sz="2400">
              <a:latin typeface="Tahoma" panose="020B0604030504040204" pitchFamily="34" charset="0"/>
            </a:endParaRPr>
          </a:p>
        </p:txBody>
      </p:sp>
      <p:sp>
        <p:nvSpPr>
          <p:cNvPr id="9300" name="Text Box 84"/>
          <p:cNvSpPr txBox="1">
            <a:spLocks noChangeArrowheads="1"/>
          </p:cNvSpPr>
          <p:nvPr/>
        </p:nvSpPr>
        <p:spPr bwMode="auto">
          <a:xfrm>
            <a:off x="1295400" y="4414838"/>
            <a:ext cx="365760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kumimoji="1" lang="es-MX" altLang="es-419" sz="2400">
                <a:solidFill>
                  <a:srgbClr val="66FF33"/>
                </a:solidFill>
                <a:latin typeface="Tahoma" panose="020B0604030504040204" pitchFamily="34" charset="0"/>
                <a:sym typeface="Symbol" panose="05050102010706020507" pitchFamily="18" charset="2"/>
              </a:rPr>
              <a:t>W</a:t>
            </a:r>
            <a:r>
              <a:rPr kumimoji="1" lang="es-MX" altLang="es-419" sz="2400" baseline="-25000">
                <a:solidFill>
                  <a:srgbClr val="66FF33"/>
                </a:solidFill>
                <a:latin typeface="Tahoma" panose="020B0604030504040204" pitchFamily="34" charset="0"/>
                <a:sym typeface="Symbol" panose="05050102010706020507" pitchFamily="18" charset="2"/>
              </a:rPr>
              <a:t>1</a:t>
            </a:r>
            <a:r>
              <a:rPr kumimoji="1" lang="es-MX" altLang="es-419" sz="2400">
                <a:solidFill>
                  <a:srgbClr val="66FF33"/>
                </a:solidFill>
                <a:latin typeface="Tahoma" panose="020B0604030504040204" pitchFamily="34" charset="0"/>
                <a:sym typeface="Symbol" panose="05050102010706020507" pitchFamily="18" charset="2"/>
              </a:rPr>
              <a:t>=aabb</a:t>
            </a:r>
            <a:br>
              <a:rPr kumimoji="1" lang="es-MX" altLang="es-419" sz="2400">
                <a:solidFill>
                  <a:srgbClr val="66FF33"/>
                </a:solidFill>
                <a:latin typeface="Tahoma" panose="020B0604030504040204" pitchFamily="34" charset="0"/>
                <a:sym typeface="Symbol" panose="05050102010706020507" pitchFamily="18" charset="2"/>
              </a:rPr>
            </a:br>
            <a:r>
              <a:rPr kumimoji="1" lang="es-MX" altLang="es-419" sz="2400">
                <a:solidFill>
                  <a:srgbClr val="66FF33"/>
                </a:solidFill>
                <a:latin typeface="Tahoma" panose="020B0604030504040204" pitchFamily="34" charset="0"/>
                <a:sym typeface="Symbol" panose="05050102010706020507" pitchFamily="18" charset="2"/>
              </a:rPr>
              <a:t>W</a:t>
            </a:r>
            <a:r>
              <a:rPr kumimoji="1" lang="es-MX" altLang="es-419" sz="2400" baseline="-25000">
                <a:solidFill>
                  <a:srgbClr val="66FF33"/>
                </a:solidFill>
                <a:latin typeface="Tahoma" panose="020B0604030504040204" pitchFamily="34" charset="0"/>
                <a:sym typeface="Symbol" panose="05050102010706020507" pitchFamily="18" charset="2"/>
              </a:rPr>
              <a:t>2</a:t>
            </a:r>
            <a:r>
              <a:rPr kumimoji="1" lang="es-MX" altLang="es-419" sz="2400">
                <a:solidFill>
                  <a:srgbClr val="66FF33"/>
                </a:solidFill>
                <a:latin typeface="Tahoma" panose="020B0604030504040204" pitchFamily="34" charset="0"/>
                <a:sym typeface="Symbol" panose="05050102010706020507" pitchFamily="18" charset="2"/>
              </a:rPr>
              <a:t>=adce</a:t>
            </a:r>
            <a:br>
              <a:rPr kumimoji="1" lang="es-MX" altLang="es-419" sz="2400">
                <a:solidFill>
                  <a:srgbClr val="66FF33"/>
                </a:solidFill>
                <a:latin typeface="Tahoma" panose="020B0604030504040204" pitchFamily="34" charset="0"/>
                <a:sym typeface="Symbol" panose="05050102010706020507" pitchFamily="18" charset="2"/>
              </a:rPr>
            </a:br>
            <a:r>
              <a:rPr kumimoji="1" lang="es-MX" altLang="es-419" sz="2400">
                <a:solidFill>
                  <a:srgbClr val="66FF33"/>
                </a:solidFill>
                <a:latin typeface="Tahoma" panose="020B0604030504040204" pitchFamily="34" charset="0"/>
                <a:sym typeface="Symbol" panose="05050102010706020507" pitchFamily="18" charset="2"/>
              </a:rPr>
              <a:t>W</a:t>
            </a:r>
            <a:r>
              <a:rPr kumimoji="1" lang="es-MX" altLang="es-419" sz="2400" baseline="-25000">
                <a:solidFill>
                  <a:srgbClr val="66FF33"/>
                </a:solidFill>
                <a:latin typeface="Tahoma" panose="020B0604030504040204" pitchFamily="34" charset="0"/>
                <a:sym typeface="Symbol" panose="05050102010706020507" pitchFamily="18" charset="2"/>
              </a:rPr>
              <a:t>3</a:t>
            </a:r>
            <a:r>
              <a:rPr kumimoji="1" lang="es-MX" altLang="es-419" sz="2400">
                <a:solidFill>
                  <a:srgbClr val="66FF33"/>
                </a:solidFill>
                <a:latin typeface="Tahoma" panose="020B0604030504040204" pitchFamily="34" charset="0"/>
                <a:sym typeface="Symbol" panose="05050102010706020507" pitchFamily="18" charset="2"/>
              </a:rPr>
              <a:t>=aaaaaa</a:t>
            </a:r>
            <a:br>
              <a:rPr kumimoji="1" lang="es-MX" altLang="es-419" sz="2400">
                <a:solidFill>
                  <a:srgbClr val="66FF33"/>
                </a:solidFill>
                <a:latin typeface="Tahoma" panose="020B0604030504040204" pitchFamily="34" charset="0"/>
                <a:sym typeface="Symbol" panose="05050102010706020507" pitchFamily="18" charset="2"/>
              </a:rPr>
            </a:br>
            <a:r>
              <a:rPr kumimoji="1" lang="es-MX" altLang="es-419" sz="2400">
                <a:solidFill>
                  <a:srgbClr val="66FF33"/>
                </a:solidFill>
                <a:latin typeface="Tahoma" panose="020B0604030504040204" pitchFamily="34" charset="0"/>
                <a:sym typeface="Symbol" panose="05050102010706020507" pitchFamily="18" charset="2"/>
              </a:rPr>
              <a:t>W</a:t>
            </a:r>
            <a:r>
              <a:rPr kumimoji="1" lang="es-MX" altLang="es-419" sz="2400" baseline="-25000">
                <a:solidFill>
                  <a:srgbClr val="66FF33"/>
                </a:solidFill>
                <a:latin typeface="Tahoma" panose="020B0604030504040204" pitchFamily="34" charset="0"/>
                <a:sym typeface="Symbol" panose="05050102010706020507" pitchFamily="18" charset="2"/>
              </a:rPr>
              <a:t>4</a:t>
            </a:r>
            <a:r>
              <a:rPr kumimoji="1" lang="es-MX" altLang="es-419" sz="2400">
                <a:solidFill>
                  <a:srgbClr val="66FF33"/>
                </a:solidFill>
                <a:latin typeface="Tahoma" panose="020B0604030504040204" pitchFamily="34" charset="0"/>
                <a:sym typeface="Symbol" panose="05050102010706020507" pitchFamily="18" charset="2"/>
              </a:rPr>
              <a:t>=decada</a:t>
            </a:r>
            <a:endParaRPr kumimoji="1" lang="es-ES" altLang="es-419" sz="2400">
              <a:solidFill>
                <a:srgbClr val="66FF33"/>
              </a:solidFill>
              <a:latin typeface="Tahoma" panose="020B0604030504040204" pitchFamily="34" charset="0"/>
              <a:sym typeface="Symbol" panose="05050102010706020507" pitchFamily="18" charset="2"/>
            </a:endParaRPr>
          </a:p>
        </p:txBody>
      </p:sp>
      <p:pic>
        <p:nvPicPr>
          <p:cNvPr id="9301" name="Picture 85" descr="BD07832_"/>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5400" y="4038600"/>
            <a:ext cx="1860550" cy="149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02" name="Text Box 86"/>
          <p:cNvSpPr txBox="1">
            <a:spLocks noChangeArrowheads="1"/>
          </p:cNvSpPr>
          <p:nvPr/>
        </p:nvSpPr>
        <p:spPr bwMode="auto">
          <a:xfrm>
            <a:off x="6948488" y="3716338"/>
            <a:ext cx="1512887"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kumimoji="1" lang="es-MX" altLang="es-419" sz="2400">
                <a:solidFill>
                  <a:schemeClr val="hlink"/>
                </a:solidFill>
                <a:latin typeface="Tahoma" panose="020B0604030504040204" pitchFamily="34" charset="0"/>
              </a:rPr>
              <a:t>Cadena vacía:  </a:t>
            </a:r>
            <a:r>
              <a:rPr kumimoji="1" lang="el-GR" altLang="es-419" sz="2400">
                <a:solidFill>
                  <a:schemeClr val="hlink"/>
                </a:solidFill>
                <a:latin typeface="Tahoma" panose="020B0604030504040204" pitchFamily="34" charset="0"/>
                <a:cs typeface="Times New Roman" panose="02020603050405020304" pitchFamily="18" charset="0"/>
              </a:rPr>
              <a:t>ε</a:t>
            </a:r>
          </a:p>
        </p:txBody>
      </p:sp>
    </p:spTree>
    <p:extLst>
      <p:ext uri="{BB962C8B-B14F-4D97-AF65-F5344CB8AC3E}">
        <p14:creationId xmlns:p14="http://schemas.microsoft.com/office/powerpoint/2010/main" val="75924120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8" presetClass="entr" presetSubtype="0" accel="50000" fill="hold" grpId="0" nodeType="withEffect">
                                  <p:stCondLst>
                                    <p:cond delay="0"/>
                                  </p:stCondLst>
                                  <p:iterate type="lt">
                                    <p:tmPct val="50000"/>
                                  </p:iterate>
                                  <p:childTnLst>
                                    <p:set>
                                      <p:cBhvr>
                                        <p:cTn id="6" dur="1" fill="hold">
                                          <p:stCondLst>
                                            <p:cond delay="0"/>
                                          </p:stCondLst>
                                        </p:cTn>
                                        <p:tgtEl>
                                          <p:spTgt spid="9294"/>
                                        </p:tgtEl>
                                        <p:attrNameLst>
                                          <p:attrName>style.visibility</p:attrName>
                                        </p:attrNameLst>
                                      </p:cBhvr>
                                      <p:to>
                                        <p:strVal val="visible"/>
                                      </p:to>
                                    </p:set>
                                    <p:set>
                                      <p:cBhvr>
                                        <p:cTn id="7" dur="455" fill="hold">
                                          <p:stCondLst>
                                            <p:cond delay="0"/>
                                          </p:stCondLst>
                                        </p:cTn>
                                        <p:tgtEl>
                                          <p:spTgt spid="9294"/>
                                        </p:tgtEl>
                                        <p:attrNameLst>
                                          <p:attrName>style.rotation</p:attrName>
                                        </p:attrNameLst>
                                      </p:cBhvr>
                                      <p:to>
                                        <p:strVal val="-45.0"/>
                                      </p:to>
                                    </p:set>
                                    <p:anim calcmode="lin" valueType="num">
                                      <p:cBhvr>
                                        <p:cTn id="8" dur="455" fill="hold">
                                          <p:stCondLst>
                                            <p:cond delay="455"/>
                                          </p:stCondLst>
                                        </p:cTn>
                                        <p:tgtEl>
                                          <p:spTgt spid="9294"/>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9294"/>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9294"/>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9294"/>
                                        </p:tgtEl>
                                        <p:attrNameLst>
                                          <p:attrName>ppt_y</p:attrName>
                                        </p:attrNameLst>
                                      </p:cBhvr>
                                      <p:tavLst>
                                        <p:tav tm="0">
                                          <p:val>
                                            <p:strVal val="#ppt_y-(0.354*#ppt_w-0.172*#ppt_h)"/>
                                          </p:val>
                                        </p:tav>
                                        <p:tav tm="100000">
                                          <p:val>
                                            <p:strVal val="#ppt_y"/>
                                          </p:val>
                                        </p:tav>
                                      </p:tavLst>
                                    </p:anim>
                                  </p:childTnLst>
                                </p:cTn>
                              </p:par>
                              <p:par>
                                <p:cTn id="12" presetID="38" presetClass="entr" presetSubtype="0" accel="50000" fill="hold" grpId="0" nodeType="withEffect">
                                  <p:stCondLst>
                                    <p:cond delay="0"/>
                                  </p:stCondLst>
                                  <p:iterate type="lt">
                                    <p:tmPct val="50000"/>
                                  </p:iterate>
                                  <p:childTnLst>
                                    <p:set>
                                      <p:cBhvr>
                                        <p:cTn id="13" dur="1" fill="hold">
                                          <p:stCondLst>
                                            <p:cond delay="0"/>
                                          </p:stCondLst>
                                        </p:cTn>
                                        <p:tgtEl>
                                          <p:spTgt spid="9295"/>
                                        </p:tgtEl>
                                        <p:attrNameLst>
                                          <p:attrName>style.visibility</p:attrName>
                                        </p:attrNameLst>
                                      </p:cBhvr>
                                      <p:to>
                                        <p:strVal val="visible"/>
                                      </p:to>
                                    </p:set>
                                    <p:set>
                                      <p:cBhvr>
                                        <p:cTn id="14" dur="455" fill="hold">
                                          <p:stCondLst>
                                            <p:cond delay="0"/>
                                          </p:stCondLst>
                                        </p:cTn>
                                        <p:tgtEl>
                                          <p:spTgt spid="9295"/>
                                        </p:tgtEl>
                                        <p:attrNameLst>
                                          <p:attrName>style.rotation</p:attrName>
                                        </p:attrNameLst>
                                      </p:cBhvr>
                                      <p:to>
                                        <p:strVal val="-45.0"/>
                                      </p:to>
                                    </p:set>
                                    <p:anim calcmode="lin" valueType="num">
                                      <p:cBhvr>
                                        <p:cTn id="15" dur="455" fill="hold">
                                          <p:stCondLst>
                                            <p:cond delay="455"/>
                                          </p:stCondLst>
                                        </p:cTn>
                                        <p:tgtEl>
                                          <p:spTgt spid="9295"/>
                                        </p:tgtEl>
                                        <p:attrNameLst>
                                          <p:attrName>style.rotation</p:attrName>
                                        </p:attrNameLst>
                                      </p:cBhvr>
                                      <p:tavLst>
                                        <p:tav tm="0">
                                          <p:val>
                                            <p:fltVal val="-45"/>
                                          </p:val>
                                        </p:tav>
                                        <p:tav tm="69900">
                                          <p:val>
                                            <p:fltVal val="45"/>
                                          </p:val>
                                        </p:tav>
                                        <p:tav tm="100000">
                                          <p:val>
                                            <p:fltVal val="0"/>
                                          </p:val>
                                        </p:tav>
                                      </p:tavLst>
                                    </p:anim>
                                    <p:anim calcmode="lin" valueType="num">
                                      <p:cBhvr>
                                        <p:cTn id="16" dur="455" fill="hold">
                                          <p:stCondLst>
                                            <p:cond delay="0"/>
                                          </p:stCondLst>
                                        </p:cTn>
                                        <p:tgtEl>
                                          <p:spTgt spid="9295"/>
                                        </p:tgtEl>
                                        <p:attrNameLst>
                                          <p:attrName>ppt_y</p:attrName>
                                        </p:attrNameLst>
                                      </p:cBhvr>
                                      <p:tavLst>
                                        <p:tav tm="0">
                                          <p:val>
                                            <p:strVal val="#ppt_y-1"/>
                                          </p:val>
                                        </p:tav>
                                        <p:tav tm="100000">
                                          <p:val>
                                            <p:strVal val="#ppt_y-(0.354*#ppt_w-0.172*#ppt_h)"/>
                                          </p:val>
                                        </p:tav>
                                      </p:tavLst>
                                    </p:anim>
                                    <p:anim calcmode="lin" valueType="num">
                                      <p:cBhvr>
                                        <p:cTn id="17" dur="156" decel="50000" autoRev="1" fill="hold">
                                          <p:stCondLst>
                                            <p:cond delay="455"/>
                                          </p:stCondLst>
                                        </p:cTn>
                                        <p:tgtEl>
                                          <p:spTgt spid="9295"/>
                                        </p:tgtEl>
                                        <p:attrNameLst>
                                          <p:attrName>ppt_y</p:attrName>
                                        </p:attrNameLst>
                                      </p:cBhvr>
                                      <p:tavLst>
                                        <p:tav tm="0">
                                          <p:val>
                                            <p:strVal val="#ppt_y-(0.354*#ppt_w-0.172*#ppt_h)"/>
                                          </p:val>
                                        </p:tav>
                                        <p:tav tm="100000">
                                          <p:val>
                                            <p:strVal val="#ppt_y-(0.354*#ppt_w-0.172*#ppt_h)-#ppt_h/2"/>
                                          </p:val>
                                        </p:tav>
                                      </p:tavLst>
                                    </p:anim>
                                    <p:anim calcmode="lin" valueType="num">
                                      <p:cBhvr>
                                        <p:cTn id="18" dur="136" fill="hold">
                                          <p:stCondLst>
                                            <p:cond delay="864"/>
                                          </p:stCondLst>
                                        </p:cTn>
                                        <p:tgtEl>
                                          <p:spTgt spid="9295"/>
                                        </p:tgtEl>
                                        <p:attrNameLst>
                                          <p:attrName>ppt_y</p:attrName>
                                        </p:attrNameLst>
                                      </p:cBhvr>
                                      <p:tavLst>
                                        <p:tav tm="0">
                                          <p:val>
                                            <p:strVal val="#ppt_y-(0.354*#ppt_w-0.172*#ppt_h)"/>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39" presetClass="entr" presetSubtype="0" accel="100000" fill="hold" grpId="0" nodeType="clickEffect">
                                  <p:stCondLst>
                                    <p:cond delay="0"/>
                                  </p:stCondLst>
                                  <p:childTnLst>
                                    <p:set>
                                      <p:cBhvr>
                                        <p:cTn id="22" dur="1" fill="hold">
                                          <p:stCondLst>
                                            <p:cond delay="0"/>
                                          </p:stCondLst>
                                        </p:cTn>
                                        <p:tgtEl>
                                          <p:spTgt spid="9296"/>
                                        </p:tgtEl>
                                        <p:attrNameLst>
                                          <p:attrName>style.visibility</p:attrName>
                                        </p:attrNameLst>
                                      </p:cBhvr>
                                      <p:to>
                                        <p:strVal val="visible"/>
                                      </p:to>
                                    </p:set>
                                    <p:anim calcmode="lin" valueType="num">
                                      <p:cBhvr>
                                        <p:cTn id="23" dur="500" fill="hold"/>
                                        <p:tgtEl>
                                          <p:spTgt spid="9296"/>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9296"/>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9296"/>
                                        </p:tgtEl>
                                        <p:attrNameLst>
                                          <p:attrName>ppt_x</p:attrName>
                                        </p:attrNameLst>
                                      </p:cBhvr>
                                      <p:tavLst>
                                        <p:tav tm="0">
                                          <p:val>
                                            <p:strVal val="#ppt_x-.3"/>
                                          </p:val>
                                        </p:tav>
                                        <p:tav tm="50000">
                                          <p:val>
                                            <p:strVal val="#ppt_x"/>
                                          </p:val>
                                        </p:tav>
                                        <p:tav tm="100000">
                                          <p:val>
                                            <p:strVal val="#ppt_x"/>
                                          </p:val>
                                        </p:tav>
                                      </p:tavLst>
                                    </p:anim>
                                    <p:anim calcmode="lin" valueType="num">
                                      <p:cBhvr>
                                        <p:cTn id="26" dur="500" fill="hold"/>
                                        <p:tgtEl>
                                          <p:spTgt spid="9296"/>
                                        </p:tgtEl>
                                        <p:attrNameLst>
                                          <p:attrName>ppt_y</p:attrName>
                                        </p:attrNameLst>
                                      </p:cBhvr>
                                      <p:tavLst>
                                        <p:tav tm="0">
                                          <p:val>
                                            <p:strVal val="#ppt_y"/>
                                          </p:val>
                                        </p:tav>
                                        <p:tav tm="100000">
                                          <p:val>
                                            <p:strVal val="#ppt_y"/>
                                          </p:val>
                                        </p:tav>
                                      </p:tavLst>
                                    </p:anim>
                                  </p:childTnLst>
                                </p:cTn>
                              </p:par>
                            </p:childTnLst>
                          </p:cTn>
                        </p:par>
                        <p:par>
                          <p:cTn id="27" fill="hold" nodeType="afterGroup">
                            <p:stCondLst>
                              <p:cond delay="500"/>
                            </p:stCondLst>
                            <p:childTnLst>
                              <p:par>
                                <p:cTn id="28" presetID="48" presetClass="entr" presetSubtype="0" accel="50000" fill="hold" grpId="0" nodeType="afterEffect">
                                  <p:stCondLst>
                                    <p:cond delay="0"/>
                                  </p:stCondLst>
                                  <p:childTnLst>
                                    <p:set>
                                      <p:cBhvr>
                                        <p:cTn id="29" dur="1" fill="hold">
                                          <p:stCondLst>
                                            <p:cond delay="0"/>
                                          </p:stCondLst>
                                        </p:cTn>
                                        <p:tgtEl>
                                          <p:spTgt spid="9298"/>
                                        </p:tgtEl>
                                        <p:attrNameLst>
                                          <p:attrName>style.visibility</p:attrName>
                                        </p:attrNameLst>
                                      </p:cBhvr>
                                      <p:to>
                                        <p:strVal val="visible"/>
                                      </p:to>
                                    </p:set>
                                    <p:anim calcmode="lin" valueType="num">
                                      <p:cBhvr>
                                        <p:cTn id="30" dur="1000" fill="hold"/>
                                        <p:tgtEl>
                                          <p:spTgt spid="9298"/>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31" dur="1000" fill="hold"/>
                                        <p:tgtEl>
                                          <p:spTgt spid="9298"/>
                                        </p:tgtEl>
                                        <p:attrNameLst>
                                          <p:attrName>ppt_x</p:attrName>
                                        </p:attrNameLst>
                                      </p:cBhvr>
                                      <p:tavLst>
                                        <p:tav tm="0">
                                          <p:val>
                                            <p:fltVal val="-1"/>
                                          </p:val>
                                        </p:tav>
                                        <p:tav tm="50000">
                                          <p:val>
                                            <p:fltVal val="0.95"/>
                                          </p:val>
                                        </p:tav>
                                        <p:tav tm="100000">
                                          <p:val>
                                            <p:strVal val="#ppt_x"/>
                                          </p:val>
                                        </p:tav>
                                      </p:tavLst>
                                    </p:anim>
                                    <p:anim calcmode="lin" valueType="num">
                                      <p:cBhvr>
                                        <p:cTn id="32" dur="1000" fill="hold"/>
                                        <p:tgtEl>
                                          <p:spTgt spid="9298"/>
                                        </p:tgtEl>
                                        <p:attrNameLst>
                                          <p:attrName>ppt_y</p:attrName>
                                        </p:attrNameLst>
                                      </p:cBhvr>
                                      <p:tavLst>
                                        <p:tav tm="0">
                                          <p:val>
                                            <p:strVal val="#ppt_y"/>
                                          </p:val>
                                        </p:tav>
                                        <p:tav tm="100000">
                                          <p:val>
                                            <p:strVal val="#ppt_y"/>
                                          </p:val>
                                        </p:tav>
                                      </p:tavLst>
                                    </p:anim>
                                    <p:animEffect transition="in" filter="fade">
                                      <p:cBhvr>
                                        <p:cTn id="33" dur="1000"/>
                                        <p:tgtEl>
                                          <p:spTgt spid="9298"/>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55" presetClass="entr" presetSubtype="0" fill="hold" grpId="0" nodeType="clickEffect">
                                  <p:stCondLst>
                                    <p:cond delay="0"/>
                                  </p:stCondLst>
                                  <p:childTnLst>
                                    <p:set>
                                      <p:cBhvr>
                                        <p:cTn id="37" dur="1" fill="hold">
                                          <p:stCondLst>
                                            <p:cond delay="0"/>
                                          </p:stCondLst>
                                        </p:cTn>
                                        <p:tgtEl>
                                          <p:spTgt spid="9299"/>
                                        </p:tgtEl>
                                        <p:attrNameLst>
                                          <p:attrName>style.visibility</p:attrName>
                                        </p:attrNameLst>
                                      </p:cBhvr>
                                      <p:to>
                                        <p:strVal val="visible"/>
                                      </p:to>
                                    </p:set>
                                    <p:anim calcmode="lin" valueType="num">
                                      <p:cBhvr>
                                        <p:cTn id="38" dur="1000" fill="hold"/>
                                        <p:tgtEl>
                                          <p:spTgt spid="9299"/>
                                        </p:tgtEl>
                                        <p:attrNameLst>
                                          <p:attrName>ppt_w</p:attrName>
                                        </p:attrNameLst>
                                      </p:cBhvr>
                                      <p:tavLst>
                                        <p:tav tm="0">
                                          <p:val>
                                            <p:strVal val="#ppt_w*0.70"/>
                                          </p:val>
                                        </p:tav>
                                        <p:tav tm="100000">
                                          <p:val>
                                            <p:strVal val="#ppt_w"/>
                                          </p:val>
                                        </p:tav>
                                      </p:tavLst>
                                    </p:anim>
                                    <p:anim calcmode="lin" valueType="num">
                                      <p:cBhvr>
                                        <p:cTn id="39" dur="1000" fill="hold"/>
                                        <p:tgtEl>
                                          <p:spTgt spid="9299"/>
                                        </p:tgtEl>
                                        <p:attrNameLst>
                                          <p:attrName>ppt_h</p:attrName>
                                        </p:attrNameLst>
                                      </p:cBhvr>
                                      <p:tavLst>
                                        <p:tav tm="0">
                                          <p:val>
                                            <p:strVal val="#ppt_h"/>
                                          </p:val>
                                        </p:tav>
                                        <p:tav tm="100000">
                                          <p:val>
                                            <p:strVal val="#ppt_h"/>
                                          </p:val>
                                        </p:tav>
                                      </p:tavLst>
                                    </p:anim>
                                    <p:animEffect transition="in" filter="fade">
                                      <p:cBhvr>
                                        <p:cTn id="40" dur="1000"/>
                                        <p:tgtEl>
                                          <p:spTgt spid="9299"/>
                                        </p:tgtEl>
                                      </p:cBhvr>
                                    </p:animEffect>
                                  </p:childTnLst>
                                </p:cTn>
                              </p:par>
                            </p:childTnLst>
                          </p:cTn>
                        </p:par>
                        <p:par>
                          <p:cTn id="41" fill="hold" nodeType="afterGroup">
                            <p:stCondLst>
                              <p:cond delay="1000"/>
                            </p:stCondLst>
                            <p:childTnLst>
                              <p:par>
                                <p:cTn id="42" presetID="53" presetClass="entr" presetSubtype="0" fill="hold" grpId="0" nodeType="afterEffect">
                                  <p:stCondLst>
                                    <p:cond delay="0"/>
                                  </p:stCondLst>
                                  <p:childTnLst>
                                    <p:set>
                                      <p:cBhvr>
                                        <p:cTn id="43" dur="1" fill="hold">
                                          <p:stCondLst>
                                            <p:cond delay="0"/>
                                          </p:stCondLst>
                                        </p:cTn>
                                        <p:tgtEl>
                                          <p:spTgt spid="9300"/>
                                        </p:tgtEl>
                                        <p:attrNameLst>
                                          <p:attrName>style.visibility</p:attrName>
                                        </p:attrNameLst>
                                      </p:cBhvr>
                                      <p:to>
                                        <p:strVal val="visible"/>
                                      </p:to>
                                    </p:set>
                                    <p:anim calcmode="lin" valueType="num">
                                      <p:cBhvr>
                                        <p:cTn id="44" dur="500" fill="hold"/>
                                        <p:tgtEl>
                                          <p:spTgt spid="9300"/>
                                        </p:tgtEl>
                                        <p:attrNameLst>
                                          <p:attrName>ppt_w</p:attrName>
                                        </p:attrNameLst>
                                      </p:cBhvr>
                                      <p:tavLst>
                                        <p:tav tm="0">
                                          <p:val>
                                            <p:fltVal val="0"/>
                                          </p:val>
                                        </p:tav>
                                        <p:tav tm="100000">
                                          <p:val>
                                            <p:strVal val="#ppt_w"/>
                                          </p:val>
                                        </p:tav>
                                      </p:tavLst>
                                    </p:anim>
                                    <p:anim calcmode="lin" valueType="num">
                                      <p:cBhvr>
                                        <p:cTn id="45" dur="500" fill="hold"/>
                                        <p:tgtEl>
                                          <p:spTgt spid="9300"/>
                                        </p:tgtEl>
                                        <p:attrNameLst>
                                          <p:attrName>ppt_h</p:attrName>
                                        </p:attrNameLst>
                                      </p:cBhvr>
                                      <p:tavLst>
                                        <p:tav tm="0">
                                          <p:val>
                                            <p:fltVal val="0"/>
                                          </p:val>
                                        </p:tav>
                                        <p:tav tm="100000">
                                          <p:val>
                                            <p:strVal val="#ppt_h"/>
                                          </p:val>
                                        </p:tav>
                                      </p:tavLst>
                                    </p:anim>
                                    <p:animEffect transition="in" filter="fade">
                                      <p:cBhvr>
                                        <p:cTn id="46" dur="500"/>
                                        <p:tgtEl>
                                          <p:spTgt spid="9300"/>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25" presetClass="entr" presetSubtype="0" fill="hold" grpId="0" nodeType="clickEffect">
                                  <p:stCondLst>
                                    <p:cond delay="0"/>
                                  </p:stCondLst>
                                  <p:childTnLst>
                                    <p:set>
                                      <p:cBhvr>
                                        <p:cTn id="50" dur="1" fill="hold">
                                          <p:stCondLst>
                                            <p:cond delay="0"/>
                                          </p:stCondLst>
                                        </p:cTn>
                                        <p:tgtEl>
                                          <p:spTgt spid="9302"/>
                                        </p:tgtEl>
                                        <p:attrNameLst>
                                          <p:attrName>style.visibility</p:attrName>
                                        </p:attrNameLst>
                                      </p:cBhvr>
                                      <p:to>
                                        <p:strVal val="visible"/>
                                      </p:to>
                                    </p:set>
                                    <p:anim calcmode="lin" valueType="num">
                                      <p:cBhvr>
                                        <p:cTn id="51" dur="500" decel="50000" fill="hold">
                                          <p:stCondLst>
                                            <p:cond delay="0"/>
                                          </p:stCondLst>
                                        </p:cTn>
                                        <p:tgtEl>
                                          <p:spTgt spid="9302"/>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9302"/>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9302"/>
                                        </p:tgtEl>
                                        <p:attrNameLst>
                                          <p:attrName>ppt_w</p:attrName>
                                        </p:attrNameLst>
                                      </p:cBhvr>
                                      <p:tavLst>
                                        <p:tav tm="0">
                                          <p:val>
                                            <p:strVal val="#ppt_w*.05"/>
                                          </p:val>
                                        </p:tav>
                                        <p:tav tm="100000">
                                          <p:val>
                                            <p:strVal val="#ppt_w"/>
                                          </p:val>
                                        </p:tav>
                                      </p:tavLst>
                                    </p:anim>
                                    <p:anim calcmode="lin" valueType="num">
                                      <p:cBhvr>
                                        <p:cTn id="54" dur="1000" fill="hold"/>
                                        <p:tgtEl>
                                          <p:spTgt spid="9302"/>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9302"/>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9302"/>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9302"/>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9302"/>
                                        </p:tgtEl>
                                      </p:cBhvr>
                                    </p:animEffect>
                                  </p:childTnLst>
                                </p:cTn>
                              </p:par>
                            </p:childTnLst>
                          </p:cTn>
                        </p:par>
                        <p:par>
                          <p:cTn id="59" fill="hold" nodeType="afterGroup">
                            <p:stCondLst>
                              <p:cond delay="1000"/>
                            </p:stCondLst>
                            <p:childTnLst>
                              <p:par>
                                <p:cTn id="60" presetID="25" presetClass="entr" presetSubtype="0" fill="hold" nodeType="afterEffect">
                                  <p:stCondLst>
                                    <p:cond delay="0"/>
                                  </p:stCondLst>
                                  <p:childTnLst>
                                    <p:set>
                                      <p:cBhvr>
                                        <p:cTn id="61" dur="1" fill="hold">
                                          <p:stCondLst>
                                            <p:cond delay="0"/>
                                          </p:stCondLst>
                                        </p:cTn>
                                        <p:tgtEl>
                                          <p:spTgt spid="9301"/>
                                        </p:tgtEl>
                                        <p:attrNameLst>
                                          <p:attrName>style.visibility</p:attrName>
                                        </p:attrNameLst>
                                      </p:cBhvr>
                                      <p:to>
                                        <p:strVal val="visible"/>
                                      </p:to>
                                    </p:set>
                                    <p:anim calcmode="lin" valueType="num">
                                      <p:cBhvr>
                                        <p:cTn id="62" dur="500" decel="50000" fill="hold">
                                          <p:stCondLst>
                                            <p:cond delay="0"/>
                                          </p:stCondLst>
                                        </p:cTn>
                                        <p:tgtEl>
                                          <p:spTgt spid="9301"/>
                                        </p:tgtEl>
                                        <p:attrNameLst>
                                          <p:attrName>style.rotation</p:attrName>
                                        </p:attrNameLst>
                                      </p:cBhvr>
                                      <p:tavLst>
                                        <p:tav tm="0">
                                          <p:val>
                                            <p:fltVal val="-90"/>
                                          </p:val>
                                        </p:tav>
                                        <p:tav tm="100000">
                                          <p:val>
                                            <p:fltVal val="0"/>
                                          </p:val>
                                        </p:tav>
                                      </p:tavLst>
                                    </p:anim>
                                    <p:anim calcmode="lin" valueType="num">
                                      <p:cBhvr>
                                        <p:cTn id="63" dur="500" decel="50000" fill="hold">
                                          <p:stCondLst>
                                            <p:cond delay="0"/>
                                          </p:stCondLst>
                                        </p:cTn>
                                        <p:tgtEl>
                                          <p:spTgt spid="9301"/>
                                        </p:tgtEl>
                                        <p:attrNameLst>
                                          <p:attrName>ppt_w</p:attrName>
                                        </p:attrNameLst>
                                      </p:cBhvr>
                                      <p:tavLst>
                                        <p:tav tm="0">
                                          <p:val>
                                            <p:strVal val="#ppt_w"/>
                                          </p:val>
                                        </p:tav>
                                        <p:tav tm="100000">
                                          <p:val>
                                            <p:strVal val="#ppt_w*.05"/>
                                          </p:val>
                                        </p:tav>
                                      </p:tavLst>
                                    </p:anim>
                                    <p:anim calcmode="lin" valueType="num">
                                      <p:cBhvr>
                                        <p:cTn id="64" dur="500" accel="50000" fill="hold">
                                          <p:stCondLst>
                                            <p:cond delay="500"/>
                                          </p:stCondLst>
                                        </p:cTn>
                                        <p:tgtEl>
                                          <p:spTgt spid="9301"/>
                                        </p:tgtEl>
                                        <p:attrNameLst>
                                          <p:attrName>ppt_w</p:attrName>
                                        </p:attrNameLst>
                                      </p:cBhvr>
                                      <p:tavLst>
                                        <p:tav tm="0">
                                          <p:val>
                                            <p:strVal val="#ppt_w*.05"/>
                                          </p:val>
                                        </p:tav>
                                        <p:tav tm="100000">
                                          <p:val>
                                            <p:strVal val="#ppt_w"/>
                                          </p:val>
                                        </p:tav>
                                      </p:tavLst>
                                    </p:anim>
                                    <p:anim calcmode="lin" valueType="num">
                                      <p:cBhvr>
                                        <p:cTn id="65" dur="1000" fill="hold"/>
                                        <p:tgtEl>
                                          <p:spTgt spid="9301"/>
                                        </p:tgtEl>
                                        <p:attrNameLst>
                                          <p:attrName>ppt_h</p:attrName>
                                        </p:attrNameLst>
                                      </p:cBhvr>
                                      <p:tavLst>
                                        <p:tav tm="0">
                                          <p:val>
                                            <p:strVal val="#ppt_h"/>
                                          </p:val>
                                        </p:tav>
                                        <p:tav tm="100000">
                                          <p:val>
                                            <p:strVal val="#ppt_h"/>
                                          </p:val>
                                        </p:tav>
                                      </p:tavLst>
                                    </p:anim>
                                    <p:anim calcmode="lin" valueType="num">
                                      <p:cBhvr>
                                        <p:cTn id="66" dur="500" decel="50000" fill="hold">
                                          <p:stCondLst>
                                            <p:cond delay="0"/>
                                          </p:stCondLst>
                                        </p:cTn>
                                        <p:tgtEl>
                                          <p:spTgt spid="9301"/>
                                        </p:tgtEl>
                                        <p:attrNameLst>
                                          <p:attrName>ppt_x</p:attrName>
                                        </p:attrNameLst>
                                      </p:cBhvr>
                                      <p:tavLst>
                                        <p:tav tm="0">
                                          <p:val>
                                            <p:strVal val="#ppt_x+.4"/>
                                          </p:val>
                                        </p:tav>
                                        <p:tav tm="100000">
                                          <p:val>
                                            <p:strVal val="#ppt_x"/>
                                          </p:val>
                                        </p:tav>
                                      </p:tavLst>
                                    </p:anim>
                                    <p:anim calcmode="lin" valueType="num">
                                      <p:cBhvr>
                                        <p:cTn id="67" dur="500" decel="50000" fill="hold">
                                          <p:stCondLst>
                                            <p:cond delay="0"/>
                                          </p:stCondLst>
                                        </p:cTn>
                                        <p:tgtEl>
                                          <p:spTgt spid="9301"/>
                                        </p:tgtEl>
                                        <p:attrNameLst>
                                          <p:attrName>ppt_y</p:attrName>
                                        </p:attrNameLst>
                                      </p:cBhvr>
                                      <p:tavLst>
                                        <p:tav tm="0">
                                          <p:val>
                                            <p:strVal val="#ppt_y-.2"/>
                                          </p:val>
                                        </p:tav>
                                        <p:tav tm="100000">
                                          <p:val>
                                            <p:strVal val="#ppt_y+.1"/>
                                          </p:val>
                                        </p:tav>
                                      </p:tavLst>
                                    </p:anim>
                                    <p:anim calcmode="lin" valueType="num">
                                      <p:cBhvr>
                                        <p:cTn id="68" dur="500" accel="50000" fill="hold">
                                          <p:stCondLst>
                                            <p:cond delay="500"/>
                                          </p:stCondLst>
                                        </p:cTn>
                                        <p:tgtEl>
                                          <p:spTgt spid="9301"/>
                                        </p:tgtEl>
                                        <p:attrNameLst>
                                          <p:attrName>ppt_y</p:attrName>
                                        </p:attrNameLst>
                                      </p:cBhvr>
                                      <p:tavLst>
                                        <p:tav tm="0">
                                          <p:val>
                                            <p:strVal val="#ppt_y+.1"/>
                                          </p:val>
                                        </p:tav>
                                        <p:tav tm="100000">
                                          <p:val>
                                            <p:strVal val="#ppt_y"/>
                                          </p:val>
                                        </p:tav>
                                      </p:tavLst>
                                    </p:anim>
                                    <p:animEffect transition="in" filter="fade">
                                      <p:cBhvr>
                                        <p:cTn id="69" dur="1000" decel="50000">
                                          <p:stCondLst>
                                            <p:cond delay="0"/>
                                          </p:stCondLst>
                                        </p:cTn>
                                        <p:tgtEl>
                                          <p:spTgt spid="93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94" grpId="0"/>
      <p:bldP spid="9295" grpId="0"/>
      <p:bldP spid="9296" grpId="0"/>
      <p:bldP spid="9298" grpId="0"/>
      <p:bldP spid="9299" grpId="0"/>
      <p:bldP spid="9300" grpId="0"/>
      <p:bldP spid="9302" grpId="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70" name="Rectangle 6"/>
          <p:cNvSpPr>
            <a:spLocks noGrp="1" noChangeArrowheads="1"/>
          </p:cNvSpPr>
          <p:nvPr>
            <p:ph type="title"/>
          </p:nvPr>
        </p:nvSpPr>
        <p:spPr/>
        <p:txBody>
          <a:bodyPr/>
          <a:lstStyle/>
          <a:p>
            <a:pPr eaLnBrk="1" hangingPunct="1"/>
            <a:r>
              <a:rPr lang="es-MX" altLang="es-419" smtClean="0"/>
              <a:t>Lenguaje</a:t>
            </a:r>
            <a:endParaRPr lang="es-ES" altLang="es-419" smtClean="0"/>
          </a:p>
        </p:txBody>
      </p:sp>
      <p:sp>
        <p:nvSpPr>
          <p:cNvPr id="11271" name="Rectangle 7"/>
          <p:cNvSpPr>
            <a:spLocks noGrp="1" noChangeArrowheads="1"/>
          </p:cNvSpPr>
          <p:nvPr>
            <p:ph type="body" idx="1"/>
          </p:nvPr>
        </p:nvSpPr>
        <p:spPr>
          <a:xfrm>
            <a:off x="457200" y="1600200"/>
            <a:ext cx="3630613" cy="4530725"/>
          </a:xfrm>
        </p:spPr>
        <p:txBody>
          <a:bodyPr/>
          <a:lstStyle/>
          <a:p>
            <a:pPr eaLnBrk="1" hangingPunct="1">
              <a:buFont typeface="Wingdings" panose="05000000000000000000" pitchFamily="2" charset="2"/>
              <a:buNone/>
            </a:pPr>
            <a:r>
              <a:rPr lang="es-MX" altLang="es-419" sz="2800" smtClean="0"/>
              <a:t>	Es un conjunto de palabras o cadenas formadas por símbolos de un alfabeto dado. Un lenguaje puede ser infinit, aunque el alfabeto debe ser siempre finito</a:t>
            </a:r>
            <a:endParaRPr lang="es-ES" altLang="es-419" sz="2800" smtClean="0"/>
          </a:p>
        </p:txBody>
      </p:sp>
      <p:sp>
        <p:nvSpPr>
          <p:cNvPr id="11272" name="Text Box 8"/>
          <p:cNvSpPr txBox="1">
            <a:spLocks noChangeArrowheads="1"/>
          </p:cNvSpPr>
          <p:nvPr/>
        </p:nvSpPr>
        <p:spPr bwMode="auto">
          <a:xfrm>
            <a:off x="4648200" y="1219200"/>
            <a:ext cx="3124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kumimoji="1" lang="es-MX" altLang="es-419" sz="2400">
                <a:solidFill>
                  <a:srgbClr val="FFFF00"/>
                </a:solidFill>
                <a:latin typeface="Tahoma" panose="020B0604030504040204" pitchFamily="34" charset="0"/>
                <a:sym typeface="Symbol" panose="05050102010706020507" pitchFamily="18" charset="2"/>
              </a:rPr>
              <a:t>Sea </a:t>
            </a:r>
            <a:r>
              <a:rPr kumimoji="1" lang="es-ES" altLang="es-419" sz="2400">
                <a:solidFill>
                  <a:srgbClr val="FFFF00"/>
                </a:solidFill>
                <a:latin typeface="Tahoma" panose="020B0604030504040204" pitchFamily="34" charset="0"/>
                <a:sym typeface="Symbol" panose="05050102010706020507" pitchFamily="18" charset="2"/>
              </a:rPr>
              <a:t></a:t>
            </a:r>
            <a:r>
              <a:rPr kumimoji="1" lang="es-MX" altLang="es-419" sz="2400" baseline="-25000">
                <a:solidFill>
                  <a:srgbClr val="FFFF00"/>
                </a:solidFill>
                <a:latin typeface="Tahoma" panose="020B0604030504040204" pitchFamily="34" charset="0"/>
                <a:sym typeface="Symbol" panose="05050102010706020507" pitchFamily="18" charset="2"/>
              </a:rPr>
              <a:t>1</a:t>
            </a:r>
            <a:r>
              <a:rPr kumimoji="1" lang="es-MX" altLang="es-419" sz="2400">
                <a:solidFill>
                  <a:srgbClr val="FFFF00"/>
                </a:solidFill>
                <a:latin typeface="Tahoma" panose="020B0604030504040204" pitchFamily="34" charset="0"/>
                <a:sym typeface="Symbol" panose="05050102010706020507" pitchFamily="18" charset="2"/>
              </a:rPr>
              <a:t>={0,1}</a:t>
            </a:r>
            <a:endParaRPr kumimoji="1" lang="es-ES" altLang="es-419" sz="2400">
              <a:solidFill>
                <a:srgbClr val="FFFF00"/>
              </a:solidFill>
              <a:latin typeface="Tahoma" panose="020B0604030504040204" pitchFamily="34" charset="0"/>
            </a:endParaRPr>
          </a:p>
        </p:txBody>
      </p:sp>
      <p:sp>
        <p:nvSpPr>
          <p:cNvPr id="11273" name="Text Box 9"/>
          <p:cNvSpPr txBox="1">
            <a:spLocks noChangeArrowheads="1"/>
          </p:cNvSpPr>
          <p:nvPr/>
        </p:nvSpPr>
        <p:spPr bwMode="auto">
          <a:xfrm>
            <a:off x="4648200" y="1600200"/>
            <a:ext cx="38100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kumimoji="1" lang="es-MX" altLang="es-419" sz="2400">
                <a:solidFill>
                  <a:srgbClr val="FFFF00"/>
                </a:solidFill>
                <a:latin typeface="Tahoma" panose="020B0604030504040204" pitchFamily="34" charset="0"/>
                <a:sym typeface="Symbol" panose="05050102010706020507" pitchFamily="18" charset="2"/>
              </a:rPr>
              <a:t>L={, 0, 1, 00, 11, 000, 010, 101, 111, ...}</a:t>
            </a:r>
            <a:endParaRPr kumimoji="1" lang="es-ES" altLang="es-419" sz="2400">
              <a:solidFill>
                <a:srgbClr val="FFFF00"/>
              </a:solidFill>
              <a:latin typeface="Tahoma" panose="020B0604030504040204" pitchFamily="34" charset="0"/>
              <a:sym typeface="Symbol" panose="05050102010706020507" pitchFamily="18" charset="2"/>
            </a:endParaRPr>
          </a:p>
        </p:txBody>
      </p:sp>
      <p:sp>
        <p:nvSpPr>
          <p:cNvPr id="11274" name="Text Box 10"/>
          <p:cNvSpPr txBox="1">
            <a:spLocks noChangeArrowheads="1"/>
          </p:cNvSpPr>
          <p:nvPr/>
        </p:nvSpPr>
        <p:spPr bwMode="auto">
          <a:xfrm>
            <a:off x="4724400" y="2971800"/>
            <a:ext cx="3124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kumimoji="1" lang="es-MX" altLang="es-419" sz="2400">
                <a:solidFill>
                  <a:srgbClr val="66FF33"/>
                </a:solidFill>
                <a:latin typeface="Tahoma" panose="020B0604030504040204" pitchFamily="34" charset="0"/>
                <a:sym typeface="Symbol" panose="05050102010706020507" pitchFamily="18" charset="2"/>
              </a:rPr>
              <a:t>Sea </a:t>
            </a:r>
            <a:r>
              <a:rPr kumimoji="1" lang="es-ES" altLang="es-419" sz="2400">
                <a:solidFill>
                  <a:srgbClr val="66FF33"/>
                </a:solidFill>
                <a:latin typeface="Tahoma" panose="020B0604030504040204" pitchFamily="34" charset="0"/>
                <a:sym typeface="Symbol" panose="05050102010706020507" pitchFamily="18" charset="2"/>
              </a:rPr>
              <a:t></a:t>
            </a:r>
            <a:r>
              <a:rPr kumimoji="1" lang="es-MX" altLang="es-419" sz="2400" baseline="-25000">
                <a:solidFill>
                  <a:srgbClr val="66FF33"/>
                </a:solidFill>
                <a:latin typeface="Tahoma" panose="020B0604030504040204" pitchFamily="34" charset="0"/>
                <a:sym typeface="Symbol" panose="05050102010706020507" pitchFamily="18" charset="2"/>
              </a:rPr>
              <a:t>1</a:t>
            </a:r>
            <a:r>
              <a:rPr kumimoji="1" lang="es-MX" altLang="es-419" sz="2400">
                <a:solidFill>
                  <a:srgbClr val="66FF33"/>
                </a:solidFill>
                <a:latin typeface="Tahoma" panose="020B0604030504040204" pitchFamily="34" charset="0"/>
                <a:sym typeface="Symbol" panose="05050102010706020507" pitchFamily="18" charset="2"/>
              </a:rPr>
              <a:t>={a}</a:t>
            </a:r>
            <a:endParaRPr kumimoji="1" lang="es-ES" altLang="es-419" sz="2400">
              <a:solidFill>
                <a:srgbClr val="66FF33"/>
              </a:solidFill>
              <a:latin typeface="Tahoma" panose="020B0604030504040204" pitchFamily="34" charset="0"/>
            </a:endParaRPr>
          </a:p>
        </p:txBody>
      </p:sp>
      <p:sp>
        <p:nvSpPr>
          <p:cNvPr id="11275" name="Text Box 11"/>
          <p:cNvSpPr txBox="1">
            <a:spLocks noChangeArrowheads="1"/>
          </p:cNvSpPr>
          <p:nvPr/>
        </p:nvSpPr>
        <p:spPr bwMode="auto">
          <a:xfrm>
            <a:off x="4724400" y="3429000"/>
            <a:ext cx="381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kumimoji="1" lang="es-MX" altLang="es-419" sz="2400">
                <a:solidFill>
                  <a:srgbClr val="66FF33"/>
                </a:solidFill>
                <a:latin typeface="Tahoma" panose="020B0604030504040204" pitchFamily="34" charset="0"/>
                <a:sym typeface="Symbol" panose="05050102010706020507" pitchFamily="18" charset="2"/>
              </a:rPr>
              <a:t>L={, a, aa, aaa, aaaa}</a:t>
            </a:r>
            <a:endParaRPr kumimoji="1" lang="es-ES" altLang="es-419" sz="2400">
              <a:solidFill>
                <a:srgbClr val="66FF33"/>
              </a:solidFill>
              <a:latin typeface="Tahoma" panose="020B0604030504040204" pitchFamily="34" charset="0"/>
              <a:sym typeface="Symbol" panose="05050102010706020507" pitchFamily="18" charset="2"/>
            </a:endParaRPr>
          </a:p>
        </p:txBody>
      </p:sp>
      <p:pic>
        <p:nvPicPr>
          <p:cNvPr id="11276" name="Picture 12" descr="SY00451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91200" y="4343400"/>
            <a:ext cx="1411288"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74082824"/>
      </p:ext>
    </p:extLst>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grpId="0" nodeType="withEffect">
                                  <p:stCondLst>
                                    <p:cond delay="0"/>
                                  </p:stCondLst>
                                  <p:childTnLst>
                                    <p:set>
                                      <p:cBhvr>
                                        <p:cTn id="6" dur="1" fill="hold">
                                          <p:stCondLst>
                                            <p:cond delay="0"/>
                                          </p:stCondLst>
                                        </p:cTn>
                                        <p:tgtEl>
                                          <p:spTgt spid="11270"/>
                                        </p:tgtEl>
                                        <p:attrNameLst>
                                          <p:attrName>style.visibility</p:attrName>
                                        </p:attrNameLst>
                                      </p:cBhvr>
                                      <p:to>
                                        <p:strVal val="visible"/>
                                      </p:to>
                                    </p:set>
                                    <p:anim calcmode="lin" valueType="num">
                                      <p:cBhvr>
                                        <p:cTn id="7" dur="2000" fill="hold"/>
                                        <p:tgtEl>
                                          <p:spTgt spid="11270"/>
                                        </p:tgtEl>
                                        <p:attrNameLst>
                                          <p:attrName>ppt_w</p:attrName>
                                        </p:attrNameLst>
                                      </p:cBhvr>
                                      <p:tavLst>
                                        <p:tav tm="0">
                                          <p:val>
                                            <p:strVal val="#ppt_w"/>
                                          </p:val>
                                        </p:tav>
                                        <p:tav tm="100000">
                                          <p:val>
                                            <p:strVal val="#ppt_w"/>
                                          </p:val>
                                        </p:tav>
                                      </p:tavLst>
                                    </p:anim>
                                    <p:anim calcmode="lin" valueType="num">
                                      <p:cBhvr>
                                        <p:cTn id="8" dur="2000" fill="hold"/>
                                        <p:tgtEl>
                                          <p:spTgt spid="11270"/>
                                        </p:tgtEl>
                                        <p:attrNameLst>
                                          <p:attrName>ppt_h</p:attrName>
                                        </p:attrNameLst>
                                      </p:cBhvr>
                                      <p:tavLst>
                                        <p:tav tm="0">
                                          <p:val>
                                            <p:strVal val="#ppt_h"/>
                                          </p:val>
                                        </p:tav>
                                        <p:tav tm="30000">
                                          <p:val>
                                            <p:strVal val="#ppt_h/2"/>
                                          </p:val>
                                        </p:tav>
                                        <p:tav tm="40000">
                                          <p:val>
                                            <p:strVal val="#ppt_h"/>
                                          </p:val>
                                        </p:tav>
                                        <p:tav tm="50000">
                                          <p:val>
                                            <p:strVal val="#ppt_h/2"/>
                                          </p:val>
                                        </p:tav>
                                        <p:tav tm="60000">
                                          <p:val>
                                            <p:strVal val="#ppt_h"/>
                                          </p:val>
                                        </p:tav>
                                        <p:tav tm="69900">
                                          <p:val>
                                            <p:strVal val="#ppt_h/2"/>
                                          </p:val>
                                        </p:tav>
                                        <p:tav tm="80000">
                                          <p:val>
                                            <p:strVal val="#ppt_h"/>
                                          </p:val>
                                        </p:tav>
                                        <p:tav tm="100000">
                                          <p:val>
                                            <p:strVal val="#ppt_h"/>
                                          </p:val>
                                        </p:tav>
                                      </p:tavLst>
                                    </p:anim>
                                    <p:anim calcmode="lin" valueType="num">
                                      <p:cBhvr>
                                        <p:cTn id="9" dur="2000" fill="hold"/>
                                        <p:tgtEl>
                                          <p:spTgt spid="11270"/>
                                        </p:tgtEl>
                                        <p:attrNameLst>
                                          <p:attrName>ppt_x</p:attrName>
                                        </p:attrNameLst>
                                      </p:cBhvr>
                                      <p:tavLst>
                                        <p:tav tm="0">
                                          <p:val>
                                            <p:strVal val="#ppt_x-.4"/>
                                          </p:val>
                                        </p:tav>
                                        <p:tav tm="100000">
                                          <p:val>
                                            <p:strVal val="#ppt_x"/>
                                          </p:val>
                                        </p:tav>
                                      </p:tavLst>
                                    </p:anim>
                                    <p:anim calcmode="lin" valueType="num">
                                      <p:cBhvr>
                                        <p:cTn id="10" dur="2000" fill="hold"/>
                                        <p:tgtEl>
                                          <p:spTgt spid="11270"/>
                                        </p:tgtEl>
                                        <p:attrNameLst>
                                          <p:attrName>ppt_y</p:attrName>
                                        </p:attrNameLst>
                                      </p:cBhvr>
                                      <p:tavLst>
                                        <p:tav tm="0">
                                          <p:val>
                                            <p:strVal val="#ppt_y-.5"/>
                                          </p:val>
                                        </p:tav>
                                        <p:tav tm="20000">
                                          <p:val>
                                            <p:strVal val="#ppt_y-.2"/>
                                          </p:val>
                                        </p:tav>
                                        <p:tav tm="30000">
                                          <p:val>
                                            <p:strVal val="#ppt_y"/>
                                          </p:val>
                                        </p:tav>
                                        <p:tav tm="40000">
                                          <p:val>
                                            <p:strVal val="#ppt_y-.15"/>
                                          </p:val>
                                        </p:tav>
                                        <p:tav tm="50000">
                                          <p:val>
                                            <p:strVal val="#ppt_y"/>
                                          </p:val>
                                        </p:tav>
                                        <p:tav tm="60000">
                                          <p:val>
                                            <p:strVal val="#ppt_y-.1"/>
                                          </p:val>
                                        </p:tav>
                                        <p:tav tm="69900">
                                          <p:val>
                                            <p:strVal val="#ppt_y"/>
                                          </p:val>
                                        </p:tav>
                                        <p:tav tm="80000">
                                          <p:val>
                                            <p:strVal val="#ppt_y-.05"/>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40" presetClass="entr" presetSubtype="0" fill="hold" grpId="0" nodeType="clickEffect">
                                  <p:stCondLst>
                                    <p:cond delay="0"/>
                                  </p:stCondLst>
                                  <p:iterate type="lt">
                                    <p:tmPct val="10000"/>
                                  </p:iterate>
                                  <p:childTnLst>
                                    <p:set>
                                      <p:cBhvr>
                                        <p:cTn id="14" dur="1" fill="hold">
                                          <p:stCondLst>
                                            <p:cond delay="0"/>
                                          </p:stCondLst>
                                        </p:cTn>
                                        <p:tgtEl>
                                          <p:spTgt spid="11271">
                                            <p:txEl>
                                              <p:pRg st="0" end="0"/>
                                            </p:txEl>
                                          </p:spTgt>
                                        </p:tgtEl>
                                        <p:attrNameLst>
                                          <p:attrName>style.visibility</p:attrName>
                                        </p:attrNameLst>
                                      </p:cBhvr>
                                      <p:to>
                                        <p:strVal val="visible"/>
                                      </p:to>
                                    </p:set>
                                    <p:animEffect transition="in" filter="fade">
                                      <p:cBhvr>
                                        <p:cTn id="15" dur="500">
                                          <p:stCondLst>
                                            <p:cond delay="0"/>
                                          </p:stCondLst>
                                        </p:cTn>
                                        <p:tgtEl>
                                          <p:spTgt spid="11271">
                                            <p:txEl>
                                              <p:pRg st="0" end="0"/>
                                            </p:txEl>
                                          </p:spTgt>
                                        </p:tgtEl>
                                      </p:cBhvr>
                                    </p:animEffect>
                                    <p:anim calcmode="lin" valueType="num">
                                      <p:cBhvr>
                                        <p:cTn id="16" dur="500" fill="hold">
                                          <p:stCondLst>
                                            <p:cond delay="0"/>
                                          </p:stCondLst>
                                        </p:cTn>
                                        <p:tgtEl>
                                          <p:spTgt spid="11271">
                                            <p:txEl>
                                              <p:pRg st="0" end="0"/>
                                            </p:txEl>
                                          </p:spTgt>
                                        </p:tgtEl>
                                        <p:attrNameLst>
                                          <p:attrName>ppt_x</p:attrName>
                                        </p:attrNameLst>
                                      </p:cBhvr>
                                      <p:tavLst>
                                        <p:tav tm="0">
                                          <p:val>
                                            <p:strVal val="#ppt_x-.1"/>
                                          </p:val>
                                        </p:tav>
                                        <p:tav tm="100000">
                                          <p:val>
                                            <p:strVal val="#ppt_x"/>
                                          </p:val>
                                        </p:tav>
                                      </p:tavLst>
                                    </p:anim>
                                    <p:anim calcmode="lin" valueType="num">
                                      <p:cBhvr>
                                        <p:cTn id="17" dur="500" fill="hold">
                                          <p:stCondLst>
                                            <p:cond delay="0"/>
                                          </p:stCondLst>
                                        </p:cTn>
                                        <p:tgtEl>
                                          <p:spTgt spid="11271">
                                            <p:txEl>
                                              <p:pRg st="0" end="0"/>
                                            </p:txEl>
                                          </p:spTgt>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6850"/>
                            </p:stCondLst>
                            <p:childTnLst>
                              <p:par>
                                <p:cTn id="19" presetID="24" presetClass="entr" presetSubtype="0" fill="hold" nodeType="afterEffect">
                                  <p:stCondLst>
                                    <p:cond delay="0"/>
                                  </p:stCondLst>
                                  <p:childTnLst>
                                    <p:set>
                                      <p:cBhvr>
                                        <p:cTn id="20" dur="1" fill="hold">
                                          <p:stCondLst>
                                            <p:cond delay="0"/>
                                          </p:stCondLst>
                                        </p:cTn>
                                        <p:tgtEl>
                                          <p:spTgt spid="11276"/>
                                        </p:tgtEl>
                                        <p:attrNameLst>
                                          <p:attrName>style.visibility</p:attrName>
                                        </p:attrNameLst>
                                      </p:cBhvr>
                                      <p:to>
                                        <p:strVal val="visible"/>
                                      </p:to>
                                    </p:set>
                                    <p:anim to="" calcmode="lin" valueType="num">
                                      <p:cBhvr>
                                        <p:cTn id="21" dur="1" fill="hold"/>
                                        <p:tgtEl>
                                          <p:spTgt spid="11276"/>
                                        </p:tgtEl>
                                        <p:attrNameLst>
                                          <p:attrName/>
                                        </p:attrNameLst>
                                      </p:cBhvr>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24" presetClass="entr" presetSubtype="0" fill="hold" grpId="0" nodeType="clickEffect">
                                  <p:stCondLst>
                                    <p:cond delay="0"/>
                                  </p:stCondLst>
                                  <p:childTnLst>
                                    <p:set>
                                      <p:cBhvr>
                                        <p:cTn id="25" dur="1" fill="hold">
                                          <p:stCondLst>
                                            <p:cond delay="0"/>
                                          </p:stCondLst>
                                        </p:cTn>
                                        <p:tgtEl>
                                          <p:spTgt spid="11272"/>
                                        </p:tgtEl>
                                        <p:attrNameLst>
                                          <p:attrName>style.visibility</p:attrName>
                                        </p:attrNameLst>
                                      </p:cBhvr>
                                      <p:to>
                                        <p:strVal val="visible"/>
                                      </p:to>
                                    </p:set>
                                    <p:anim to="" calcmode="lin" valueType="num">
                                      <p:cBhvr>
                                        <p:cTn id="26" dur="1" fill="hold"/>
                                        <p:tgtEl>
                                          <p:spTgt spid="11272"/>
                                        </p:tgtEl>
                                        <p:attrNameLst>
                                          <p:attrName/>
                                        </p:attrNameLst>
                                      </p:cBhvr>
                                    </p:anim>
                                  </p:childTnLst>
                                </p:cTn>
                              </p:par>
                              <p:par>
                                <p:cTn id="27" presetID="24" presetClass="entr" presetSubtype="0" fill="hold" grpId="0" nodeType="withEffect">
                                  <p:stCondLst>
                                    <p:cond delay="0"/>
                                  </p:stCondLst>
                                  <p:childTnLst>
                                    <p:set>
                                      <p:cBhvr>
                                        <p:cTn id="28" dur="1" fill="hold">
                                          <p:stCondLst>
                                            <p:cond delay="0"/>
                                          </p:stCondLst>
                                        </p:cTn>
                                        <p:tgtEl>
                                          <p:spTgt spid="11273"/>
                                        </p:tgtEl>
                                        <p:attrNameLst>
                                          <p:attrName>style.visibility</p:attrName>
                                        </p:attrNameLst>
                                      </p:cBhvr>
                                      <p:to>
                                        <p:strVal val="visible"/>
                                      </p:to>
                                    </p:set>
                                    <p:anim to="" calcmode="lin" valueType="num">
                                      <p:cBhvr>
                                        <p:cTn id="29" dur="1" fill="hold"/>
                                        <p:tgtEl>
                                          <p:spTgt spid="11273"/>
                                        </p:tgtEl>
                                        <p:attrNameLst>
                                          <p:attrName/>
                                        </p:attrNameLst>
                                      </p:cBhvr>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11274"/>
                                        </p:tgtEl>
                                        <p:attrNameLst>
                                          <p:attrName>style.visibility</p:attrName>
                                        </p:attrNameLst>
                                      </p:cBhvr>
                                      <p:to>
                                        <p:strVal val="visible"/>
                                      </p:to>
                                    </p:set>
                                    <p:animEffect transition="in" filter="blinds(horizontal)">
                                      <p:cBhvr>
                                        <p:cTn id="34" dur="500"/>
                                        <p:tgtEl>
                                          <p:spTgt spid="11274"/>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1275"/>
                                        </p:tgtEl>
                                        <p:attrNameLst>
                                          <p:attrName>style.visibility</p:attrName>
                                        </p:attrNameLst>
                                      </p:cBhvr>
                                      <p:to>
                                        <p:strVal val="visible"/>
                                      </p:to>
                                    </p:set>
                                    <p:animEffect transition="in" filter="blinds(horizontal)">
                                      <p:cBhvr>
                                        <p:cTn id="37" dur="500"/>
                                        <p:tgtEl>
                                          <p:spTgt spid="112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0" grpId="0"/>
      <p:bldP spid="11271" grpId="0" build="p"/>
      <p:bldP spid="11272" grpId="0"/>
      <p:bldP spid="11273" grpId="0"/>
      <p:bldP spid="11274" grpId="0"/>
      <p:bldP spid="11275" grpId="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eaLnBrk="1" hangingPunct="1"/>
            <a:r>
              <a:rPr lang="es-MX" altLang="es-419" smtClean="0"/>
              <a:t>Lenguaje Universal </a:t>
            </a:r>
            <a:endParaRPr lang="es-ES" altLang="es-419" smtClean="0"/>
          </a:p>
        </p:txBody>
      </p:sp>
      <p:sp>
        <p:nvSpPr>
          <p:cNvPr id="54275" name="Rectangle 3"/>
          <p:cNvSpPr>
            <a:spLocks noGrp="1" noChangeArrowheads="1"/>
          </p:cNvSpPr>
          <p:nvPr>
            <p:ph type="body" idx="1"/>
          </p:nvPr>
        </p:nvSpPr>
        <p:spPr>
          <a:xfrm>
            <a:off x="457200" y="1600200"/>
            <a:ext cx="3792538" cy="3119438"/>
          </a:xfrm>
          <a:solidFill>
            <a:schemeClr val="bg1"/>
          </a:solidFill>
          <a:ln>
            <a:solidFill>
              <a:schemeClr val="bg1"/>
            </a:solidFill>
            <a:miter lim="800000"/>
            <a:headEnd/>
            <a:tailEnd/>
          </a:ln>
        </p:spPr>
        <p:txBody>
          <a:bodyPr/>
          <a:lstStyle/>
          <a:p>
            <a:pPr eaLnBrk="1" hangingPunct="1">
              <a:buFont typeface="Wingdings" panose="05000000000000000000" pitchFamily="2" charset="2"/>
              <a:buNone/>
            </a:pPr>
            <a:r>
              <a:rPr lang="es-MX" altLang="es-419" sz="2800" smtClean="0"/>
              <a:t>	Es el lenguaje formado por todas las cadenas que se pueden formar sobre </a:t>
            </a:r>
            <a:r>
              <a:rPr kumimoji="1" lang="es-ES" altLang="es-419" sz="2800" smtClean="0">
                <a:latin typeface="Times New Roman" panose="02020603050405020304" pitchFamily="18" charset="0"/>
                <a:sym typeface="Symbol" panose="05050102010706020507" pitchFamily="18" charset="2"/>
              </a:rPr>
              <a:t></a:t>
            </a:r>
            <a:r>
              <a:rPr kumimoji="1" lang="es-MX" altLang="es-419" sz="2800" smtClean="0">
                <a:latin typeface="Times New Roman" panose="02020603050405020304" pitchFamily="18" charset="0"/>
                <a:sym typeface="Symbol" panose="05050102010706020507" pitchFamily="18" charset="2"/>
              </a:rPr>
              <a:t>, </a:t>
            </a:r>
            <a:r>
              <a:rPr kumimoji="1" lang="es-MX" altLang="es-419" sz="2800" smtClean="0">
                <a:sym typeface="Symbol" panose="05050102010706020507" pitchFamily="18" charset="2"/>
              </a:rPr>
              <a:t>conocido como lenguaje Cerradura</a:t>
            </a:r>
            <a:endParaRPr kumimoji="1" lang="es-ES" altLang="es-419" sz="2800" smtClean="0">
              <a:sym typeface="Symbol" panose="05050102010706020507" pitchFamily="18" charset="2"/>
            </a:endParaRPr>
          </a:p>
        </p:txBody>
      </p:sp>
      <p:sp>
        <p:nvSpPr>
          <p:cNvPr id="54276" name="Text Box 4"/>
          <p:cNvSpPr txBox="1">
            <a:spLocks noChangeArrowheads="1"/>
          </p:cNvSpPr>
          <p:nvPr/>
        </p:nvSpPr>
        <p:spPr bwMode="auto">
          <a:xfrm>
            <a:off x="4648200" y="2209800"/>
            <a:ext cx="3124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kumimoji="1" lang="es-MX" altLang="es-419" sz="2400">
                <a:solidFill>
                  <a:srgbClr val="FFFF00"/>
                </a:solidFill>
                <a:latin typeface="Tahoma" panose="020B0604030504040204" pitchFamily="34" charset="0"/>
                <a:sym typeface="Symbol" panose="05050102010706020507" pitchFamily="18" charset="2"/>
              </a:rPr>
              <a:t>Sea </a:t>
            </a:r>
            <a:r>
              <a:rPr kumimoji="1" lang="es-ES" altLang="es-419" sz="2400">
                <a:solidFill>
                  <a:srgbClr val="FFFF00"/>
                </a:solidFill>
                <a:latin typeface="Tahoma" panose="020B0604030504040204" pitchFamily="34" charset="0"/>
                <a:sym typeface="Symbol" panose="05050102010706020507" pitchFamily="18" charset="2"/>
              </a:rPr>
              <a:t></a:t>
            </a:r>
            <a:r>
              <a:rPr kumimoji="1" lang="es-MX" altLang="es-419" sz="2400" baseline="30000">
                <a:solidFill>
                  <a:srgbClr val="FFFF00"/>
                </a:solidFill>
                <a:latin typeface="Tahoma" panose="020B0604030504040204" pitchFamily="34" charset="0"/>
                <a:sym typeface="Symbol" panose="05050102010706020507" pitchFamily="18" charset="2"/>
              </a:rPr>
              <a:t>*</a:t>
            </a:r>
            <a:r>
              <a:rPr kumimoji="1" lang="es-MX" altLang="es-419" sz="2400">
                <a:solidFill>
                  <a:srgbClr val="FFFF00"/>
                </a:solidFill>
                <a:latin typeface="Tahoma" panose="020B0604030504040204" pitchFamily="34" charset="0"/>
                <a:sym typeface="Symbol" panose="05050102010706020507" pitchFamily="18" charset="2"/>
              </a:rPr>
              <a:t>={0,1}</a:t>
            </a:r>
            <a:endParaRPr kumimoji="1" lang="es-ES" altLang="es-419" sz="2400">
              <a:solidFill>
                <a:srgbClr val="FFFF00"/>
              </a:solidFill>
              <a:latin typeface="Tahoma" panose="020B0604030504040204" pitchFamily="34" charset="0"/>
            </a:endParaRPr>
          </a:p>
        </p:txBody>
      </p:sp>
      <p:sp>
        <p:nvSpPr>
          <p:cNvPr id="54277" name="Text Box 5"/>
          <p:cNvSpPr txBox="1">
            <a:spLocks noChangeArrowheads="1"/>
          </p:cNvSpPr>
          <p:nvPr/>
        </p:nvSpPr>
        <p:spPr bwMode="auto">
          <a:xfrm>
            <a:off x="4648200" y="2590800"/>
            <a:ext cx="38100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kumimoji="1" lang="es-ES" altLang="es-419" sz="2400">
                <a:solidFill>
                  <a:srgbClr val="FFFF00"/>
                </a:solidFill>
                <a:latin typeface="Tahoma" panose="020B0604030504040204" pitchFamily="34" charset="0"/>
                <a:sym typeface="Symbol" panose="05050102010706020507" pitchFamily="18" charset="2"/>
              </a:rPr>
              <a:t></a:t>
            </a:r>
            <a:r>
              <a:rPr kumimoji="1" lang="es-MX" altLang="es-419" sz="2400" baseline="30000">
                <a:solidFill>
                  <a:srgbClr val="FFFF00"/>
                </a:solidFill>
                <a:latin typeface="Tahoma" panose="020B0604030504040204" pitchFamily="34" charset="0"/>
                <a:sym typeface="Symbol" panose="05050102010706020507" pitchFamily="18" charset="2"/>
              </a:rPr>
              <a:t>*</a:t>
            </a:r>
            <a:r>
              <a:rPr kumimoji="1" lang="es-MX" altLang="es-419" sz="2400">
                <a:solidFill>
                  <a:srgbClr val="FFFF00"/>
                </a:solidFill>
                <a:latin typeface="Tahoma" panose="020B0604030504040204" pitchFamily="34" charset="0"/>
                <a:sym typeface="Symbol" panose="05050102010706020507" pitchFamily="18" charset="2"/>
              </a:rPr>
              <a:t>={ , 0, 1, 00, 11, 000, 010, 101, 111, ...}</a:t>
            </a:r>
            <a:endParaRPr kumimoji="1" lang="es-ES" altLang="es-419" sz="2400">
              <a:solidFill>
                <a:srgbClr val="FFFF00"/>
              </a:solidFill>
              <a:latin typeface="Tahoma" panose="020B0604030504040204" pitchFamily="34" charset="0"/>
              <a:sym typeface="Symbol" panose="05050102010706020507" pitchFamily="18" charset="2"/>
            </a:endParaRPr>
          </a:p>
        </p:txBody>
      </p:sp>
      <p:sp>
        <p:nvSpPr>
          <p:cNvPr id="15366" name="Text Box 10"/>
          <p:cNvSpPr txBox="1">
            <a:spLocks noChangeArrowheads="1"/>
          </p:cNvSpPr>
          <p:nvPr/>
        </p:nvSpPr>
        <p:spPr bwMode="auto">
          <a:xfrm>
            <a:off x="5108575" y="1158082"/>
            <a:ext cx="8382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kumimoji="1" lang="es-ES" altLang="es-419" sz="4000" b="1" dirty="0">
                <a:solidFill>
                  <a:schemeClr val="hlink"/>
                </a:solidFill>
                <a:latin typeface="Times New Roman" panose="02020603050405020304" pitchFamily="18" charset="0"/>
                <a:sym typeface="Symbol" panose="05050102010706020507" pitchFamily="18" charset="2"/>
              </a:rPr>
              <a:t></a:t>
            </a:r>
            <a:r>
              <a:rPr kumimoji="1" lang="es-MX" altLang="es-419" sz="4000" b="1" baseline="30000" dirty="0">
                <a:solidFill>
                  <a:schemeClr val="hlink"/>
                </a:solidFill>
                <a:latin typeface="Times New Roman" panose="02020603050405020304" pitchFamily="18" charset="0"/>
                <a:sym typeface="Symbol" panose="05050102010706020507" pitchFamily="18" charset="2"/>
              </a:rPr>
              <a:t>*</a:t>
            </a:r>
            <a:endParaRPr kumimoji="1" lang="es-ES" altLang="es-419" sz="4000" b="1" baseline="30000" dirty="0">
              <a:solidFill>
                <a:schemeClr val="hlink"/>
              </a:solidFill>
              <a:latin typeface="Times New Roman" panose="02020603050405020304" pitchFamily="18" charset="0"/>
              <a:sym typeface="Symbol" panose="05050102010706020507" pitchFamily="18" charset="2"/>
            </a:endParaRPr>
          </a:p>
        </p:txBody>
      </p:sp>
      <p:pic>
        <p:nvPicPr>
          <p:cNvPr id="54283" name="Picture 11" descr="BS00559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91000" y="4191000"/>
            <a:ext cx="3452813" cy="195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30274563"/>
      </p:ext>
    </p:extLst>
  </p:cSld>
  <p:clrMapOvr>
    <a:masterClrMapping/>
  </p:clrMapOvr>
  <p:transition>
    <p:cover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grpId="0" nodeType="withEffect">
                                  <p:stCondLst>
                                    <p:cond delay="0"/>
                                  </p:stCondLst>
                                  <p:childTnLst>
                                    <p:set>
                                      <p:cBhvr>
                                        <p:cTn id="6" dur="1" fill="hold">
                                          <p:stCondLst>
                                            <p:cond delay="0"/>
                                          </p:stCondLst>
                                        </p:cTn>
                                        <p:tgtEl>
                                          <p:spTgt spid="54274"/>
                                        </p:tgtEl>
                                        <p:attrNameLst>
                                          <p:attrName>style.visibility</p:attrName>
                                        </p:attrNameLst>
                                      </p:cBhvr>
                                      <p:to>
                                        <p:strVal val="visible"/>
                                      </p:to>
                                    </p:set>
                                    <p:anim calcmode="lin" valueType="num">
                                      <p:cBhvr>
                                        <p:cTn id="7" dur="2000" fill="hold"/>
                                        <p:tgtEl>
                                          <p:spTgt spid="54274"/>
                                        </p:tgtEl>
                                        <p:attrNameLst>
                                          <p:attrName>ppt_w</p:attrName>
                                        </p:attrNameLst>
                                      </p:cBhvr>
                                      <p:tavLst>
                                        <p:tav tm="0">
                                          <p:val>
                                            <p:strVal val="#ppt_w*2.5"/>
                                          </p:val>
                                        </p:tav>
                                        <p:tav tm="100000">
                                          <p:val>
                                            <p:strVal val="#ppt_w"/>
                                          </p:val>
                                        </p:tav>
                                      </p:tavLst>
                                    </p:anim>
                                    <p:anim calcmode="lin" valueType="num">
                                      <p:cBhvr>
                                        <p:cTn id="8" dur="2000" fill="hold"/>
                                        <p:tgtEl>
                                          <p:spTgt spid="54274"/>
                                        </p:tgtEl>
                                        <p:attrNameLst>
                                          <p:attrName>ppt_h</p:attrName>
                                        </p:attrNameLst>
                                      </p:cBhvr>
                                      <p:tavLst>
                                        <p:tav tm="0">
                                          <p:val>
                                            <p:strVal val="#ppt_h"/>
                                          </p:val>
                                        </p:tav>
                                        <p:tav tm="100000">
                                          <p:val>
                                            <p:strVal val="#ppt_h"/>
                                          </p:val>
                                        </p:tav>
                                      </p:tavLst>
                                    </p:anim>
                                    <p:anim calcmode="lin" valueType="num">
                                      <p:cBhvr>
                                        <p:cTn id="9" dur="2000" fill="hold"/>
                                        <p:tgtEl>
                                          <p:spTgt spid="54274"/>
                                        </p:tgtEl>
                                        <p:attrNameLst>
                                          <p:attrName>ppt_x</p:attrName>
                                        </p:attrNameLst>
                                      </p:cBhvr>
                                      <p:tavLst>
                                        <p:tav tm="0">
                                          <p:val>
                                            <p:strVal val="#ppt_x-.2"/>
                                          </p:val>
                                        </p:tav>
                                        <p:tav tm="50000">
                                          <p:val>
                                            <p:strVal val="#ppt_x+.1"/>
                                          </p:val>
                                        </p:tav>
                                        <p:tav tm="100000">
                                          <p:val>
                                            <p:strVal val="#ppt_x"/>
                                          </p:val>
                                        </p:tav>
                                      </p:tavLst>
                                    </p:anim>
                                    <p:anim calcmode="lin" valueType="num">
                                      <p:cBhvr>
                                        <p:cTn id="10" dur="2000" fill="hold"/>
                                        <p:tgtEl>
                                          <p:spTgt spid="54274"/>
                                        </p:tgtEl>
                                        <p:attrNameLst>
                                          <p:attrName>ppt_y</p:attrName>
                                        </p:attrNameLst>
                                      </p:cBhvr>
                                      <p:tavLst>
                                        <p:tav tm="0">
                                          <p:val>
                                            <p:strVal val="#ppt_y+1"/>
                                          </p:val>
                                        </p:tav>
                                        <p:tav tm="50000">
                                          <p:val>
                                            <p:strVal val="#ppt_y+.5"/>
                                          </p:val>
                                        </p:tav>
                                        <p:tav tm="100000">
                                          <p:val>
                                            <p:strVal val="#ppt_y"/>
                                          </p:val>
                                        </p:tav>
                                      </p:tavLst>
                                    </p:anim>
                                    <p:animEffect transition="in" filter="fade">
                                      <p:cBhvr>
                                        <p:cTn id="11" dur="2000"/>
                                        <p:tgtEl>
                                          <p:spTgt spid="54274"/>
                                        </p:tgtEl>
                                      </p:cBhvr>
                                    </p:animEffect>
                                  </p:childTnLst>
                                </p:cTn>
                              </p:par>
                            </p:childTnLst>
                          </p:cTn>
                        </p:par>
                        <p:par>
                          <p:cTn id="12" fill="hold" nodeType="afterGroup">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54275">
                                            <p:txEl>
                                              <p:pRg st="0" end="0"/>
                                            </p:txEl>
                                          </p:spTgt>
                                        </p:tgtEl>
                                        <p:attrNameLst>
                                          <p:attrName>style.visibility</p:attrName>
                                        </p:attrNameLst>
                                      </p:cBhvr>
                                      <p:to>
                                        <p:strVal val="visible"/>
                                      </p:to>
                                    </p:set>
                                    <p:animEffect transition="in" filter="wipe(left)">
                                      <p:cBhvr>
                                        <p:cTn id="15" dur="500"/>
                                        <p:tgtEl>
                                          <p:spTgt spid="54275">
                                            <p:txEl>
                                              <p:pRg st="0" end="0"/>
                                            </p:txEl>
                                          </p:spTgt>
                                        </p:tgtEl>
                                      </p:cBhvr>
                                    </p:animEffect>
                                  </p:childTnLst>
                                </p:cTn>
                              </p:par>
                            </p:childTnLst>
                          </p:cTn>
                        </p:par>
                        <p:par>
                          <p:cTn id="16" fill="hold" nodeType="afterGroup">
                            <p:stCondLst>
                              <p:cond delay="2500"/>
                            </p:stCondLst>
                            <p:childTnLst>
                              <p:par>
                                <p:cTn id="17" presetID="55" presetClass="entr" presetSubtype="0" fill="hold" nodeType="afterEffect">
                                  <p:stCondLst>
                                    <p:cond delay="0"/>
                                  </p:stCondLst>
                                  <p:childTnLst>
                                    <p:set>
                                      <p:cBhvr>
                                        <p:cTn id="18" dur="1" fill="hold">
                                          <p:stCondLst>
                                            <p:cond delay="0"/>
                                          </p:stCondLst>
                                        </p:cTn>
                                        <p:tgtEl>
                                          <p:spTgt spid="54283"/>
                                        </p:tgtEl>
                                        <p:attrNameLst>
                                          <p:attrName>style.visibility</p:attrName>
                                        </p:attrNameLst>
                                      </p:cBhvr>
                                      <p:to>
                                        <p:strVal val="visible"/>
                                      </p:to>
                                    </p:set>
                                    <p:anim calcmode="lin" valueType="num">
                                      <p:cBhvr>
                                        <p:cTn id="19" dur="1000" fill="hold"/>
                                        <p:tgtEl>
                                          <p:spTgt spid="54283"/>
                                        </p:tgtEl>
                                        <p:attrNameLst>
                                          <p:attrName>ppt_w</p:attrName>
                                        </p:attrNameLst>
                                      </p:cBhvr>
                                      <p:tavLst>
                                        <p:tav tm="0">
                                          <p:val>
                                            <p:strVal val="#ppt_w*0.70"/>
                                          </p:val>
                                        </p:tav>
                                        <p:tav tm="100000">
                                          <p:val>
                                            <p:strVal val="#ppt_w"/>
                                          </p:val>
                                        </p:tav>
                                      </p:tavLst>
                                    </p:anim>
                                    <p:anim calcmode="lin" valueType="num">
                                      <p:cBhvr>
                                        <p:cTn id="20" dur="1000" fill="hold"/>
                                        <p:tgtEl>
                                          <p:spTgt spid="54283"/>
                                        </p:tgtEl>
                                        <p:attrNameLst>
                                          <p:attrName>ppt_h</p:attrName>
                                        </p:attrNameLst>
                                      </p:cBhvr>
                                      <p:tavLst>
                                        <p:tav tm="0">
                                          <p:val>
                                            <p:strVal val="#ppt_h"/>
                                          </p:val>
                                        </p:tav>
                                        <p:tav tm="100000">
                                          <p:val>
                                            <p:strVal val="#ppt_h"/>
                                          </p:val>
                                        </p:tav>
                                      </p:tavLst>
                                    </p:anim>
                                    <p:animEffect transition="in" filter="fade">
                                      <p:cBhvr>
                                        <p:cTn id="21" dur="1000"/>
                                        <p:tgtEl>
                                          <p:spTgt spid="54283"/>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4" presetClass="entr" presetSubtype="0" fill="hold" grpId="0" nodeType="clickEffect">
                                  <p:stCondLst>
                                    <p:cond delay="0"/>
                                  </p:stCondLst>
                                  <p:childTnLst>
                                    <p:set>
                                      <p:cBhvr>
                                        <p:cTn id="25" dur="1" fill="hold">
                                          <p:stCondLst>
                                            <p:cond delay="0"/>
                                          </p:stCondLst>
                                        </p:cTn>
                                        <p:tgtEl>
                                          <p:spTgt spid="54277"/>
                                        </p:tgtEl>
                                        <p:attrNameLst>
                                          <p:attrName>style.visibility</p:attrName>
                                        </p:attrNameLst>
                                      </p:cBhvr>
                                      <p:to>
                                        <p:strVal val="visible"/>
                                      </p:to>
                                    </p:set>
                                    <p:anim to="" calcmode="lin" valueType="num">
                                      <p:cBhvr>
                                        <p:cTn id="26" dur="1" fill="hold"/>
                                        <p:tgtEl>
                                          <p:spTgt spid="54277"/>
                                        </p:tgtEl>
                                        <p:attrNameLst>
                                          <p:attrName/>
                                        </p:attrNameLst>
                                      </p:cBhvr>
                                    </p:anim>
                                  </p:childTnLst>
                                </p:cTn>
                              </p:par>
                              <p:par>
                                <p:cTn id="27" presetID="24" presetClass="entr" presetSubtype="0" fill="hold" grpId="0" nodeType="withEffect">
                                  <p:stCondLst>
                                    <p:cond delay="0"/>
                                  </p:stCondLst>
                                  <p:childTnLst>
                                    <p:set>
                                      <p:cBhvr>
                                        <p:cTn id="28" dur="1" fill="hold">
                                          <p:stCondLst>
                                            <p:cond delay="0"/>
                                          </p:stCondLst>
                                        </p:cTn>
                                        <p:tgtEl>
                                          <p:spTgt spid="54276"/>
                                        </p:tgtEl>
                                        <p:attrNameLst>
                                          <p:attrName>style.visibility</p:attrName>
                                        </p:attrNameLst>
                                      </p:cBhvr>
                                      <p:to>
                                        <p:strVal val="visible"/>
                                      </p:to>
                                    </p:set>
                                    <p:anim to="" calcmode="lin" valueType="num">
                                      <p:cBhvr>
                                        <p:cTn id="29" dur="1" fill="hold"/>
                                        <p:tgtEl>
                                          <p:spTgt spid="5427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4" grpId="0"/>
      <p:bldP spid="54275" grpId="0" build="p"/>
      <p:bldP spid="54276" grpId="0"/>
      <p:bldP spid="54277" grpId="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eaLnBrk="1" hangingPunct="1"/>
            <a:r>
              <a:rPr lang="es-MX" altLang="es-419" smtClean="0"/>
              <a:t>Lenguaje Cerradura Positiva </a:t>
            </a:r>
            <a:endParaRPr lang="es-ES" altLang="es-419" smtClean="0"/>
          </a:p>
        </p:txBody>
      </p:sp>
      <p:sp>
        <p:nvSpPr>
          <p:cNvPr id="62467" name="Rectangle 3"/>
          <p:cNvSpPr>
            <a:spLocks noGrp="1" noChangeArrowheads="1"/>
          </p:cNvSpPr>
          <p:nvPr>
            <p:ph type="body" idx="1"/>
          </p:nvPr>
        </p:nvSpPr>
        <p:spPr>
          <a:xfrm>
            <a:off x="457200" y="1600200"/>
            <a:ext cx="3792538" cy="3413125"/>
          </a:xfrm>
          <a:solidFill>
            <a:schemeClr val="bg1"/>
          </a:solidFill>
          <a:ln>
            <a:solidFill>
              <a:schemeClr val="bg1"/>
            </a:solidFill>
            <a:miter lim="800000"/>
            <a:headEnd/>
            <a:tailEnd/>
          </a:ln>
        </p:spPr>
        <p:txBody>
          <a:bodyPr/>
          <a:lstStyle/>
          <a:p>
            <a:pPr eaLnBrk="1" hangingPunct="1">
              <a:buFont typeface="Wingdings" panose="05000000000000000000" pitchFamily="2" charset="2"/>
              <a:buNone/>
            </a:pPr>
            <a:r>
              <a:rPr lang="es-MX" altLang="es-419" sz="2800" smtClean="0"/>
              <a:t>	Es el lenguaje formado por todas las cadenas que se pueden formar sobre </a:t>
            </a:r>
            <a:r>
              <a:rPr kumimoji="1" lang="es-ES" altLang="es-419" sz="2800" smtClean="0">
                <a:latin typeface="Times New Roman" panose="02020603050405020304" pitchFamily="18" charset="0"/>
                <a:sym typeface="Symbol" panose="05050102010706020507" pitchFamily="18" charset="2"/>
              </a:rPr>
              <a:t></a:t>
            </a:r>
            <a:r>
              <a:rPr kumimoji="1" lang="es-MX" altLang="es-419" sz="2800" smtClean="0">
                <a:latin typeface="Times New Roman" panose="02020603050405020304" pitchFamily="18" charset="0"/>
                <a:sym typeface="Symbol" panose="05050102010706020507" pitchFamily="18" charset="2"/>
              </a:rPr>
              <a:t>, </a:t>
            </a:r>
            <a:r>
              <a:rPr kumimoji="1" lang="es-MX" altLang="es-419" sz="2800" smtClean="0">
                <a:sym typeface="Symbol" panose="05050102010706020507" pitchFamily="18" charset="2"/>
              </a:rPr>
              <a:t>excluyendo la potencia cero L</a:t>
            </a:r>
            <a:r>
              <a:rPr kumimoji="1" lang="es-MX" altLang="es-419" sz="2800" baseline="30000" smtClean="0">
                <a:sym typeface="Symbol" panose="05050102010706020507" pitchFamily="18" charset="2"/>
              </a:rPr>
              <a:t>0</a:t>
            </a:r>
            <a:r>
              <a:rPr kumimoji="1" lang="es-MX" altLang="es-419" sz="2800" smtClean="0">
                <a:sym typeface="Symbol" panose="05050102010706020507" pitchFamily="18" charset="2"/>
              </a:rPr>
              <a:t>=</a:t>
            </a:r>
            <a:endParaRPr kumimoji="1" lang="es-ES" altLang="es-419" sz="2800" smtClean="0">
              <a:sym typeface="Symbol" panose="05050102010706020507" pitchFamily="18" charset="2"/>
            </a:endParaRPr>
          </a:p>
        </p:txBody>
      </p:sp>
      <p:sp>
        <p:nvSpPr>
          <p:cNvPr id="62468" name="Text Box 4"/>
          <p:cNvSpPr txBox="1">
            <a:spLocks noChangeArrowheads="1"/>
          </p:cNvSpPr>
          <p:nvPr/>
        </p:nvSpPr>
        <p:spPr bwMode="auto">
          <a:xfrm>
            <a:off x="4648200" y="2209800"/>
            <a:ext cx="3124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kumimoji="1" lang="es-MX" altLang="es-419" sz="2400">
                <a:solidFill>
                  <a:srgbClr val="FFFF00"/>
                </a:solidFill>
                <a:latin typeface="Tahoma" panose="020B0604030504040204" pitchFamily="34" charset="0"/>
                <a:sym typeface="Symbol" panose="05050102010706020507" pitchFamily="18" charset="2"/>
              </a:rPr>
              <a:t>Sea </a:t>
            </a:r>
            <a:r>
              <a:rPr kumimoji="1" lang="es-ES" altLang="es-419" sz="2400">
                <a:solidFill>
                  <a:srgbClr val="FFFF00"/>
                </a:solidFill>
                <a:latin typeface="Tahoma" panose="020B0604030504040204" pitchFamily="34" charset="0"/>
                <a:sym typeface="Symbol" panose="05050102010706020507" pitchFamily="18" charset="2"/>
              </a:rPr>
              <a:t></a:t>
            </a:r>
            <a:r>
              <a:rPr kumimoji="1" lang="es-MX" altLang="es-419" sz="2400">
                <a:solidFill>
                  <a:srgbClr val="FFFF00"/>
                </a:solidFill>
                <a:latin typeface="Tahoma" panose="020B0604030504040204" pitchFamily="34" charset="0"/>
                <a:sym typeface="Symbol" panose="05050102010706020507" pitchFamily="18" charset="2"/>
              </a:rPr>
              <a:t>={0,1}</a:t>
            </a:r>
            <a:endParaRPr kumimoji="1" lang="es-ES" altLang="es-419" sz="2400">
              <a:solidFill>
                <a:srgbClr val="FFFF00"/>
              </a:solidFill>
              <a:latin typeface="Tahoma" panose="020B0604030504040204" pitchFamily="34" charset="0"/>
            </a:endParaRPr>
          </a:p>
        </p:txBody>
      </p:sp>
      <p:sp>
        <p:nvSpPr>
          <p:cNvPr id="62469" name="Text Box 5"/>
          <p:cNvSpPr txBox="1">
            <a:spLocks noChangeArrowheads="1"/>
          </p:cNvSpPr>
          <p:nvPr/>
        </p:nvSpPr>
        <p:spPr bwMode="auto">
          <a:xfrm>
            <a:off x="4648200" y="2590800"/>
            <a:ext cx="38100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kumimoji="1" lang="es-ES" altLang="es-419" sz="2400">
                <a:solidFill>
                  <a:srgbClr val="FFFF00"/>
                </a:solidFill>
                <a:latin typeface="Tahoma" panose="020B0604030504040204" pitchFamily="34" charset="0"/>
                <a:sym typeface="Symbol" panose="05050102010706020507" pitchFamily="18" charset="2"/>
              </a:rPr>
              <a:t></a:t>
            </a:r>
            <a:r>
              <a:rPr kumimoji="1" lang="es-MX" altLang="es-419" sz="2400" baseline="30000">
                <a:solidFill>
                  <a:srgbClr val="FFFF00"/>
                </a:solidFill>
                <a:latin typeface="Tahoma" panose="020B0604030504040204" pitchFamily="34" charset="0"/>
                <a:sym typeface="Symbol" panose="05050102010706020507" pitchFamily="18" charset="2"/>
              </a:rPr>
              <a:t>+</a:t>
            </a:r>
            <a:r>
              <a:rPr kumimoji="1" lang="es-MX" altLang="es-419" sz="2400">
                <a:solidFill>
                  <a:srgbClr val="FFFF00"/>
                </a:solidFill>
                <a:latin typeface="Tahoma" panose="020B0604030504040204" pitchFamily="34" charset="0"/>
                <a:sym typeface="Symbol" panose="05050102010706020507" pitchFamily="18" charset="2"/>
              </a:rPr>
              <a:t>={ , 0, 1, 00, 11, 000, 010, 101, 111, ...}</a:t>
            </a:r>
            <a:endParaRPr kumimoji="1" lang="es-ES" altLang="es-419" sz="2400">
              <a:solidFill>
                <a:srgbClr val="FFFF00"/>
              </a:solidFill>
              <a:latin typeface="Tahoma" panose="020B0604030504040204" pitchFamily="34" charset="0"/>
              <a:sym typeface="Symbol" panose="05050102010706020507" pitchFamily="18" charset="2"/>
            </a:endParaRPr>
          </a:p>
        </p:txBody>
      </p:sp>
      <p:sp>
        <p:nvSpPr>
          <p:cNvPr id="16390" name="Text Box 6"/>
          <p:cNvSpPr txBox="1">
            <a:spLocks noChangeArrowheads="1"/>
          </p:cNvSpPr>
          <p:nvPr/>
        </p:nvSpPr>
        <p:spPr bwMode="auto">
          <a:xfrm>
            <a:off x="6610350" y="1189038"/>
            <a:ext cx="8382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kumimoji="1" lang="es-ES" altLang="es-419" sz="4000" b="1" dirty="0">
                <a:solidFill>
                  <a:schemeClr val="hlink"/>
                </a:solidFill>
                <a:latin typeface="Times New Roman" panose="02020603050405020304" pitchFamily="18" charset="0"/>
                <a:sym typeface="Symbol" panose="05050102010706020507" pitchFamily="18" charset="2"/>
              </a:rPr>
              <a:t></a:t>
            </a:r>
            <a:r>
              <a:rPr kumimoji="1" lang="es-MX" altLang="es-419" sz="4000" b="1" baseline="30000" dirty="0">
                <a:solidFill>
                  <a:schemeClr val="hlink"/>
                </a:solidFill>
                <a:latin typeface="Times New Roman" panose="02020603050405020304" pitchFamily="18" charset="0"/>
                <a:sym typeface="Symbol" panose="05050102010706020507" pitchFamily="18" charset="2"/>
              </a:rPr>
              <a:t>+</a:t>
            </a:r>
            <a:endParaRPr kumimoji="1" lang="es-ES" altLang="es-419" sz="4000" b="1" baseline="30000" dirty="0">
              <a:solidFill>
                <a:schemeClr val="hlink"/>
              </a:solidFill>
              <a:latin typeface="Times New Roman" panose="02020603050405020304" pitchFamily="18" charset="0"/>
              <a:sym typeface="Symbol" panose="05050102010706020507" pitchFamily="18" charset="2"/>
            </a:endParaRPr>
          </a:p>
        </p:txBody>
      </p:sp>
      <p:pic>
        <p:nvPicPr>
          <p:cNvPr id="62472" name="Picture 8" descr="BD04924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81600" y="3657600"/>
            <a:ext cx="1847850" cy="249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7143388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62466"/>
                                        </p:tgtEl>
                                        <p:attrNameLst>
                                          <p:attrName>style.visibility</p:attrName>
                                        </p:attrNameLst>
                                      </p:cBhvr>
                                      <p:to>
                                        <p:strVal val="visible"/>
                                      </p:to>
                                    </p:set>
                                    <p:anim calcmode="lin" valueType="num">
                                      <p:cBhvr>
                                        <p:cTn id="7" dur="500" fill="hold"/>
                                        <p:tgtEl>
                                          <p:spTgt spid="62466"/>
                                        </p:tgtEl>
                                        <p:attrNameLst>
                                          <p:attrName>ppt_w</p:attrName>
                                        </p:attrNameLst>
                                      </p:cBhvr>
                                      <p:tavLst>
                                        <p:tav tm="0">
                                          <p:val>
                                            <p:fltVal val="0"/>
                                          </p:val>
                                        </p:tav>
                                        <p:tav tm="100000">
                                          <p:val>
                                            <p:strVal val="#ppt_w"/>
                                          </p:val>
                                        </p:tav>
                                      </p:tavLst>
                                    </p:anim>
                                    <p:anim calcmode="lin" valueType="num">
                                      <p:cBhvr>
                                        <p:cTn id="8" dur="500" fill="hold"/>
                                        <p:tgtEl>
                                          <p:spTgt spid="62466"/>
                                        </p:tgtEl>
                                        <p:attrNameLst>
                                          <p:attrName>ppt_h</p:attrName>
                                        </p:attrNameLst>
                                      </p:cBhvr>
                                      <p:tavLst>
                                        <p:tav tm="0">
                                          <p:val>
                                            <p:fltVal val="0"/>
                                          </p:val>
                                        </p:tav>
                                        <p:tav tm="100000">
                                          <p:val>
                                            <p:strVal val="#ppt_h"/>
                                          </p:val>
                                        </p:tav>
                                      </p:tavLst>
                                    </p:anim>
                                    <p:anim calcmode="lin" valueType="num">
                                      <p:cBhvr>
                                        <p:cTn id="9" dur="500" fill="hold"/>
                                        <p:tgtEl>
                                          <p:spTgt spid="62466"/>
                                        </p:tgtEl>
                                        <p:attrNameLst>
                                          <p:attrName>style.rotation</p:attrName>
                                        </p:attrNameLst>
                                      </p:cBhvr>
                                      <p:tavLst>
                                        <p:tav tm="0">
                                          <p:val>
                                            <p:fltVal val="360"/>
                                          </p:val>
                                        </p:tav>
                                        <p:tav tm="100000">
                                          <p:val>
                                            <p:fltVal val="0"/>
                                          </p:val>
                                        </p:tav>
                                      </p:tavLst>
                                    </p:anim>
                                    <p:animEffect transition="in" filter="fade">
                                      <p:cBhvr>
                                        <p:cTn id="10" dur="500"/>
                                        <p:tgtEl>
                                          <p:spTgt spid="62466"/>
                                        </p:tgtEl>
                                      </p:cBhvr>
                                    </p:animEffect>
                                  </p:childTnLst>
                                </p:cTn>
                              </p:par>
                            </p:childTnLst>
                          </p:cTn>
                        </p:par>
                        <p:par>
                          <p:cTn id="11" fill="hold" nodeType="afterGroup">
                            <p:stCondLst>
                              <p:cond delay="500"/>
                            </p:stCondLst>
                            <p:childTnLst>
                              <p:par>
                                <p:cTn id="12" presetID="8" presetClass="entr" presetSubtype="16" fill="hold" nodeType="afterEffect">
                                  <p:stCondLst>
                                    <p:cond delay="0"/>
                                  </p:stCondLst>
                                  <p:childTnLst>
                                    <p:set>
                                      <p:cBhvr>
                                        <p:cTn id="13" dur="1" fill="hold">
                                          <p:stCondLst>
                                            <p:cond delay="0"/>
                                          </p:stCondLst>
                                        </p:cTn>
                                        <p:tgtEl>
                                          <p:spTgt spid="62472"/>
                                        </p:tgtEl>
                                        <p:attrNameLst>
                                          <p:attrName>style.visibility</p:attrName>
                                        </p:attrNameLst>
                                      </p:cBhvr>
                                      <p:to>
                                        <p:strVal val="visible"/>
                                      </p:to>
                                    </p:set>
                                    <p:animEffect transition="in" filter="diamond(in)">
                                      <p:cBhvr>
                                        <p:cTn id="14" dur="2000"/>
                                        <p:tgtEl>
                                          <p:spTgt spid="62472"/>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49" presetClass="entr" presetSubtype="0" decel="100000" fill="hold" grpId="0" nodeType="clickEffect">
                                  <p:stCondLst>
                                    <p:cond delay="0"/>
                                  </p:stCondLst>
                                  <p:iterate type="lt">
                                    <p:tmPct val="10000"/>
                                  </p:iterate>
                                  <p:childTnLst>
                                    <p:set>
                                      <p:cBhvr>
                                        <p:cTn id="18" dur="1" fill="hold">
                                          <p:stCondLst>
                                            <p:cond delay="0"/>
                                          </p:stCondLst>
                                        </p:cTn>
                                        <p:tgtEl>
                                          <p:spTgt spid="62467">
                                            <p:txEl>
                                              <p:pRg st="0" end="0"/>
                                            </p:txEl>
                                          </p:spTgt>
                                        </p:tgtEl>
                                        <p:attrNameLst>
                                          <p:attrName>style.visibility</p:attrName>
                                        </p:attrNameLst>
                                      </p:cBhvr>
                                      <p:to>
                                        <p:strVal val="visible"/>
                                      </p:to>
                                    </p:set>
                                    <p:anim calcmode="lin" valueType="num">
                                      <p:cBhvr>
                                        <p:cTn id="19" dur="500" fill="hold"/>
                                        <p:tgtEl>
                                          <p:spTgt spid="62467">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62467">
                                            <p:txEl>
                                              <p:pRg st="0" end="0"/>
                                            </p:txEl>
                                          </p:spTgt>
                                        </p:tgtEl>
                                        <p:attrNameLst>
                                          <p:attrName>ppt_h</p:attrName>
                                        </p:attrNameLst>
                                      </p:cBhvr>
                                      <p:tavLst>
                                        <p:tav tm="0">
                                          <p:val>
                                            <p:fltVal val="0"/>
                                          </p:val>
                                        </p:tav>
                                        <p:tav tm="100000">
                                          <p:val>
                                            <p:strVal val="#ppt_h"/>
                                          </p:val>
                                        </p:tav>
                                      </p:tavLst>
                                    </p:anim>
                                    <p:anim calcmode="lin" valueType="num">
                                      <p:cBhvr>
                                        <p:cTn id="21" dur="500" fill="hold"/>
                                        <p:tgtEl>
                                          <p:spTgt spid="62467">
                                            <p:txEl>
                                              <p:pRg st="0" end="0"/>
                                            </p:txEl>
                                          </p:spTgt>
                                        </p:tgtEl>
                                        <p:attrNameLst>
                                          <p:attrName>style.rotation</p:attrName>
                                        </p:attrNameLst>
                                      </p:cBhvr>
                                      <p:tavLst>
                                        <p:tav tm="0">
                                          <p:val>
                                            <p:fltVal val="360"/>
                                          </p:val>
                                        </p:tav>
                                        <p:tav tm="100000">
                                          <p:val>
                                            <p:fltVal val="0"/>
                                          </p:val>
                                        </p:tav>
                                      </p:tavLst>
                                    </p:anim>
                                    <p:animEffect transition="in" filter="fade">
                                      <p:cBhvr>
                                        <p:cTn id="22" dur="500"/>
                                        <p:tgtEl>
                                          <p:spTgt spid="62467">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62468"/>
                                        </p:tgtEl>
                                        <p:attrNameLst>
                                          <p:attrName>style.visibility</p:attrName>
                                        </p:attrNameLst>
                                      </p:cBhvr>
                                      <p:to>
                                        <p:strVal val="visible"/>
                                      </p:to>
                                    </p:set>
                                    <p:anim to="" calcmode="lin" valueType="num">
                                      <p:cBhvr>
                                        <p:cTn id="27" dur="1" fill="hold"/>
                                        <p:tgtEl>
                                          <p:spTgt spid="62468"/>
                                        </p:tgtEl>
                                        <p:attrNameLst>
                                          <p:attrName/>
                                        </p:attrNameLst>
                                      </p:cBhvr>
                                    </p:anim>
                                  </p:childTnLst>
                                </p:cTn>
                              </p:par>
                              <p:par>
                                <p:cTn id="28" presetID="24" presetClass="entr" presetSubtype="0" fill="hold" grpId="0" nodeType="withEffect">
                                  <p:stCondLst>
                                    <p:cond delay="0"/>
                                  </p:stCondLst>
                                  <p:childTnLst>
                                    <p:set>
                                      <p:cBhvr>
                                        <p:cTn id="29" dur="1" fill="hold">
                                          <p:stCondLst>
                                            <p:cond delay="0"/>
                                          </p:stCondLst>
                                        </p:cTn>
                                        <p:tgtEl>
                                          <p:spTgt spid="62469"/>
                                        </p:tgtEl>
                                        <p:attrNameLst>
                                          <p:attrName>style.visibility</p:attrName>
                                        </p:attrNameLst>
                                      </p:cBhvr>
                                      <p:to>
                                        <p:strVal val="visible"/>
                                      </p:to>
                                    </p:set>
                                    <p:anim to="" calcmode="lin" valueType="num">
                                      <p:cBhvr>
                                        <p:cTn id="30" dur="1" fill="hold"/>
                                        <p:tgtEl>
                                          <p:spTgt spid="62469"/>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6" grpId="0"/>
      <p:bldP spid="62467" grpId="0" build="p"/>
      <p:bldP spid="62468" grpId="0"/>
      <p:bldP spid="62469"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5810</TotalTime>
  <Words>1540</Words>
  <Application>Microsoft Office PowerPoint</Application>
  <PresentationFormat>On-screen Show (4:3)</PresentationFormat>
  <Paragraphs>269</Paragraphs>
  <Slides>28</Slides>
  <Notes>7</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28</vt:i4>
      </vt:variant>
    </vt:vector>
  </HeadingPairs>
  <TitlesOfParts>
    <vt:vector size="39" baseType="lpstr">
      <vt:lpstr>Arial</vt:lpstr>
      <vt:lpstr>Arial Black</vt:lpstr>
      <vt:lpstr>Calibri</vt:lpstr>
      <vt:lpstr>Impact</vt:lpstr>
      <vt:lpstr>Symbol</vt:lpstr>
      <vt:lpstr>Tahoma</vt:lpstr>
      <vt:lpstr>Times New Roman</vt:lpstr>
      <vt:lpstr>Webdings</vt:lpstr>
      <vt:lpstr>Wingdings</vt:lpstr>
      <vt:lpstr>Wingdings 2</vt:lpstr>
      <vt:lpstr>Office Theme</vt:lpstr>
      <vt:lpstr>.Net Framework 2.0</vt:lpstr>
      <vt:lpstr>Capítulo 3  Busqueda, Modificación y codificación de texto</vt:lpstr>
      <vt:lpstr>Lección 1: Expresiones regulares</vt:lpstr>
      <vt:lpstr>Conceptos Básicos</vt:lpstr>
      <vt:lpstr>Conceptos Básicos</vt:lpstr>
      <vt:lpstr>Cadenas</vt:lpstr>
      <vt:lpstr>Lenguaje</vt:lpstr>
      <vt:lpstr>Lenguaje Universal </vt:lpstr>
      <vt:lpstr>Lenguaje Cerradura Positiva </vt:lpstr>
      <vt:lpstr>Lección 1: Expresiones regulares</vt:lpstr>
      <vt:lpstr>Lección 1: Expresiones regulares</vt:lpstr>
      <vt:lpstr>Aserciones Posicionales</vt:lpstr>
      <vt:lpstr>Conjuntos de Caracteres</vt:lpstr>
      <vt:lpstr>Cuantificadores</vt:lpstr>
      <vt:lpstr>Grupos de Captura</vt:lpstr>
      <vt:lpstr>Opciones</vt:lpstr>
      <vt:lpstr>  Crear expresiones regulares</vt:lpstr>
      <vt:lpstr>Cómo representar caracteres ordinarios</vt:lpstr>
      <vt:lpstr>Cómo representar caracteres especiales</vt:lpstr>
      <vt:lpstr>Cómo representar caracteres no imprimibles</vt:lpstr>
      <vt:lpstr>Cómo ajustar caracteres</vt:lpstr>
      <vt:lpstr>Cómo usar los corchetes 1/2</vt:lpstr>
      <vt:lpstr>Cómo usar los corchetes 2/2</vt:lpstr>
      <vt:lpstr>Cómo anclar contenido</vt:lpstr>
      <vt:lpstr>Cómo agrupar resultados</vt:lpstr>
      <vt:lpstr>Lección 2:   Codificando y decodificando</vt:lpstr>
      <vt:lpstr>¿Qué es la codificación de caracteres? </vt:lpstr>
      <vt:lpstr>Normas de codificación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achavez</dc:creator>
  <cp:lastModifiedBy>Brenda Gonzalez</cp:lastModifiedBy>
  <cp:revision>289</cp:revision>
  <dcterms:created xsi:type="dcterms:W3CDTF">2010-12-23T19:30:12Z</dcterms:created>
  <dcterms:modified xsi:type="dcterms:W3CDTF">2015-05-26T02:44:51Z</dcterms:modified>
</cp:coreProperties>
</file>